
<file path=[Content_Types].xml><?xml version="1.0" encoding="utf-8"?>
<Types xmlns="http://schemas.openxmlformats.org/package/2006/content-types">
  <Default Extension="xml" ContentType="application/xml"/>
  <Default Extension="jpg" ContentType="image/jpeg"/>
  <Default Extension="mp3" ContentType="audio/unknown"/>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56" r:id="rId3"/>
    <p:sldId id="257" r:id="rId4"/>
    <p:sldId id="258" r:id="rId5"/>
    <p:sldId id="259" r:id="rId6"/>
    <p:sldId id="260" r:id="rId7"/>
    <p:sldId id="261" r:id="rId8"/>
    <p:sldId id="262" r:id="rId9"/>
    <p:sldId id="272" r:id="rId10"/>
    <p:sldId id="263" r:id="rId11"/>
    <p:sldId id="264" r:id="rId12"/>
    <p:sldId id="27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3437"/>
    <a:srgbClr val="FF9142"/>
    <a:srgbClr val="77FFD1"/>
    <a:srgbClr val="FFF4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3" d="100"/>
          <a:sy n="153" d="100"/>
        </p:scale>
        <p:origin x="-18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kgdPP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rgbClr val="FF9142"/>
                </a:solidFill>
                <a:latin typeface="Helvetica"/>
                <a:cs typeface="Helvetic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5BE454-0938-1B42-BAAA-B2976DB13FCE}"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79096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BE454-0938-1B42-BAAA-B2976DB13FCE}"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120669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BE454-0938-1B42-BAAA-B2976DB13FCE}"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386306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kgdPP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rgbClr val="C53437"/>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Helvetica"/>
                <a:cs typeface="Helvetica"/>
              </a:defRPr>
            </a:lvl1pPr>
            <a:lvl2pPr>
              <a:defRPr>
                <a:solidFill>
                  <a:schemeClr val="bg1"/>
                </a:solidFill>
                <a:latin typeface="Helvetica"/>
                <a:cs typeface="Helvetica"/>
              </a:defRPr>
            </a:lvl2pPr>
            <a:lvl3pPr>
              <a:defRPr>
                <a:solidFill>
                  <a:schemeClr val="bg1"/>
                </a:solidFill>
                <a:latin typeface="Helvetica"/>
                <a:cs typeface="Helvetica"/>
              </a:defRPr>
            </a:lvl3pPr>
            <a:lvl4pPr>
              <a:defRPr>
                <a:solidFill>
                  <a:schemeClr val="bg1"/>
                </a:solidFill>
                <a:latin typeface="Helvetica"/>
                <a:cs typeface="Helvetica"/>
              </a:defRPr>
            </a:lvl4pPr>
            <a:lvl5pPr>
              <a:defRPr>
                <a:solidFill>
                  <a:schemeClr val="bg1"/>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85BE454-0938-1B42-BAAA-B2976DB13FCE}"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419016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BE454-0938-1B42-BAAA-B2976DB13FCE}"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28086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5BE454-0938-1B42-BAAA-B2976DB13FCE}"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273674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5BE454-0938-1B42-BAAA-B2976DB13FCE}" type="datetimeFigureOut">
              <a:rPr lang="en-US" smtClean="0"/>
              <a:t>3/15/13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95287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5BE454-0938-1B42-BAAA-B2976DB13FCE}" type="datetimeFigureOut">
              <a:rPr lang="en-US" smtClean="0"/>
              <a:t>3/15/13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185446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BE454-0938-1B42-BAAA-B2976DB13FCE}" type="datetimeFigureOut">
              <a:rPr lang="en-US" smtClean="0"/>
              <a:t>3/15/13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106249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BE454-0938-1B42-BAAA-B2976DB13FCE}"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403575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BE454-0938-1B42-BAAA-B2976DB13FCE}"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14673-5B2D-3348-BE13-F159C4A12BF8}" type="slidenum">
              <a:rPr lang="en-US" smtClean="0"/>
              <a:t>‹#›</a:t>
            </a:fld>
            <a:endParaRPr lang="en-US"/>
          </a:p>
        </p:txBody>
      </p:sp>
    </p:spTree>
    <p:extLst>
      <p:ext uri="{BB962C8B-B14F-4D97-AF65-F5344CB8AC3E}">
        <p14:creationId xmlns:p14="http://schemas.microsoft.com/office/powerpoint/2010/main" val="23563321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BE454-0938-1B42-BAAA-B2976DB13FCE}" type="datetimeFigureOut">
              <a:rPr lang="en-US" smtClean="0"/>
              <a:t>3/15/13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14673-5B2D-3348-BE13-F159C4A12BF8}" type="slidenum">
              <a:rPr lang="en-US" smtClean="0"/>
              <a:t>‹#›</a:t>
            </a:fld>
            <a:endParaRPr lang="en-US"/>
          </a:p>
        </p:txBody>
      </p:sp>
    </p:spTree>
    <p:extLst>
      <p:ext uri="{BB962C8B-B14F-4D97-AF65-F5344CB8AC3E}">
        <p14:creationId xmlns:p14="http://schemas.microsoft.com/office/powerpoint/2010/main" val="326990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b="1" dirty="0" smtClean="0"/>
              <a:t>Disclaimer:</a:t>
            </a:r>
          </a:p>
          <a:p>
            <a:pPr marL="0" indent="0" algn="ctr">
              <a:buNone/>
            </a:pPr>
            <a:r>
              <a:rPr lang="en-US" b="1" dirty="0" smtClean="0"/>
              <a:t>The information </a:t>
            </a:r>
            <a:r>
              <a:rPr lang="en-US" b="1" dirty="0"/>
              <a:t>provided by the USPTO </a:t>
            </a:r>
            <a:r>
              <a:rPr lang="en-US" b="1" dirty="0" smtClean="0"/>
              <a:t>is meant as an </a:t>
            </a:r>
            <a:r>
              <a:rPr lang="en-US" b="1" dirty="0"/>
              <a:t>educational resource only and should not be construed as legal advice or written law</a:t>
            </a:r>
            <a:r>
              <a:rPr lang="en-US" dirty="0"/>
              <a:t> </a:t>
            </a:r>
          </a:p>
        </p:txBody>
      </p:sp>
    </p:spTree>
    <p:extLst>
      <p:ext uri="{BB962C8B-B14F-4D97-AF65-F5344CB8AC3E}">
        <p14:creationId xmlns:p14="http://schemas.microsoft.com/office/powerpoint/2010/main" val="201038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2894966"/>
            <a:ext cx="8229600" cy="3231197"/>
          </a:xfrm>
        </p:spPr>
        <p:txBody>
          <a:bodyPr>
            <a:normAutofit fontScale="92500" lnSpcReduction="10000"/>
          </a:bodyPr>
          <a:lstStyle/>
          <a:p>
            <a:r>
              <a:rPr lang="en-US" sz="2400" dirty="0" smtClean="0"/>
              <a:t>U.S</a:t>
            </a:r>
            <a:r>
              <a:rPr lang="en-US" sz="2400" dirty="0"/>
              <a:t>. </a:t>
            </a:r>
            <a:r>
              <a:rPr lang="en-US" sz="2400" dirty="0" smtClean="0"/>
              <a:t>patents</a:t>
            </a:r>
            <a:endParaRPr lang="en-US" sz="2400" dirty="0"/>
          </a:p>
          <a:p>
            <a:r>
              <a:rPr lang="en-US" sz="2400" dirty="0" smtClean="0"/>
              <a:t>U.S</a:t>
            </a:r>
            <a:r>
              <a:rPr lang="en-US" sz="2400" dirty="0"/>
              <a:t>. patent application </a:t>
            </a:r>
            <a:r>
              <a:rPr lang="en-US" sz="2400" dirty="0" smtClean="0"/>
              <a:t>publications</a:t>
            </a:r>
          </a:p>
          <a:p>
            <a:r>
              <a:rPr lang="en-US" sz="2400" dirty="0" smtClean="0"/>
              <a:t>WIPO</a:t>
            </a:r>
            <a:r>
              <a:rPr lang="en-US" sz="2400" dirty="0"/>
              <a:t>-published </a:t>
            </a:r>
            <a:r>
              <a:rPr lang="en-US" sz="2400" dirty="0" smtClean="0"/>
              <a:t>applications</a:t>
            </a:r>
          </a:p>
          <a:p>
            <a:pPr lvl="1"/>
            <a:r>
              <a:rPr lang="en-US" sz="2000" dirty="0" smtClean="0"/>
              <a:t>filed </a:t>
            </a:r>
            <a:r>
              <a:rPr lang="en-US" sz="2000" dirty="0"/>
              <a:t>before the effective filing date of the claimed invention, but not issued or published until after the effective filing date of the claimed </a:t>
            </a:r>
            <a:r>
              <a:rPr lang="en-US" sz="2000" dirty="0" smtClean="0"/>
              <a:t>invention</a:t>
            </a:r>
          </a:p>
          <a:p>
            <a:r>
              <a:rPr lang="en-US" sz="2400" dirty="0" smtClean="0"/>
              <a:t>Not </a:t>
            </a:r>
            <a:r>
              <a:rPr lang="en-US" sz="2400" dirty="0"/>
              <a:t>considered prior art against a claimed </a:t>
            </a:r>
            <a:r>
              <a:rPr lang="en-US" sz="2400" dirty="0" smtClean="0"/>
              <a:t>invention</a:t>
            </a:r>
          </a:p>
          <a:p>
            <a:pPr lvl="1"/>
            <a:r>
              <a:rPr lang="en-US" sz="2000" dirty="0" smtClean="0"/>
              <a:t>if </a:t>
            </a:r>
            <a:r>
              <a:rPr lang="en-US" sz="2000" dirty="0"/>
              <a:t>the claimed invention and the disclosed subject matter are owned by, or under an obligation to assign to, the same person before the effective filing date of the claimed </a:t>
            </a:r>
            <a:r>
              <a:rPr lang="en-US" sz="2000" dirty="0" smtClean="0"/>
              <a:t>invention</a:t>
            </a:r>
            <a:endParaRPr lang="en-US" sz="2000" dirty="0"/>
          </a:p>
        </p:txBody>
      </p:sp>
      <p:sp>
        <p:nvSpPr>
          <p:cNvPr id="5" name="TextBox 4"/>
          <p:cNvSpPr txBox="1"/>
          <p:nvPr/>
        </p:nvSpPr>
        <p:spPr>
          <a:xfrm>
            <a:off x="457200" y="1417638"/>
            <a:ext cx="8229600" cy="923330"/>
          </a:xfrm>
          <a:prstGeom prst="rect">
            <a:avLst/>
          </a:prstGeom>
          <a:noFill/>
        </p:spPr>
        <p:txBody>
          <a:bodyPr wrap="square" rtlCol="0">
            <a:spAutoFit/>
          </a:bodyPr>
          <a:lstStyle/>
          <a:p>
            <a:pPr lvl="0"/>
            <a:r>
              <a:rPr lang="en-US" dirty="0" smtClean="0">
                <a:solidFill>
                  <a:srgbClr val="FFFFFF"/>
                </a:solidFill>
              </a:rPr>
              <a:t>“</a:t>
            </a:r>
            <a:r>
              <a:rPr lang="en-US" dirty="0">
                <a:solidFill>
                  <a:srgbClr val="FFFFFF"/>
                </a:solidFill>
              </a:rPr>
              <a:t>The subject matter disclosed and the claimed invention were owned by the same person or subject to an obligation of assignment to the same person not later than the effective filing date of the claimed invention</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210417067"/>
      </p:ext>
    </p:extLst>
  </p:cSld>
  <p:clrMapOvr>
    <a:masterClrMapping/>
  </p:clrMapOvr>
  <mc:AlternateContent xmlns:mc="http://schemas.openxmlformats.org/markup-compatibility/2006" xmlns:p14="http://schemas.microsoft.com/office/powerpoint/2010/main">
    <mc:Choice Requires="p14">
      <p:transition spd="slow" p14:dur="2000" advTm="55954"/>
    </mc:Choice>
    <mc:Fallback xmlns="">
      <p:transition xmlns:p14="http://schemas.microsoft.com/office/powerpoint/2010/main" spd="slow" advTm="55954"/>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86002"/>
            <a:ext cx="8229600" cy="5023438"/>
          </a:xfrm>
        </p:spPr>
        <p:txBody>
          <a:bodyPr>
            <a:normAutofit fontScale="62500" lnSpcReduction="20000"/>
          </a:bodyPr>
          <a:lstStyle/>
          <a:p>
            <a:r>
              <a:rPr lang="en-US" sz="3600" dirty="0" smtClean="0"/>
              <a:t>If </a:t>
            </a:r>
            <a:r>
              <a:rPr lang="en-US" sz="3600" dirty="0"/>
              <a:t>an inventor files for a </a:t>
            </a:r>
            <a:r>
              <a:rPr lang="en-US" sz="3600" dirty="0" smtClean="0"/>
              <a:t>patent</a:t>
            </a:r>
          </a:p>
          <a:p>
            <a:pPr lvl="1"/>
            <a:r>
              <a:rPr lang="en-US" dirty="0" smtClean="0"/>
              <a:t>U.S</a:t>
            </a:r>
            <a:r>
              <a:rPr lang="en-US" dirty="0"/>
              <a:t>. </a:t>
            </a:r>
            <a:r>
              <a:rPr lang="en-US" dirty="0" smtClean="0"/>
              <a:t>patent</a:t>
            </a:r>
          </a:p>
          <a:p>
            <a:pPr lvl="1"/>
            <a:r>
              <a:rPr lang="en-US" dirty="0"/>
              <a:t>P</a:t>
            </a:r>
            <a:r>
              <a:rPr lang="en-US" dirty="0" smtClean="0"/>
              <a:t>ublished </a:t>
            </a:r>
            <a:r>
              <a:rPr lang="en-US" dirty="0"/>
              <a:t>U.S. patent application </a:t>
            </a:r>
            <a:endParaRPr lang="en-US" dirty="0" smtClean="0"/>
          </a:p>
          <a:p>
            <a:pPr lvl="1"/>
            <a:r>
              <a:rPr lang="en-US" dirty="0"/>
              <a:t>P</a:t>
            </a:r>
            <a:r>
              <a:rPr lang="en-US" dirty="0" smtClean="0"/>
              <a:t>ublished </a:t>
            </a:r>
            <a:r>
              <a:rPr lang="en-US" dirty="0"/>
              <a:t>WIPO </a:t>
            </a:r>
            <a:r>
              <a:rPr lang="en-US" dirty="0" smtClean="0"/>
              <a:t>application</a:t>
            </a:r>
          </a:p>
          <a:p>
            <a:pPr lvl="1"/>
            <a:r>
              <a:rPr lang="en-US" dirty="0" smtClean="0"/>
              <a:t>Patent </a:t>
            </a:r>
            <a:r>
              <a:rPr lang="en-US" dirty="0"/>
              <a:t>that discloses the subject matter of the claimed </a:t>
            </a:r>
            <a:r>
              <a:rPr lang="en-US" dirty="0" smtClean="0"/>
              <a:t>invention</a:t>
            </a:r>
          </a:p>
          <a:p>
            <a:r>
              <a:rPr lang="en-US" sz="3600" dirty="0" smtClean="0"/>
              <a:t>Those </a:t>
            </a:r>
            <a:r>
              <a:rPr lang="en-US" sz="3600" dirty="0"/>
              <a:t>documents will not be used as prior art if the subject matter was gained directly or indirectly from the </a:t>
            </a:r>
            <a:r>
              <a:rPr lang="en-US" sz="3600" dirty="0" smtClean="0"/>
              <a:t>inventor</a:t>
            </a:r>
          </a:p>
          <a:p>
            <a:r>
              <a:rPr lang="en-US" sz="3600" dirty="0"/>
              <a:t>W</a:t>
            </a:r>
            <a:r>
              <a:rPr lang="en-US" sz="3600" dirty="0" smtClean="0"/>
              <a:t>as </a:t>
            </a:r>
            <a:r>
              <a:rPr lang="en-US" sz="3600" dirty="0"/>
              <a:t>already disclosed by the </a:t>
            </a:r>
            <a:r>
              <a:rPr lang="en-US" sz="3600" dirty="0" smtClean="0"/>
              <a:t>inventor</a:t>
            </a:r>
          </a:p>
          <a:p>
            <a:r>
              <a:rPr lang="en-US" sz="3600" dirty="0"/>
              <a:t>D</a:t>
            </a:r>
            <a:r>
              <a:rPr lang="en-US" sz="3600" dirty="0" smtClean="0"/>
              <a:t>isclosures </a:t>
            </a:r>
            <a:r>
              <a:rPr lang="en-US" sz="3600" dirty="0"/>
              <a:t>were made within one year of the claimed invention’s effective filing </a:t>
            </a:r>
            <a:r>
              <a:rPr lang="en-US" sz="3600" dirty="0" smtClean="0"/>
              <a:t>date</a:t>
            </a:r>
          </a:p>
          <a:p>
            <a:r>
              <a:rPr lang="en-US" sz="3600" dirty="0"/>
              <a:t>S</a:t>
            </a:r>
            <a:r>
              <a:rPr lang="en-US" sz="3600" dirty="0" smtClean="0"/>
              <a:t>ubject </a:t>
            </a:r>
            <a:r>
              <a:rPr lang="en-US" sz="3600" dirty="0"/>
              <a:t>matter disclosed and the claimed invention are </a:t>
            </a:r>
            <a:r>
              <a:rPr lang="en-US" sz="3600" dirty="0" smtClean="0"/>
              <a:t>owned</a:t>
            </a:r>
            <a:endParaRPr lang="en-US" sz="3600" dirty="0"/>
          </a:p>
          <a:p>
            <a:pPr lvl="1"/>
            <a:r>
              <a:rPr lang="en-US" dirty="0"/>
              <a:t>U</a:t>
            </a:r>
            <a:r>
              <a:rPr lang="en-US" dirty="0" smtClean="0"/>
              <a:t>nder </a:t>
            </a:r>
            <a:r>
              <a:rPr lang="en-US" dirty="0"/>
              <a:t>obligation of assignment </a:t>
            </a:r>
            <a:r>
              <a:rPr lang="en-US" dirty="0" smtClean="0"/>
              <a:t>to</a:t>
            </a:r>
          </a:p>
          <a:p>
            <a:r>
              <a:rPr lang="en-US" dirty="0"/>
              <a:t>S</a:t>
            </a:r>
            <a:r>
              <a:rPr lang="en-US" dirty="0" smtClean="0"/>
              <a:t>ame </a:t>
            </a:r>
            <a:r>
              <a:rPr lang="en-US" dirty="0"/>
              <a:t>person prior to the effective filing </a:t>
            </a:r>
            <a:r>
              <a:rPr lang="en-US" dirty="0" smtClean="0"/>
              <a:t>date</a:t>
            </a:r>
            <a:endParaRPr lang="en-US" dirty="0"/>
          </a:p>
          <a:p>
            <a:r>
              <a:rPr lang="en-US" dirty="0" smtClean="0"/>
              <a:t>Patent </a:t>
            </a:r>
            <a:r>
              <a:rPr lang="en-US" dirty="0"/>
              <a:t>or applications containing the disclosure </a:t>
            </a:r>
            <a:r>
              <a:rPr lang="en-US" dirty="0" smtClean="0"/>
              <a:t>WILL NOT be </a:t>
            </a:r>
            <a:r>
              <a:rPr lang="en-US" dirty="0"/>
              <a:t>considered as prior art against the claimed </a:t>
            </a:r>
            <a:r>
              <a:rPr lang="en-US" dirty="0" smtClean="0"/>
              <a:t>invention</a:t>
            </a:r>
            <a:endParaRPr lang="en-US" dirty="0"/>
          </a:p>
          <a:p>
            <a:endParaRPr lang="en-US" sz="3600" dirty="0"/>
          </a:p>
        </p:txBody>
      </p:sp>
    </p:spTree>
    <p:extLst>
      <p:ext uri="{BB962C8B-B14F-4D97-AF65-F5344CB8AC3E}">
        <p14:creationId xmlns:p14="http://schemas.microsoft.com/office/powerpoint/2010/main" val="2265732409"/>
      </p:ext>
    </p:extLst>
  </p:cSld>
  <p:clrMapOvr>
    <a:masterClrMapping/>
  </p:clrMapOvr>
  <mc:AlternateContent xmlns:mc="http://schemas.openxmlformats.org/markup-compatibility/2006" xmlns:p14="http://schemas.microsoft.com/office/powerpoint/2010/main">
    <mc:Choice Requires="p14">
      <p:transition spd="slow" p14:dur="2000" advTm="65431"/>
    </mc:Choice>
    <mc:Fallback xmlns="">
      <p:transition xmlns:p14="http://schemas.microsoft.com/office/powerpoint/2010/main" spd="slow" advTm="65431"/>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Materials</a:t>
            </a:r>
            <a:endParaRPr lang="en-US" dirty="0"/>
          </a:p>
        </p:txBody>
      </p:sp>
      <p:sp>
        <p:nvSpPr>
          <p:cNvPr id="3" name="Content Placeholder 2"/>
          <p:cNvSpPr>
            <a:spLocks noGrp="1"/>
          </p:cNvSpPr>
          <p:nvPr>
            <p:ph idx="1"/>
          </p:nvPr>
        </p:nvSpPr>
        <p:spPr/>
        <p:txBody>
          <a:bodyPr/>
          <a:lstStyle/>
          <a:p>
            <a:r>
              <a:rPr lang="en-US" dirty="0" smtClean="0"/>
              <a:t>This is the final training slideshow for 35 USC 102</a:t>
            </a:r>
          </a:p>
          <a:p>
            <a:r>
              <a:rPr lang="en-US" dirty="0" smtClean="0"/>
              <a:t>If you have any further questions contact the America </a:t>
            </a:r>
            <a:r>
              <a:rPr lang="en-US" dirty="0"/>
              <a:t>Invents Act Contact </a:t>
            </a:r>
            <a:r>
              <a:rPr lang="en-US" dirty="0" smtClean="0"/>
              <a:t>Center</a:t>
            </a:r>
          </a:p>
          <a:p>
            <a:pPr lvl="1"/>
            <a:r>
              <a:rPr lang="en-US" dirty="0" err="1" smtClean="0">
                <a:solidFill>
                  <a:srgbClr val="FFFFFF"/>
                </a:solidFill>
              </a:rPr>
              <a:t>HelpAIA</a:t>
            </a:r>
            <a:r>
              <a:rPr lang="en-US" dirty="0" err="1">
                <a:solidFill>
                  <a:srgbClr val="FFFFFF"/>
                </a:solidFill>
              </a:rPr>
              <a:t>@</a:t>
            </a:r>
            <a:r>
              <a:rPr lang="en-US" dirty="0" err="1" smtClean="0">
                <a:solidFill>
                  <a:srgbClr val="FFFFFF"/>
                </a:solidFill>
              </a:rPr>
              <a:t>uspto.gov</a:t>
            </a:r>
            <a:endParaRPr lang="en-US" dirty="0" smtClean="0">
              <a:solidFill>
                <a:srgbClr val="FFFFFF"/>
              </a:solidFill>
            </a:endParaRPr>
          </a:p>
          <a:p>
            <a:pPr lvl="1"/>
            <a:r>
              <a:rPr lang="en-US" dirty="0" smtClean="0"/>
              <a:t>1</a:t>
            </a:r>
            <a:r>
              <a:rPr lang="en-US" dirty="0"/>
              <a:t>-855-HELP-AIA	</a:t>
            </a:r>
          </a:p>
          <a:p>
            <a:endParaRPr lang="en-US" dirty="0"/>
          </a:p>
        </p:txBody>
      </p:sp>
    </p:spTree>
    <p:extLst>
      <p:ext uri="{BB962C8B-B14F-4D97-AF65-F5344CB8AC3E}">
        <p14:creationId xmlns:p14="http://schemas.microsoft.com/office/powerpoint/2010/main" val="1420310595"/>
      </p:ext>
    </p:extLst>
  </p:cSld>
  <p:clrMapOvr>
    <a:masterClrMapping/>
  </p:clrMapOvr>
  <mc:AlternateContent xmlns:mc="http://schemas.openxmlformats.org/markup-compatibility/2006" xmlns:p14="http://schemas.microsoft.com/office/powerpoint/2010/main">
    <mc:Choice Requires="p14">
      <p:transition spd="slow" p14:dur="2000" advTm="22464"/>
    </mc:Choice>
    <mc:Fallback xmlns="">
      <p:transition xmlns:p14="http://schemas.microsoft.com/office/powerpoint/2010/main" spd="slow" advTm="22464"/>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5539"/>
            <a:ext cx="7772400" cy="1984912"/>
          </a:xfrm>
        </p:spPr>
        <p:txBody>
          <a:bodyPr>
            <a:normAutofit fontScale="90000"/>
          </a:bodyPr>
          <a:lstStyle/>
          <a:p>
            <a:r>
              <a:rPr lang="en-US" b="1" dirty="0"/>
              <a:t>35 USC 102</a:t>
            </a:r>
            <a:r>
              <a:rPr lang="en-US" b="1" dirty="0" smtClean="0"/>
              <a:t>(b)(2): </a:t>
            </a:r>
            <a:r>
              <a:rPr lang="en-US" b="1" dirty="0"/>
              <a:t>Conditions for Patentability; novelty</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America Invents Act (AIA) changes to patent law</a:t>
            </a:r>
            <a:endParaRPr lang="en-US" dirty="0"/>
          </a:p>
        </p:txBody>
      </p:sp>
      <p:pic>
        <p:nvPicPr>
          <p:cNvPr id="4" name="AIA 4 Edite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92304" y="4597951"/>
            <a:ext cx="812800" cy="812800"/>
          </a:xfrm>
          <a:prstGeom prst="rect">
            <a:avLst/>
          </a:prstGeom>
        </p:spPr>
      </p:pic>
    </p:spTree>
    <p:extLst>
      <p:ext uri="{BB962C8B-B14F-4D97-AF65-F5344CB8AC3E}">
        <p14:creationId xmlns:p14="http://schemas.microsoft.com/office/powerpoint/2010/main" val="3600414381"/>
      </p:ext>
    </p:extLst>
  </p:cSld>
  <p:clrMapOvr>
    <a:masterClrMapping/>
  </p:clrMapOvr>
  <mc:AlternateContent xmlns:mc="http://schemas.openxmlformats.org/markup-compatibility/2006" xmlns:p14="http://schemas.microsoft.com/office/powerpoint/2010/main">
    <mc:Choice Requires="p14">
      <p:transition spd="slow" p14:dur="2000" advClick="0" advTm="15435"/>
    </mc:Choice>
    <mc:Fallback xmlns="">
      <p:transition xmlns:p14="http://schemas.microsoft.com/office/powerpoint/2010/main" spd="slow" advClick="0" advTm="1543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Recap of 35 USC 102(a), subsection (2)</a:t>
            </a:r>
          </a:p>
          <a:p>
            <a:r>
              <a:rPr lang="en-US" dirty="0" smtClean="0"/>
              <a:t>Break down of </a:t>
            </a:r>
            <a:r>
              <a:rPr lang="en-US" sz="3600" b="1" dirty="0" smtClean="0"/>
              <a:t>35 USC 102(b), subsection (2)</a:t>
            </a:r>
            <a:endParaRPr lang="en-US" b="1" dirty="0" smtClean="0"/>
          </a:p>
          <a:p>
            <a:r>
              <a:rPr lang="en-US" dirty="0" smtClean="0"/>
              <a:t>Summary</a:t>
            </a:r>
          </a:p>
          <a:p>
            <a:r>
              <a:rPr lang="en-US" dirty="0" smtClean="0"/>
              <a:t>Additional materials</a:t>
            </a:r>
          </a:p>
          <a:p>
            <a:endParaRPr lang="en-US" dirty="0"/>
          </a:p>
        </p:txBody>
      </p:sp>
    </p:spTree>
    <p:extLst>
      <p:ext uri="{BB962C8B-B14F-4D97-AF65-F5344CB8AC3E}">
        <p14:creationId xmlns:p14="http://schemas.microsoft.com/office/powerpoint/2010/main" val="1389670018"/>
      </p:ext>
    </p:extLst>
  </p:cSld>
  <p:clrMapOvr>
    <a:masterClrMapping/>
  </p:clrMapOvr>
  <mc:AlternateContent xmlns:mc="http://schemas.openxmlformats.org/markup-compatibility/2006" xmlns:p14="http://schemas.microsoft.com/office/powerpoint/2010/main">
    <mc:Choice Requires="p14">
      <p:transition spd="slow" p14:dur="2000" advTm="11855"/>
    </mc:Choice>
    <mc:Fallback xmlns="">
      <p:transition xmlns:p14="http://schemas.microsoft.com/office/powerpoint/2010/main" spd="slow" advTm="11855"/>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Recap</a:t>
            </a:r>
            <a:r>
              <a:rPr lang="en-US" sz="3200" dirty="0" smtClean="0"/>
              <a:t> of 35 USC 102(a), subsection (2)</a:t>
            </a:r>
            <a:endParaRPr lang="en-US" sz="3200" dirty="0"/>
          </a:p>
        </p:txBody>
      </p:sp>
      <p:sp>
        <p:nvSpPr>
          <p:cNvPr id="3" name="Content Placeholder 2"/>
          <p:cNvSpPr>
            <a:spLocks noGrp="1"/>
          </p:cNvSpPr>
          <p:nvPr>
            <p:ph idx="1"/>
          </p:nvPr>
        </p:nvSpPr>
        <p:spPr/>
        <p:txBody>
          <a:bodyPr>
            <a:normAutofit/>
          </a:bodyPr>
          <a:lstStyle/>
          <a:p>
            <a:r>
              <a:rPr lang="en-US" dirty="0" smtClean="0"/>
              <a:t>Reasons </a:t>
            </a:r>
            <a:r>
              <a:rPr lang="en-US" dirty="0"/>
              <a:t>for why a claimed invention might be denied patent protection based on </a:t>
            </a:r>
            <a:r>
              <a:rPr lang="en-US" dirty="0" smtClean="0"/>
              <a:t>novelty</a:t>
            </a:r>
            <a:endParaRPr lang="en-US" dirty="0"/>
          </a:p>
          <a:p>
            <a:r>
              <a:rPr lang="en-US" dirty="0" smtClean="0"/>
              <a:t>Three </a:t>
            </a:r>
            <a:r>
              <a:rPr lang="en-US" dirty="0"/>
              <a:t>types of patent documents</a:t>
            </a:r>
            <a:r>
              <a:rPr lang="en-US" dirty="0" smtClean="0">
                <a:effectLst/>
              </a:rPr>
              <a:t> </a:t>
            </a:r>
          </a:p>
          <a:p>
            <a:pPr lvl="1"/>
            <a:r>
              <a:rPr lang="en-US" dirty="0"/>
              <a:t>U.S. </a:t>
            </a:r>
            <a:r>
              <a:rPr lang="en-US" dirty="0" smtClean="0"/>
              <a:t>patents</a:t>
            </a:r>
          </a:p>
          <a:p>
            <a:pPr lvl="1"/>
            <a:r>
              <a:rPr lang="en-US" dirty="0" smtClean="0"/>
              <a:t>U.S</a:t>
            </a:r>
            <a:r>
              <a:rPr lang="en-US" dirty="0"/>
              <a:t>. patent application </a:t>
            </a:r>
            <a:r>
              <a:rPr lang="en-US" dirty="0" smtClean="0"/>
              <a:t>publications</a:t>
            </a:r>
          </a:p>
          <a:p>
            <a:pPr lvl="1"/>
            <a:r>
              <a:rPr lang="en-US" dirty="0" smtClean="0"/>
              <a:t>Patent </a:t>
            </a:r>
            <a:r>
              <a:rPr lang="en-US" dirty="0"/>
              <a:t>Cooperative Treaty (or WIPO-published) </a:t>
            </a:r>
            <a:r>
              <a:rPr lang="en-US" dirty="0" smtClean="0"/>
              <a:t>applications</a:t>
            </a:r>
            <a:r>
              <a:rPr lang="en-US" dirty="0" smtClean="0">
                <a:effectLst/>
              </a:rPr>
              <a:t> </a:t>
            </a:r>
            <a:endParaRPr lang="en-US" dirty="0"/>
          </a:p>
        </p:txBody>
      </p:sp>
    </p:spTree>
    <p:extLst>
      <p:ext uri="{BB962C8B-B14F-4D97-AF65-F5344CB8AC3E}">
        <p14:creationId xmlns:p14="http://schemas.microsoft.com/office/powerpoint/2010/main" val="3287696871"/>
      </p:ext>
    </p:extLst>
  </p:cSld>
  <p:clrMapOvr>
    <a:masterClrMapping/>
  </p:clrMapOvr>
  <mc:AlternateContent xmlns:mc="http://schemas.openxmlformats.org/markup-compatibility/2006" xmlns:p14="http://schemas.microsoft.com/office/powerpoint/2010/main">
    <mc:Choice Requires="p14">
      <p:transition spd="slow" p14:dur="2000" advTm="31182"/>
    </mc:Choice>
    <mc:Fallback xmlns="">
      <p:transition xmlns:p14="http://schemas.microsoft.com/office/powerpoint/2010/main" spd="slow" advTm="31182"/>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dirty="0"/>
              <a:t>D</a:t>
            </a:r>
            <a:r>
              <a:rPr lang="en-US" dirty="0" smtClean="0"/>
              <a:t>escribes </a:t>
            </a:r>
            <a:r>
              <a:rPr lang="en-US" dirty="0"/>
              <a:t>the exceptions to prior art defined in 35 102(a)(2</a:t>
            </a:r>
            <a:r>
              <a:rPr lang="en-US" dirty="0" smtClean="0"/>
              <a:t>)</a:t>
            </a:r>
          </a:p>
          <a:p>
            <a:r>
              <a:rPr lang="en-US" dirty="0"/>
              <a:t>K</a:t>
            </a:r>
            <a:r>
              <a:rPr lang="en-US" dirty="0" smtClean="0"/>
              <a:t>eep </a:t>
            </a:r>
            <a:r>
              <a:rPr lang="en-US" dirty="0"/>
              <a:t>in mind that the exceptions discussed here refer </a:t>
            </a:r>
            <a:r>
              <a:rPr lang="en-US" dirty="0" smtClean="0"/>
              <a:t>to</a:t>
            </a:r>
          </a:p>
          <a:p>
            <a:pPr lvl="1"/>
            <a:r>
              <a:rPr lang="en-US" dirty="0" smtClean="0"/>
              <a:t>U.S</a:t>
            </a:r>
            <a:r>
              <a:rPr lang="en-US" dirty="0"/>
              <a:t>. </a:t>
            </a:r>
            <a:r>
              <a:rPr lang="en-US" dirty="0" smtClean="0"/>
              <a:t>patents</a:t>
            </a:r>
          </a:p>
          <a:p>
            <a:pPr lvl="1"/>
            <a:r>
              <a:rPr lang="en-US" dirty="0" smtClean="0"/>
              <a:t>U.S</a:t>
            </a:r>
            <a:r>
              <a:rPr lang="en-US" dirty="0"/>
              <a:t>. patent application </a:t>
            </a:r>
            <a:r>
              <a:rPr lang="en-US" dirty="0" smtClean="0"/>
              <a:t>publications</a:t>
            </a:r>
          </a:p>
          <a:p>
            <a:pPr lvl="1"/>
            <a:r>
              <a:rPr lang="en-US" dirty="0" smtClean="0"/>
              <a:t>WIPO</a:t>
            </a:r>
            <a:r>
              <a:rPr lang="en-US" dirty="0"/>
              <a:t>-published </a:t>
            </a:r>
            <a:r>
              <a:rPr lang="en-US" dirty="0" smtClean="0"/>
              <a:t>applications</a:t>
            </a:r>
          </a:p>
          <a:p>
            <a:pPr lvl="2"/>
            <a:r>
              <a:rPr lang="en-US" dirty="0" smtClean="0"/>
              <a:t>filed </a:t>
            </a:r>
            <a:r>
              <a:rPr lang="en-US" dirty="0"/>
              <a:t>before the effective filing date of the claimed invention but not issued or published until after the effective filing date of the claimed invention that might be used as prior </a:t>
            </a:r>
            <a:r>
              <a:rPr lang="en-US" dirty="0" smtClean="0"/>
              <a:t>art</a:t>
            </a:r>
            <a:endParaRPr lang="en-US" dirty="0"/>
          </a:p>
        </p:txBody>
      </p:sp>
    </p:spTree>
    <p:extLst>
      <p:ext uri="{BB962C8B-B14F-4D97-AF65-F5344CB8AC3E}">
        <p14:creationId xmlns:p14="http://schemas.microsoft.com/office/powerpoint/2010/main" val="2516626986"/>
      </p:ext>
    </p:extLst>
  </p:cSld>
  <p:clrMapOvr>
    <a:masterClrMapping/>
  </p:clrMapOvr>
  <mc:AlternateContent xmlns:mc="http://schemas.openxmlformats.org/markup-compatibility/2006" xmlns:p14="http://schemas.microsoft.com/office/powerpoint/2010/main">
    <mc:Choice Requires="p14">
      <p:transition spd="slow" p14:dur="2000" advTm="42479"/>
    </mc:Choice>
    <mc:Fallback xmlns="">
      <p:transition xmlns:p14="http://schemas.microsoft.com/office/powerpoint/2010/main" spd="slow" advTm="42479"/>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1358338"/>
            <a:ext cx="8229600" cy="4767825"/>
          </a:xfrm>
        </p:spPr>
        <p:txBody>
          <a:bodyPr>
            <a:noAutofit/>
          </a:bodyPr>
          <a:lstStyle/>
          <a:p>
            <a:r>
              <a:rPr lang="en-US" sz="2400" dirty="0" smtClean="0">
                <a:solidFill>
                  <a:srgbClr val="FFFFFF"/>
                </a:solidFill>
              </a:rPr>
              <a:t>“a disclosure in a U.S. patent, U.S. patent application publications, or WIPO-published applications shall not be prior art to the claimed invention under 35 USC 102(a)(2) if:</a:t>
            </a:r>
          </a:p>
          <a:p>
            <a:pPr lvl="1">
              <a:buFont typeface="Arial"/>
              <a:buChar char="•"/>
            </a:pPr>
            <a:r>
              <a:rPr lang="en-US" sz="2000" dirty="0" smtClean="0">
                <a:solidFill>
                  <a:srgbClr val="FFFFFF"/>
                </a:solidFill>
              </a:rPr>
              <a:t>the subject matter was obtained directly or indirectly from the inventor or a joint inventor</a:t>
            </a:r>
          </a:p>
          <a:p>
            <a:pPr lvl="1">
              <a:buFont typeface="Arial"/>
              <a:buChar char="•"/>
            </a:pPr>
            <a:r>
              <a:rPr lang="en-US" sz="2000" dirty="0" smtClean="0">
                <a:solidFill>
                  <a:srgbClr val="FFFFFF"/>
                </a:solidFill>
              </a:rPr>
              <a:t>the subject matter disclosed had, before such subject matter was effectively filed under subsection (a)(2), been publically disclosed by the inventor or a joint inventor or another who obtained the subject matter disclosed directly or indirectly from the inventor or a joint inventor</a:t>
            </a:r>
          </a:p>
          <a:p>
            <a:pPr lvl="1">
              <a:buFont typeface="Arial"/>
              <a:buChar char="•"/>
            </a:pPr>
            <a:r>
              <a:rPr lang="en-US" sz="2000" dirty="0" smtClean="0">
                <a:solidFill>
                  <a:srgbClr val="FFFFFF"/>
                </a:solidFill>
              </a:rPr>
              <a:t>the subject matter disclosed and the claimed invention, not later than the effective filing date of the claimed invention, were owned by the same person or subject to an obligation of assignment to the same person:</a:t>
            </a:r>
            <a:endParaRPr lang="en-US" sz="2000" dirty="0">
              <a:solidFill>
                <a:srgbClr val="FFFFFF"/>
              </a:solidFill>
            </a:endParaRPr>
          </a:p>
        </p:txBody>
      </p:sp>
    </p:spTree>
    <p:extLst>
      <p:ext uri="{BB962C8B-B14F-4D97-AF65-F5344CB8AC3E}">
        <p14:creationId xmlns:p14="http://schemas.microsoft.com/office/powerpoint/2010/main" val="3641302"/>
      </p:ext>
    </p:extLst>
  </p:cSld>
  <p:clrMapOvr>
    <a:masterClrMapping/>
  </p:clrMapOvr>
  <mc:AlternateContent xmlns:mc="http://schemas.openxmlformats.org/markup-compatibility/2006" xmlns:p14="http://schemas.microsoft.com/office/powerpoint/2010/main">
    <mc:Choice Requires="p14">
      <p:transition spd="slow" p14:dur="2000" advTm="67490"/>
    </mc:Choice>
    <mc:Fallback xmlns="">
      <p:transition xmlns:p14="http://schemas.microsoft.com/office/powerpoint/2010/main" spd="slow" advTm="6749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2427326"/>
            <a:ext cx="8229600" cy="3698837"/>
          </a:xfrm>
        </p:spPr>
        <p:txBody>
          <a:bodyPr>
            <a:normAutofit fontScale="85000" lnSpcReduction="20000"/>
          </a:bodyPr>
          <a:lstStyle/>
          <a:p>
            <a:r>
              <a:rPr lang="en-US" sz="2800" dirty="0" smtClean="0"/>
              <a:t>U.S</a:t>
            </a:r>
            <a:r>
              <a:rPr lang="en-US" sz="2800" dirty="0"/>
              <a:t>. </a:t>
            </a:r>
            <a:r>
              <a:rPr lang="en-US" sz="2800" dirty="0" smtClean="0"/>
              <a:t>patents</a:t>
            </a:r>
            <a:endParaRPr lang="en-US" sz="2800" dirty="0"/>
          </a:p>
          <a:p>
            <a:r>
              <a:rPr lang="en-US" sz="2800" dirty="0" smtClean="0"/>
              <a:t>U.S</a:t>
            </a:r>
            <a:r>
              <a:rPr lang="en-US" sz="2800" dirty="0"/>
              <a:t>. patent application </a:t>
            </a:r>
            <a:r>
              <a:rPr lang="en-US" sz="2800" dirty="0" smtClean="0"/>
              <a:t>publications</a:t>
            </a:r>
            <a:endParaRPr lang="en-US" sz="2800" dirty="0"/>
          </a:p>
          <a:p>
            <a:r>
              <a:rPr lang="en-US" sz="2800" dirty="0" smtClean="0"/>
              <a:t>WIPO</a:t>
            </a:r>
            <a:r>
              <a:rPr lang="en-US" sz="2800" dirty="0"/>
              <a:t>-published </a:t>
            </a:r>
            <a:r>
              <a:rPr lang="en-US" sz="2800" dirty="0" smtClean="0"/>
              <a:t>applications</a:t>
            </a:r>
          </a:p>
          <a:p>
            <a:pPr lvl="1"/>
            <a:r>
              <a:rPr lang="en-US" sz="2400" dirty="0" smtClean="0"/>
              <a:t>that </a:t>
            </a:r>
            <a:r>
              <a:rPr lang="en-US" sz="2400" dirty="0"/>
              <a:t>was filed before the effective filing date of the claimed invention, but not issued or published until after the effective filing date of the claimed </a:t>
            </a:r>
            <a:r>
              <a:rPr lang="en-US" sz="2400" dirty="0" smtClean="0"/>
              <a:t>invention</a:t>
            </a:r>
          </a:p>
          <a:p>
            <a:r>
              <a:rPr lang="en-US" dirty="0" smtClean="0"/>
              <a:t>Made </a:t>
            </a:r>
            <a:r>
              <a:rPr lang="en-US" dirty="0"/>
              <a:t>by someone who acquired the claimed invention’s subject matter from its inventor(s</a:t>
            </a:r>
            <a:r>
              <a:rPr lang="en-US" dirty="0" smtClean="0"/>
              <a:t>)</a:t>
            </a:r>
          </a:p>
          <a:p>
            <a:r>
              <a:rPr lang="en-US" dirty="0" smtClean="0"/>
              <a:t>WILL NOT be </a:t>
            </a:r>
            <a:r>
              <a:rPr lang="en-US" dirty="0"/>
              <a:t>considered prior art for the claimed </a:t>
            </a:r>
            <a:r>
              <a:rPr lang="en-US" dirty="0" smtClean="0"/>
              <a:t>invention</a:t>
            </a:r>
            <a:endParaRPr lang="en-US" dirty="0"/>
          </a:p>
        </p:txBody>
      </p:sp>
      <p:sp>
        <p:nvSpPr>
          <p:cNvPr id="5" name="TextBox 4"/>
          <p:cNvSpPr txBox="1"/>
          <p:nvPr/>
        </p:nvSpPr>
        <p:spPr>
          <a:xfrm>
            <a:off x="457200" y="1417638"/>
            <a:ext cx="8229600" cy="923330"/>
          </a:xfrm>
          <a:prstGeom prst="rect">
            <a:avLst/>
          </a:prstGeom>
          <a:noFill/>
        </p:spPr>
        <p:txBody>
          <a:bodyPr wrap="square" rtlCol="0">
            <a:spAutoFit/>
          </a:bodyPr>
          <a:lstStyle/>
          <a:p>
            <a:pPr lvl="0"/>
            <a:r>
              <a:rPr lang="en-US" dirty="0" smtClean="0">
                <a:solidFill>
                  <a:srgbClr val="FFFFFF"/>
                </a:solidFill>
              </a:rPr>
              <a:t>“</a:t>
            </a:r>
            <a:r>
              <a:rPr lang="en-US" dirty="0">
                <a:solidFill>
                  <a:srgbClr val="FFFFFF"/>
                </a:solidFill>
              </a:rPr>
              <a:t>A disclosure in a U.S. </a:t>
            </a:r>
            <a:r>
              <a:rPr lang="en-US" dirty="0" smtClean="0">
                <a:solidFill>
                  <a:srgbClr val="FFFFFF"/>
                </a:solidFill>
              </a:rPr>
              <a:t>patent, </a:t>
            </a:r>
            <a:r>
              <a:rPr lang="en-US" dirty="0">
                <a:solidFill>
                  <a:srgbClr val="FFFFFF"/>
                </a:solidFill>
              </a:rPr>
              <a:t>U.S. patent application publications, or WIPO-published applications by someone who obtained the subject matter directly or indirectly from the inventor or joint inventor would not be considered prior art.</a:t>
            </a:r>
            <a:r>
              <a:rPr lang="en-US" dirty="0" smtClean="0">
                <a:solidFill>
                  <a:srgbClr val="FFFFFF"/>
                </a:solidFill>
                <a:effectLst/>
              </a:rPr>
              <a:t> </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425042060"/>
      </p:ext>
    </p:extLst>
  </p:cSld>
  <p:clrMapOvr>
    <a:masterClrMapping/>
  </p:clrMapOvr>
  <mc:AlternateContent xmlns:mc="http://schemas.openxmlformats.org/markup-compatibility/2006" xmlns:p14="http://schemas.microsoft.com/office/powerpoint/2010/main">
    <mc:Choice Requires="p14">
      <p:transition spd="slow" p14:dur="2000" advTm="61419"/>
    </mc:Choice>
    <mc:Fallback xmlns="">
      <p:transition xmlns:p14="http://schemas.microsoft.com/office/powerpoint/2010/main" spd="slow" advTm="61419"/>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2957802"/>
            <a:ext cx="8229600" cy="3544538"/>
          </a:xfrm>
        </p:spPr>
        <p:txBody>
          <a:bodyPr>
            <a:noAutofit/>
          </a:bodyPr>
          <a:lstStyle/>
          <a:p>
            <a:r>
              <a:rPr lang="en-US" sz="2400" dirty="0"/>
              <a:t>D</a:t>
            </a:r>
            <a:r>
              <a:rPr lang="en-US" sz="2400" dirty="0" smtClean="0"/>
              <a:t>isclosures </a:t>
            </a:r>
            <a:r>
              <a:rPr lang="en-US" sz="2400" dirty="0"/>
              <a:t>made by the inventor(s) prior to the subject matter’s disclosure in </a:t>
            </a:r>
            <a:r>
              <a:rPr lang="en-US" sz="2400" dirty="0" smtClean="0"/>
              <a:t>documents</a:t>
            </a:r>
          </a:p>
          <a:p>
            <a:pPr lvl="1"/>
            <a:r>
              <a:rPr lang="en-US" sz="2000" dirty="0" smtClean="0"/>
              <a:t>covered </a:t>
            </a:r>
            <a:r>
              <a:rPr lang="en-US" sz="2000" dirty="0"/>
              <a:t>under 35  USC 102(a)(2</a:t>
            </a:r>
            <a:r>
              <a:rPr lang="en-US" sz="2000" dirty="0" smtClean="0"/>
              <a:t>)</a:t>
            </a:r>
          </a:p>
          <a:p>
            <a:r>
              <a:rPr lang="en-US" sz="2400" dirty="0" smtClean="0"/>
              <a:t>No </a:t>
            </a:r>
            <a:r>
              <a:rPr lang="en-US" sz="2400" dirty="0"/>
              <a:t>requirement that the type of disclosure </a:t>
            </a:r>
            <a:r>
              <a:rPr lang="en-US" sz="2400" dirty="0" smtClean="0"/>
              <a:t>be</a:t>
            </a:r>
          </a:p>
          <a:p>
            <a:pPr lvl="1"/>
            <a:r>
              <a:rPr lang="en-US" sz="2000" dirty="0" smtClean="0"/>
              <a:t>the </a:t>
            </a:r>
            <a:r>
              <a:rPr lang="en-US" sz="2000" dirty="0"/>
              <a:t>same </a:t>
            </a:r>
            <a:r>
              <a:rPr lang="en-US" sz="2000" dirty="0" smtClean="0"/>
              <a:t>as</a:t>
            </a:r>
          </a:p>
          <a:p>
            <a:pPr lvl="1"/>
            <a:r>
              <a:rPr lang="en-US" sz="2000" dirty="0" smtClean="0"/>
              <a:t>or </a:t>
            </a:r>
            <a:r>
              <a:rPr lang="en-US" sz="2000" dirty="0"/>
              <a:t>verbatim </a:t>
            </a:r>
            <a:r>
              <a:rPr lang="en-US" sz="2000" dirty="0" smtClean="0"/>
              <a:t>to</a:t>
            </a:r>
          </a:p>
          <a:p>
            <a:r>
              <a:rPr lang="en-US" sz="2400" dirty="0" smtClean="0"/>
              <a:t>Disclosure </a:t>
            </a:r>
            <a:r>
              <a:rPr lang="en-US" sz="2400" dirty="0"/>
              <a:t>in any intervening U.S. </a:t>
            </a:r>
            <a:r>
              <a:rPr lang="en-US" sz="2400" dirty="0" smtClean="0"/>
              <a:t>patent</a:t>
            </a:r>
          </a:p>
          <a:p>
            <a:r>
              <a:rPr lang="en-US" sz="2400" dirty="0" smtClean="0"/>
              <a:t>published </a:t>
            </a:r>
            <a:r>
              <a:rPr lang="en-US" sz="2400" dirty="0"/>
              <a:t>U.S. patent </a:t>
            </a:r>
            <a:r>
              <a:rPr lang="en-US" sz="2400" dirty="0" smtClean="0"/>
              <a:t>application</a:t>
            </a:r>
          </a:p>
          <a:p>
            <a:r>
              <a:rPr lang="en-US" sz="2400" dirty="0" smtClean="0"/>
              <a:t> published </a:t>
            </a:r>
            <a:r>
              <a:rPr lang="en-US" sz="2400" dirty="0"/>
              <a:t>WIPO </a:t>
            </a:r>
            <a:r>
              <a:rPr lang="en-US" sz="2400" dirty="0" smtClean="0"/>
              <a:t>application</a:t>
            </a:r>
            <a:endParaRPr lang="en-US" sz="2400" dirty="0"/>
          </a:p>
        </p:txBody>
      </p:sp>
      <p:sp>
        <p:nvSpPr>
          <p:cNvPr id="5" name="TextBox 4"/>
          <p:cNvSpPr txBox="1"/>
          <p:nvPr/>
        </p:nvSpPr>
        <p:spPr>
          <a:xfrm>
            <a:off x="457200" y="1417638"/>
            <a:ext cx="8229600" cy="1569660"/>
          </a:xfrm>
          <a:prstGeom prst="rect">
            <a:avLst/>
          </a:prstGeom>
          <a:noFill/>
        </p:spPr>
        <p:txBody>
          <a:bodyPr wrap="square" rtlCol="0">
            <a:spAutoFit/>
          </a:bodyPr>
          <a:lstStyle/>
          <a:p>
            <a:r>
              <a:rPr lang="en-US" sz="1600" dirty="0" smtClean="0">
                <a:solidFill>
                  <a:srgbClr val="FFFFFF"/>
                </a:solidFill>
              </a:rPr>
              <a:t>“</a:t>
            </a:r>
            <a:r>
              <a:rPr lang="en-US" sz="1600" dirty="0">
                <a:solidFill>
                  <a:srgbClr val="FFFFFF"/>
                </a:solidFill>
              </a:rPr>
              <a:t>A disclosure of subject </a:t>
            </a:r>
            <a:r>
              <a:rPr lang="en-US" sz="1600" dirty="0" smtClean="0">
                <a:solidFill>
                  <a:srgbClr val="FFFFFF"/>
                </a:solidFill>
              </a:rPr>
              <a:t>matter in </a:t>
            </a:r>
            <a:r>
              <a:rPr lang="en-US" sz="1600" dirty="0">
                <a:solidFill>
                  <a:srgbClr val="FFFFFF"/>
                </a:solidFill>
              </a:rPr>
              <a:t>a U.S. </a:t>
            </a:r>
            <a:r>
              <a:rPr lang="en-US" sz="1600" smtClean="0">
                <a:solidFill>
                  <a:srgbClr val="FFFFFF"/>
                </a:solidFill>
              </a:rPr>
              <a:t>patent, </a:t>
            </a:r>
            <a:r>
              <a:rPr lang="en-US" sz="1600" dirty="0">
                <a:solidFill>
                  <a:srgbClr val="FFFFFF"/>
                </a:solidFill>
              </a:rPr>
              <a:t>U.S. patent application publications, or WIPO-published applications that was filed before the effective filing date of the claimed invention, but not issued or published until after the effective filing date of the claimed invention, will not be considered prior art if the subject matter had already been publicly disclosed by the inventor, a joint inventor, or another who obtained the subject matter directly or indirectly from the inventor or joint inventor</a:t>
            </a:r>
            <a:r>
              <a:rPr lang="en-US" sz="1600" dirty="0" smtClean="0">
                <a:solidFill>
                  <a:srgbClr val="FFFFFF"/>
                </a:solidFill>
              </a:rPr>
              <a:t>.”</a:t>
            </a:r>
            <a:endParaRPr lang="en-US" sz="1600" dirty="0">
              <a:solidFill>
                <a:srgbClr val="FFFFFF"/>
              </a:solidFill>
            </a:endParaRPr>
          </a:p>
        </p:txBody>
      </p:sp>
    </p:spTree>
    <p:extLst>
      <p:ext uri="{BB962C8B-B14F-4D97-AF65-F5344CB8AC3E}">
        <p14:creationId xmlns:p14="http://schemas.microsoft.com/office/powerpoint/2010/main" val="1393905787"/>
      </p:ext>
    </p:extLst>
  </p:cSld>
  <p:clrMapOvr>
    <a:masterClrMapping/>
  </p:clrMapOvr>
  <mc:AlternateContent xmlns:mc="http://schemas.openxmlformats.org/markup-compatibility/2006" xmlns:p14="http://schemas.microsoft.com/office/powerpoint/2010/main">
    <mc:Choice Requires="p14">
      <p:transition spd="slow" p14:dur="2000" advTm="70766"/>
    </mc:Choice>
    <mc:Fallback xmlns="">
      <p:transition xmlns:p14="http://schemas.microsoft.com/office/powerpoint/2010/main" spd="slow" advTm="70766"/>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of law</a:t>
            </a:r>
            <a:endParaRPr lang="en-US" dirty="0"/>
          </a:p>
        </p:txBody>
      </p:sp>
      <p:sp>
        <p:nvSpPr>
          <p:cNvPr id="3" name="Content Placeholder 2"/>
          <p:cNvSpPr>
            <a:spLocks noGrp="1"/>
          </p:cNvSpPr>
          <p:nvPr>
            <p:ph idx="1"/>
          </p:nvPr>
        </p:nvSpPr>
        <p:spPr>
          <a:xfrm>
            <a:off x="457200" y="2957802"/>
            <a:ext cx="8229600" cy="3544538"/>
          </a:xfrm>
        </p:spPr>
        <p:txBody>
          <a:bodyPr>
            <a:noAutofit/>
          </a:bodyPr>
          <a:lstStyle/>
          <a:p>
            <a:r>
              <a:rPr lang="en-US" sz="2400" dirty="0"/>
              <a:t>I</a:t>
            </a:r>
            <a:r>
              <a:rPr lang="en-US" sz="2400" dirty="0" smtClean="0"/>
              <a:t>nventor’s </a:t>
            </a:r>
            <a:r>
              <a:rPr lang="en-US" sz="2400" dirty="0"/>
              <a:t>previous public disclosure of the subject matter </a:t>
            </a:r>
            <a:r>
              <a:rPr lang="en-US" sz="2400" dirty="0" smtClean="0"/>
              <a:t>was</a:t>
            </a:r>
          </a:p>
          <a:p>
            <a:pPr lvl="1"/>
            <a:r>
              <a:rPr lang="en-US" sz="2000" dirty="0" smtClean="0"/>
              <a:t>more </a:t>
            </a:r>
            <a:r>
              <a:rPr lang="en-US" sz="2000" dirty="0"/>
              <a:t>than one year before the effective filing date of the claimed </a:t>
            </a:r>
            <a:r>
              <a:rPr lang="en-US" sz="2000" dirty="0" smtClean="0"/>
              <a:t>invention</a:t>
            </a:r>
            <a:endParaRPr lang="en-US" sz="2000" dirty="0"/>
          </a:p>
          <a:p>
            <a:r>
              <a:rPr lang="en-US" sz="2400" dirty="0" smtClean="0"/>
              <a:t>Inventor’s </a:t>
            </a:r>
            <a:r>
              <a:rPr lang="en-US" sz="2400" dirty="0"/>
              <a:t>own disclosure is prior art under section 102(a)(1) that does not fall within any exception in section 102(b)(1</a:t>
            </a:r>
            <a:r>
              <a:rPr lang="en-US" sz="2400" dirty="0" smtClean="0"/>
              <a:t>)</a:t>
            </a:r>
            <a:endParaRPr lang="en-US" sz="2400" dirty="0"/>
          </a:p>
        </p:txBody>
      </p:sp>
      <p:sp>
        <p:nvSpPr>
          <p:cNvPr id="5" name="TextBox 4"/>
          <p:cNvSpPr txBox="1"/>
          <p:nvPr/>
        </p:nvSpPr>
        <p:spPr>
          <a:xfrm>
            <a:off x="457200" y="1417638"/>
            <a:ext cx="8229600" cy="1569660"/>
          </a:xfrm>
          <a:prstGeom prst="rect">
            <a:avLst/>
          </a:prstGeom>
          <a:noFill/>
        </p:spPr>
        <p:txBody>
          <a:bodyPr wrap="square" rtlCol="0">
            <a:spAutoFit/>
          </a:bodyPr>
          <a:lstStyle/>
          <a:p>
            <a:r>
              <a:rPr lang="en-US" sz="1600" dirty="0" smtClean="0">
                <a:solidFill>
                  <a:srgbClr val="FFFFFF"/>
                </a:solidFill>
              </a:rPr>
              <a:t>“</a:t>
            </a:r>
            <a:r>
              <a:rPr lang="en-US" sz="1600" dirty="0">
                <a:solidFill>
                  <a:srgbClr val="FFFFFF"/>
                </a:solidFill>
              </a:rPr>
              <a:t>A disclosure of subject in a U.S. patents, U.S. patent application publications, or WIPO-published applications that was filed before the effective filing date of the claimed invention, but not issued or published until after the effective filing date of the claimed invention, will not be considered prior art if the subject matter had already been publicly disclosed by the inventor, a joint inventor, or another who obtained the subject matter directly or indirectly from the inventor or joint inventor</a:t>
            </a:r>
            <a:r>
              <a:rPr lang="en-US" sz="1600" dirty="0" smtClean="0">
                <a:solidFill>
                  <a:srgbClr val="FFFFFF"/>
                </a:solidFill>
              </a:rPr>
              <a:t>.”</a:t>
            </a:r>
            <a:endParaRPr lang="en-US" sz="1600" dirty="0">
              <a:solidFill>
                <a:srgbClr val="FFFFFF"/>
              </a:solidFill>
            </a:endParaRPr>
          </a:p>
        </p:txBody>
      </p:sp>
    </p:spTree>
    <p:extLst>
      <p:ext uri="{BB962C8B-B14F-4D97-AF65-F5344CB8AC3E}">
        <p14:creationId xmlns:p14="http://schemas.microsoft.com/office/powerpoint/2010/main" val="2883105283"/>
      </p:ext>
    </p:extLst>
  </p:cSld>
  <p:clrMapOvr>
    <a:masterClrMapping/>
  </p:clrMapOvr>
  <mc:AlternateContent xmlns:mc="http://schemas.openxmlformats.org/markup-compatibility/2006" xmlns:p14="http://schemas.microsoft.com/office/powerpoint/2010/main">
    <mc:Choice Requires="p14">
      <p:transition spd="slow" p14:dur="2000" advTm="24130"/>
    </mc:Choice>
    <mc:Fallback xmlns="">
      <p:transition xmlns:p14="http://schemas.microsoft.com/office/powerpoint/2010/main" spd="slow" advTm="2413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TotalTime>
  <Words>1037</Words>
  <Application>Microsoft Macintosh PowerPoint</Application>
  <PresentationFormat>On-screen Show (4:3)</PresentationFormat>
  <Paragraphs>76</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35 USC 102(b)(2): Conditions for Patentability; novelty </vt:lpstr>
      <vt:lpstr>Overview</vt:lpstr>
      <vt:lpstr>Recap of 35 USC 102(a), subsection (2)</vt:lpstr>
      <vt:lpstr>Break down of law</vt:lpstr>
      <vt:lpstr>Break down of law</vt:lpstr>
      <vt:lpstr>Break down of law</vt:lpstr>
      <vt:lpstr>Break down of law</vt:lpstr>
      <vt:lpstr>Break down of law</vt:lpstr>
      <vt:lpstr>Break down of law</vt:lpstr>
      <vt:lpstr>Summary</vt:lpstr>
      <vt:lpstr>Additional Materials</vt:lpstr>
    </vt:vector>
  </TitlesOfParts>
  <Company>USPTO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 USC 102(a): Conditions for Patentability; novelty </dc:title>
  <dc:creator>Messina Smith</dc:creator>
  <cp:lastModifiedBy>Messina Smith</cp:lastModifiedBy>
  <cp:revision>15</cp:revision>
  <dcterms:created xsi:type="dcterms:W3CDTF">2013-03-05T16:43:10Z</dcterms:created>
  <dcterms:modified xsi:type="dcterms:W3CDTF">2013-03-15T15:20:37Z</dcterms:modified>
</cp:coreProperties>
</file>