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  <p:sldMasterId id="2147483828" r:id="rId5"/>
    <p:sldMasterId id="2147483841" r:id="rId6"/>
    <p:sldMasterId id="2147483854" r:id="rId7"/>
  </p:sldMasterIdLst>
  <p:notesMasterIdLst>
    <p:notesMasterId r:id="rId23"/>
  </p:notesMasterIdLst>
  <p:handoutMasterIdLst>
    <p:handoutMasterId r:id="rId24"/>
  </p:handoutMasterIdLst>
  <p:sldIdLst>
    <p:sldId id="697" r:id="rId8"/>
    <p:sldId id="599" r:id="rId9"/>
    <p:sldId id="600" r:id="rId10"/>
    <p:sldId id="601" r:id="rId11"/>
    <p:sldId id="708" r:id="rId12"/>
    <p:sldId id="715" r:id="rId13"/>
    <p:sldId id="709" r:id="rId14"/>
    <p:sldId id="710" r:id="rId15"/>
    <p:sldId id="711" r:id="rId16"/>
    <p:sldId id="712" r:id="rId17"/>
    <p:sldId id="718" r:id="rId18"/>
    <p:sldId id="717" r:id="rId19"/>
    <p:sldId id="713" r:id="rId20"/>
    <p:sldId id="714" r:id="rId21"/>
    <p:sldId id="693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00"/>
    <a:srgbClr val="0066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9" autoAdjust="0"/>
    <p:restoredTop sz="94581" autoAdjust="0"/>
  </p:normalViewPr>
  <p:slideViewPr>
    <p:cSldViewPr>
      <p:cViewPr>
        <p:scale>
          <a:sx n="79" d="100"/>
          <a:sy n="79" d="100"/>
        </p:scale>
        <p:origin x="-144" y="-413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492"/>
    </p:cViewPr>
  </p:sorterViewPr>
  <p:notesViewPr>
    <p:cSldViewPr>
      <p:cViewPr varScale="1">
        <p:scale>
          <a:sx n="99" d="100"/>
          <a:sy n="99" d="100"/>
        </p:scale>
        <p:origin x="-255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E1CED-5822-4D39-A4B5-2A7569FAF88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0F1F37-727D-4BAA-B718-E1B1A7982AF2}">
      <dgm:prSet phldrT="[Text]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dirty="0" smtClean="0">
              <a:solidFill>
                <a:srgbClr val="FFFF00"/>
              </a:solidFill>
            </a:rPr>
            <a:t>Umbrella Trial Rules</a:t>
          </a:r>
        </a:p>
        <a:p>
          <a:pPr>
            <a:spcAft>
              <a:spcPts val="0"/>
            </a:spcAft>
          </a:pPr>
          <a:r>
            <a:rPr lang="en-US" dirty="0" smtClean="0">
              <a:solidFill>
                <a:srgbClr val="FFFF00"/>
              </a:solidFill>
            </a:rPr>
            <a:t>§§ 42.1 – 42.80</a:t>
          </a:r>
          <a:endParaRPr lang="en-US" dirty="0">
            <a:solidFill>
              <a:srgbClr val="FFFF00"/>
            </a:solidFill>
          </a:endParaRPr>
        </a:p>
      </dgm:t>
    </dgm:pt>
    <dgm:pt modelId="{57A2D33C-D366-4098-9A3D-854A2EF35EB4}" type="parTrans" cxnId="{01D27323-2FD5-41D5-8B3E-0290A63F52AF}">
      <dgm:prSet/>
      <dgm:spPr/>
      <dgm:t>
        <a:bodyPr/>
        <a:lstStyle/>
        <a:p>
          <a:endParaRPr lang="en-US"/>
        </a:p>
      </dgm:t>
    </dgm:pt>
    <dgm:pt modelId="{3583BFB1-0264-412D-96D6-BA97CFB6BC45}" type="sibTrans" cxnId="{01D27323-2FD5-41D5-8B3E-0290A63F52AF}">
      <dgm:prSet/>
      <dgm:spPr/>
      <dgm:t>
        <a:bodyPr/>
        <a:lstStyle/>
        <a:p>
          <a:endParaRPr lang="en-US"/>
        </a:p>
      </dgm:t>
    </dgm:pt>
    <dgm:pt modelId="{AD402947-4E34-4E1E-B0C3-5EB55789CF39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i="1" dirty="0" smtClean="0">
              <a:solidFill>
                <a:schemeClr val="tx1"/>
              </a:solidFill>
            </a:rPr>
            <a:t>Inter Partes </a:t>
          </a:r>
          <a:r>
            <a:rPr lang="en-US" dirty="0" smtClean="0">
              <a:solidFill>
                <a:schemeClr val="tx1"/>
              </a:solidFill>
            </a:rPr>
            <a:t>Review</a:t>
          </a:r>
        </a:p>
        <a:p>
          <a:pPr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§§ 42.100 – 42.123</a:t>
          </a:r>
          <a:endParaRPr lang="en-US" dirty="0">
            <a:solidFill>
              <a:schemeClr val="tx1"/>
            </a:solidFill>
          </a:endParaRPr>
        </a:p>
      </dgm:t>
    </dgm:pt>
    <dgm:pt modelId="{03AB1137-5DE0-4356-A973-18E7A19D1A32}" type="parTrans" cxnId="{6449F1CF-3401-4C27-8A12-D8FC682EDAB2}">
      <dgm:prSet/>
      <dgm:spPr/>
      <dgm:t>
        <a:bodyPr/>
        <a:lstStyle/>
        <a:p>
          <a:endParaRPr lang="en-US"/>
        </a:p>
      </dgm:t>
    </dgm:pt>
    <dgm:pt modelId="{42707FBA-745E-4404-AACF-44A743122E53}" type="sibTrans" cxnId="{6449F1CF-3401-4C27-8A12-D8FC682EDAB2}">
      <dgm:prSet/>
      <dgm:spPr/>
      <dgm:t>
        <a:bodyPr/>
        <a:lstStyle/>
        <a:p>
          <a:endParaRPr lang="en-US"/>
        </a:p>
      </dgm:t>
    </dgm:pt>
    <dgm:pt modelId="{F7869EA1-0A8E-48F1-AB74-125CE3E44C9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Post-Grant Review</a:t>
          </a:r>
        </a:p>
        <a:p>
          <a:pPr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§§ 42.200 – 42.224 </a:t>
          </a:r>
          <a:endParaRPr lang="en-US" dirty="0">
            <a:solidFill>
              <a:schemeClr val="tx1"/>
            </a:solidFill>
          </a:endParaRPr>
        </a:p>
      </dgm:t>
    </dgm:pt>
    <dgm:pt modelId="{93B3DB22-95FB-496B-B109-E1FE9E2B166A}" type="parTrans" cxnId="{E1E8F2D3-E6BC-4961-8B68-E28A03401221}">
      <dgm:prSet/>
      <dgm:spPr/>
      <dgm:t>
        <a:bodyPr/>
        <a:lstStyle/>
        <a:p>
          <a:endParaRPr lang="en-US"/>
        </a:p>
      </dgm:t>
    </dgm:pt>
    <dgm:pt modelId="{51B00E31-46A8-49A5-A859-16A6C546192B}" type="sibTrans" cxnId="{E1E8F2D3-E6BC-4961-8B68-E28A03401221}">
      <dgm:prSet/>
      <dgm:spPr/>
      <dgm:t>
        <a:bodyPr/>
        <a:lstStyle/>
        <a:p>
          <a:endParaRPr lang="en-US"/>
        </a:p>
      </dgm:t>
    </dgm:pt>
    <dgm:pt modelId="{951B17EB-2481-4960-B892-42356F662532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Covered Business Method Patent Review</a:t>
          </a:r>
        </a:p>
        <a:p>
          <a:pPr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§§ 42.300 – 42.304 </a:t>
          </a:r>
          <a:endParaRPr lang="en-US" dirty="0">
            <a:solidFill>
              <a:schemeClr val="tx1"/>
            </a:solidFill>
          </a:endParaRPr>
        </a:p>
      </dgm:t>
    </dgm:pt>
    <dgm:pt modelId="{368686B3-36FD-42DF-B32D-BFD16365EBEF}" type="parTrans" cxnId="{AF9928DF-996C-452B-B522-94D8328757F2}">
      <dgm:prSet/>
      <dgm:spPr/>
      <dgm:t>
        <a:bodyPr/>
        <a:lstStyle/>
        <a:p>
          <a:endParaRPr lang="en-US"/>
        </a:p>
      </dgm:t>
    </dgm:pt>
    <dgm:pt modelId="{08C78F28-1F3D-4B11-BA88-445EB3B78897}" type="sibTrans" cxnId="{AF9928DF-996C-452B-B522-94D8328757F2}">
      <dgm:prSet/>
      <dgm:spPr/>
      <dgm:t>
        <a:bodyPr/>
        <a:lstStyle/>
        <a:p>
          <a:endParaRPr lang="en-US"/>
        </a:p>
      </dgm:t>
    </dgm:pt>
    <dgm:pt modelId="{A8706DDF-EE4A-4088-BF38-4DF1C1F3BE24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Derivation Proceeding</a:t>
          </a:r>
        </a:p>
        <a:p>
          <a:pPr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Proposed §§ 42.400 – 42.412 </a:t>
          </a:r>
          <a:endParaRPr lang="en-US" dirty="0">
            <a:solidFill>
              <a:schemeClr val="tx1"/>
            </a:solidFill>
          </a:endParaRPr>
        </a:p>
      </dgm:t>
    </dgm:pt>
    <dgm:pt modelId="{30F293B7-4801-44DF-83DD-48083EAFBD08}" type="parTrans" cxnId="{E089C233-3D28-4DF2-AE80-3A17A0EDF375}">
      <dgm:prSet/>
      <dgm:spPr/>
      <dgm:t>
        <a:bodyPr/>
        <a:lstStyle/>
        <a:p>
          <a:endParaRPr lang="en-US"/>
        </a:p>
      </dgm:t>
    </dgm:pt>
    <dgm:pt modelId="{C4C14EA9-CB57-4B19-9A6F-80D97BE593C0}" type="sibTrans" cxnId="{E089C233-3D28-4DF2-AE80-3A17A0EDF375}">
      <dgm:prSet/>
      <dgm:spPr/>
      <dgm:t>
        <a:bodyPr/>
        <a:lstStyle/>
        <a:p>
          <a:endParaRPr lang="en-US"/>
        </a:p>
      </dgm:t>
    </dgm:pt>
    <dgm:pt modelId="{E12DA7B7-DEB4-4779-B213-AED5C6617586}" type="pres">
      <dgm:prSet presAssocID="{B0CE1CED-5822-4D39-A4B5-2A7569FAF88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CD71C2-3339-456C-853B-9D444C4669BA}" type="pres">
      <dgm:prSet presAssocID="{B0CE1CED-5822-4D39-A4B5-2A7569FAF886}" presName="matrix" presStyleCnt="0"/>
      <dgm:spPr/>
    </dgm:pt>
    <dgm:pt modelId="{DD03213A-F0EA-4BE1-A40F-C803F5D88B19}" type="pres">
      <dgm:prSet presAssocID="{B0CE1CED-5822-4D39-A4B5-2A7569FAF886}" presName="tile1" presStyleLbl="node1" presStyleIdx="0" presStyleCnt="4" custLinFactNeighborX="1852"/>
      <dgm:spPr/>
      <dgm:t>
        <a:bodyPr/>
        <a:lstStyle/>
        <a:p>
          <a:endParaRPr lang="en-US"/>
        </a:p>
      </dgm:t>
    </dgm:pt>
    <dgm:pt modelId="{F5A440DC-7011-4078-B30E-8B2A942B483C}" type="pres">
      <dgm:prSet presAssocID="{B0CE1CED-5822-4D39-A4B5-2A7569FAF88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0E136-68AB-484D-9CB1-69E2DDC8A358}" type="pres">
      <dgm:prSet presAssocID="{B0CE1CED-5822-4D39-A4B5-2A7569FAF886}" presName="tile2" presStyleLbl="node1" presStyleIdx="1" presStyleCnt="4"/>
      <dgm:spPr/>
      <dgm:t>
        <a:bodyPr/>
        <a:lstStyle/>
        <a:p>
          <a:endParaRPr lang="en-US"/>
        </a:p>
      </dgm:t>
    </dgm:pt>
    <dgm:pt modelId="{8DA31DCD-D9F9-453E-B500-855496702652}" type="pres">
      <dgm:prSet presAssocID="{B0CE1CED-5822-4D39-A4B5-2A7569FAF88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6B104-4332-4F70-B44C-95075AF314D8}" type="pres">
      <dgm:prSet presAssocID="{B0CE1CED-5822-4D39-A4B5-2A7569FAF886}" presName="tile3" presStyleLbl="node1" presStyleIdx="2" presStyleCnt="4" custScaleX="100000" custLinFactNeighborX="1852"/>
      <dgm:spPr/>
      <dgm:t>
        <a:bodyPr/>
        <a:lstStyle/>
        <a:p>
          <a:endParaRPr lang="en-US"/>
        </a:p>
      </dgm:t>
    </dgm:pt>
    <dgm:pt modelId="{17EEE374-6B23-439A-AB97-766DE4EF5EA8}" type="pres">
      <dgm:prSet presAssocID="{B0CE1CED-5822-4D39-A4B5-2A7569FAF88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D2ED2-AF30-42B2-BA00-BB59A21A75FF}" type="pres">
      <dgm:prSet presAssocID="{B0CE1CED-5822-4D39-A4B5-2A7569FAF886}" presName="tile4" presStyleLbl="node1" presStyleIdx="3" presStyleCnt="4" custLinFactNeighborY="-702"/>
      <dgm:spPr/>
      <dgm:t>
        <a:bodyPr/>
        <a:lstStyle/>
        <a:p>
          <a:endParaRPr lang="en-US"/>
        </a:p>
      </dgm:t>
    </dgm:pt>
    <dgm:pt modelId="{A26C4947-6B81-43C3-A4F1-2FD496CC3F8E}" type="pres">
      <dgm:prSet presAssocID="{B0CE1CED-5822-4D39-A4B5-2A7569FAF88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44080-20C4-4F94-A585-6D3EC89BFAB9}" type="pres">
      <dgm:prSet presAssocID="{B0CE1CED-5822-4D39-A4B5-2A7569FAF886}" presName="centerTile" presStyleLbl="fgShp" presStyleIdx="0" presStyleCnt="1" custScaleX="166667" custScaleY="116291" custLinFactNeighborX="0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06D4564-8848-4726-8A5D-CF3B82A1BF38}" type="presOf" srcId="{A8706DDF-EE4A-4088-BF38-4DF1C1F3BE24}" destId="{A39D2ED2-AF30-42B2-BA00-BB59A21A75FF}" srcOrd="0" destOrd="0" presId="urn:microsoft.com/office/officeart/2005/8/layout/matrix1"/>
    <dgm:cxn modelId="{C8F0F0DD-E681-4D2F-AB48-7A651CC62B31}" type="presOf" srcId="{AD402947-4E34-4E1E-B0C3-5EB55789CF39}" destId="{DD03213A-F0EA-4BE1-A40F-C803F5D88B19}" srcOrd="0" destOrd="0" presId="urn:microsoft.com/office/officeart/2005/8/layout/matrix1"/>
    <dgm:cxn modelId="{2B473A5E-03A4-415E-AE8F-FD1EB759DDCC}" type="presOf" srcId="{F7869EA1-0A8E-48F1-AB74-125CE3E44C98}" destId="{0440E136-68AB-484D-9CB1-69E2DDC8A358}" srcOrd="0" destOrd="0" presId="urn:microsoft.com/office/officeart/2005/8/layout/matrix1"/>
    <dgm:cxn modelId="{01D27323-2FD5-41D5-8B3E-0290A63F52AF}" srcId="{B0CE1CED-5822-4D39-A4B5-2A7569FAF886}" destId="{F80F1F37-727D-4BAA-B718-E1B1A7982AF2}" srcOrd="0" destOrd="0" parTransId="{57A2D33C-D366-4098-9A3D-854A2EF35EB4}" sibTransId="{3583BFB1-0264-412D-96D6-BA97CFB6BC45}"/>
    <dgm:cxn modelId="{8F3DA901-120A-4E1E-8679-9971A0BA28E2}" type="presOf" srcId="{F80F1F37-727D-4BAA-B718-E1B1A7982AF2}" destId="{EFB44080-20C4-4F94-A585-6D3EC89BFAB9}" srcOrd="0" destOrd="0" presId="urn:microsoft.com/office/officeart/2005/8/layout/matrix1"/>
    <dgm:cxn modelId="{6664CC4F-2804-412F-A395-EDCD5B365E27}" type="presOf" srcId="{AD402947-4E34-4E1E-B0C3-5EB55789CF39}" destId="{F5A440DC-7011-4078-B30E-8B2A942B483C}" srcOrd="1" destOrd="0" presId="urn:microsoft.com/office/officeart/2005/8/layout/matrix1"/>
    <dgm:cxn modelId="{FB9C4DAA-0EFC-48AD-B8D8-6AB472B110D1}" type="presOf" srcId="{F7869EA1-0A8E-48F1-AB74-125CE3E44C98}" destId="{8DA31DCD-D9F9-453E-B500-855496702652}" srcOrd="1" destOrd="0" presId="urn:microsoft.com/office/officeart/2005/8/layout/matrix1"/>
    <dgm:cxn modelId="{9636D1B6-DF50-46C7-9C6D-8076D669C4B6}" type="presOf" srcId="{951B17EB-2481-4960-B892-42356F662532}" destId="{17EEE374-6B23-439A-AB97-766DE4EF5EA8}" srcOrd="1" destOrd="0" presId="urn:microsoft.com/office/officeart/2005/8/layout/matrix1"/>
    <dgm:cxn modelId="{AF9928DF-996C-452B-B522-94D8328757F2}" srcId="{F80F1F37-727D-4BAA-B718-E1B1A7982AF2}" destId="{951B17EB-2481-4960-B892-42356F662532}" srcOrd="2" destOrd="0" parTransId="{368686B3-36FD-42DF-B32D-BFD16365EBEF}" sibTransId="{08C78F28-1F3D-4B11-BA88-445EB3B78897}"/>
    <dgm:cxn modelId="{6423C5B5-34ED-4138-919F-BA3765AEE655}" type="presOf" srcId="{A8706DDF-EE4A-4088-BF38-4DF1C1F3BE24}" destId="{A26C4947-6B81-43C3-A4F1-2FD496CC3F8E}" srcOrd="1" destOrd="0" presId="urn:microsoft.com/office/officeart/2005/8/layout/matrix1"/>
    <dgm:cxn modelId="{6449F1CF-3401-4C27-8A12-D8FC682EDAB2}" srcId="{F80F1F37-727D-4BAA-B718-E1B1A7982AF2}" destId="{AD402947-4E34-4E1E-B0C3-5EB55789CF39}" srcOrd="0" destOrd="0" parTransId="{03AB1137-5DE0-4356-A973-18E7A19D1A32}" sibTransId="{42707FBA-745E-4404-AACF-44A743122E53}"/>
    <dgm:cxn modelId="{A9A2DB3B-B964-4CFC-B0E1-676152BA5AE0}" type="presOf" srcId="{B0CE1CED-5822-4D39-A4B5-2A7569FAF886}" destId="{E12DA7B7-DEB4-4779-B213-AED5C6617586}" srcOrd="0" destOrd="0" presId="urn:microsoft.com/office/officeart/2005/8/layout/matrix1"/>
    <dgm:cxn modelId="{E1E8F2D3-E6BC-4961-8B68-E28A03401221}" srcId="{F80F1F37-727D-4BAA-B718-E1B1A7982AF2}" destId="{F7869EA1-0A8E-48F1-AB74-125CE3E44C98}" srcOrd="1" destOrd="0" parTransId="{93B3DB22-95FB-496B-B109-E1FE9E2B166A}" sibTransId="{51B00E31-46A8-49A5-A859-16A6C546192B}"/>
    <dgm:cxn modelId="{E089C233-3D28-4DF2-AE80-3A17A0EDF375}" srcId="{F80F1F37-727D-4BAA-B718-E1B1A7982AF2}" destId="{A8706DDF-EE4A-4088-BF38-4DF1C1F3BE24}" srcOrd="3" destOrd="0" parTransId="{30F293B7-4801-44DF-83DD-48083EAFBD08}" sibTransId="{C4C14EA9-CB57-4B19-9A6F-80D97BE593C0}"/>
    <dgm:cxn modelId="{3FC2CC0B-6800-477C-B33B-E128B527EB57}" type="presOf" srcId="{951B17EB-2481-4960-B892-42356F662532}" destId="{A466B104-4332-4F70-B44C-95075AF314D8}" srcOrd="0" destOrd="0" presId="urn:microsoft.com/office/officeart/2005/8/layout/matrix1"/>
    <dgm:cxn modelId="{E2A825EF-73C8-44FE-ACDE-B9BC49D15317}" type="presParOf" srcId="{E12DA7B7-DEB4-4779-B213-AED5C6617586}" destId="{B2CD71C2-3339-456C-853B-9D444C4669BA}" srcOrd="0" destOrd="0" presId="urn:microsoft.com/office/officeart/2005/8/layout/matrix1"/>
    <dgm:cxn modelId="{37C668C9-D2CC-4378-A148-16D5AE198EEC}" type="presParOf" srcId="{B2CD71C2-3339-456C-853B-9D444C4669BA}" destId="{DD03213A-F0EA-4BE1-A40F-C803F5D88B19}" srcOrd="0" destOrd="0" presId="urn:microsoft.com/office/officeart/2005/8/layout/matrix1"/>
    <dgm:cxn modelId="{23B0272D-AD38-4FDE-A8E4-AC70961AAFD0}" type="presParOf" srcId="{B2CD71C2-3339-456C-853B-9D444C4669BA}" destId="{F5A440DC-7011-4078-B30E-8B2A942B483C}" srcOrd="1" destOrd="0" presId="urn:microsoft.com/office/officeart/2005/8/layout/matrix1"/>
    <dgm:cxn modelId="{C562F032-A197-4A6E-9A09-03B1C2162571}" type="presParOf" srcId="{B2CD71C2-3339-456C-853B-9D444C4669BA}" destId="{0440E136-68AB-484D-9CB1-69E2DDC8A358}" srcOrd="2" destOrd="0" presId="urn:microsoft.com/office/officeart/2005/8/layout/matrix1"/>
    <dgm:cxn modelId="{685228B9-1897-450A-B5AE-6055392BA754}" type="presParOf" srcId="{B2CD71C2-3339-456C-853B-9D444C4669BA}" destId="{8DA31DCD-D9F9-453E-B500-855496702652}" srcOrd="3" destOrd="0" presId="urn:microsoft.com/office/officeart/2005/8/layout/matrix1"/>
    <dgm:cxn modelId="{FE0D8D40-BC6C-4BD3-98BF-C6BE27E5A7E0}" type="presParOf" srcId="{B2CD71C2-3339-456C-853B-9D444C4669BA}" destId="{A466B104-4332-4F70-B44C-95075AF314D8}" srcOrd="4" destOrd="0" presId="urn:microsoft.com/office/officeart/2005/8/layout/matrix1"/>
    <dgm:cxn modelId="{85699ECA-0352-4E18-B817-9302743B6B01}" type="presParOf" srcId="{B2CD71C2-3339-456C-853B-9D444C4669BA}" destId="{17EEE374-6B23-439A-AB97-766DE4EF5EA8}" srcOrd="5" destOrd="0" presId="urn:microsoft.com/office/officeart/2005/8/layout/matrix1"/>
    <dgm:cxn modelId="{DB9CC42B-B024-4B22-8E0F-F38A1E365571}" type="presParOf" srcId="{B2CD71C2-3339-456C-853B-9D444C4669BA}" destId="{A39D2ED2-AF30-42B2-BA00-BB59A21A75FF}" srcOrd="6" destOrd="0" presId="urn:microsoft.com/office/officeart/2005/8/layout/matrix1"/>
    <dgm:cxn modelId="{23C0A4CF-DD5E-4163-9826-14008F4CFDE5}" type="presParOf" srcId="{B2CD71C2-3339-456C-853B-9D444C4669BA}" destId="{A26C4947-6B81-43C3-A4F1-2FD496CC3F8E}" srcOrd="7" destOrd="0" presId="urn:microsoft.com/office/officeart/2005/8/layout/matrix1"/>
    <dgm:cxn modelId="{7E031194-0BC5-4E4A-9EEA-D77301CF2E34}" type="presParOf" srcId="{E12DA7B7-DEB4-4779-B213-AED5C6617586}" destId="{EFB44080-20C4-4F94-A585-6D3EC89BFAB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3213A-F0EA-4BE1-A40F-C803F5D88B19}">
      <dsp:nvSpPr>
        <dsp:cNvPr id="0" name=""/>
        <dsp:cNvSpPr/>
      </dsp:nvSpPr>
      <dsp:spPr>
        <a:xfrm rot="16200000">
          <a:off x="1059265" y="-983059"/>
          <a:ext cx="2148681" cy="4114800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i="1" kern="1200" dirty="0" smtClean="0">
              <a:solidFill>
                <a:schemeClr val="tx1"/>
              </a:solidFill>
            </a:rPr>
            <a:t>Inter Partes </a:t>
          </a:r>
          <a:r>
            <a:rPr lang="en-US" sz="2700" kern="1200" dirty="0" smtClean="0">
              <a:solidFill>
                <a:schemeClr val="tx1"/>
              </a:solidFill>
            </a:rPr>
            <a:t>Review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kern="1200" dirty="0" smtClean="0">
              <a:solidFill>
                <a:schemeClr val="tx1"/>
              </a:solidFill>
            </a:rPr>
            <a:t>§§ 42.100 – 42.123</a:t>
          </a:r>
          <a:endParaRPr lang="en-US" sz="2700" kern="1200" dirty="0">
            <a:solidFill>
              <a:schemeClr val="tx1"/>
            </a:solidFill>
          </a:endParaRPr>
        </a:p>
      </dsp:txBody>
      <dsp:txXfrm rot="5400000">
        <a:off x="76206" y="0"/>
        <a:ext cx="4114800" cy="1611511"/>
      </dsp:txXfrm>
    </dsp:sp>
    <dsp:sp modelId="{0440E136-68AB-484D-9CB1-69E2DDC8A358}">
      <dsp:nvSpPr>
        <dsp:cNvPr id="0" name=""/>
        <dsp:cNvSpPr/>
      </dsp:nvSpPr>
      <dsp:spPr>
        <a:xfrm>
          <a:off x="4114800" y="0"/>
          <a:ext cx="4114800" cy="2148681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kern="1200" dirty="0" smtClean="0">
              <a:solidFill>
                <a:schemeClr val="tx1"/>
              </a:solidFill>
            </a:rPr>
            <a:t>Post-Grant Review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kern="1200" dirty="0" smtClean="0">
              <a:solidFill>
                <a:schemeClr val="tx1"/>
              </a:solidFill>
            </a:rPr>
            <a:t>§§ 42.200 – 42.224 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4114800" y="0"/>
        <a:ext cx="4114800" cy="1611511"/>
      </dsp:txXfrm>
    </dsp:sp>
    <dsp:sp modelId="{A466B104-4332-4F70-B44C-95075AF314D8}">
      <dsp:nvSpPr>
        <dsp:cNvPr id="0" name=""/>
        <dsp:cNvSpPr/>
      </dsp:nvSpPr>
      <dsp:spPr>
        <a:xfrm rot="10800000">
          <a:off x="76206" y="2148681"/>
          <a:ext cx="4114800" cy="2148681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kern="1200" dirty="0" smtClean="0">
              <a:solidFill>
                <a:schemeClr val="tx1"/>
              </a:solidFill>
            </a:rPr>
            <a:t>Covered Business Method Patent Review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kern="1200" dirty="0" smtClean="0">
              <a:solidFill>
                <a:schemeClr val="tx1"/>
              </a:solidFill>
            </a:rPr>
            <a:t>§§ 42.300 – 42.304 </a:t>
          </a:r>
          <a:endParaRPr lang="en-US" sz="2700" kern="1200" dirty="0">
            <a:solidFill>
              <a:schemeClr val="tx1"/>
            </a:solidFill>
          </a:endParaRPr>
        </a:p>
      </dsp:txBody>
      <dsp:txXfrm rot="10800000">
        <a:off x="76206" y="2685851"/>
        <a:ext cx="4114800" cy="1611511"/>
      </dsp:txXfrm>
    </dsp:sp>
    <dsp:sp modelId="{A39D2ED2-AF30-42B2-BA00-BB59A21A75FF}">
      <dsp:nvSpPr>
        <dsp:cNvPr id="0" name=""/>
        <dsp:cNvSpPr/>
      </dsp:nvSpPr>
      <dsp:spPr>
        <a:xfrm rot="5400000">
          <a:off x="5097859" y="1150538"/>
          <a:ext cx="2148681" cy="4114800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kern="1200" dirty="0" smtClean="0">
              <a:solidFill>
                <a:schemeClr val="tx1"/>
              </a:solidFill>
            </a:rPr>
            <a:t>Derivation Proceeding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kern="1200" dirty="0" smtClean="0">
              <a:solidFill>
                <a:schemeClr val="tx1"/>
              </a:solidFill>
            </a:rPr>
            <a:t>Proposed §§ 42.400 – 42.412 </a:t>
          </a:r>
          <a:endParaRPr lang="en-US" sz="2700" kern="1200" dirty="0">
            <a:solidFill>
              <a:schemeClr val="tx1"/>
            </a:solidFill>
          </a:endParaRPr>
        </a:p>
      </dsp:txBody>
      <dsp:txXfrm rot="-5400000">
        <a:off x="4114800" y="2670767"/>
        <a:ext cx="4114800" cy="1611511"/>
      </dsp:txXfrm>
    </dsp:sp>
    <dsp:sp modelId="{EFB44080-20C4-4F94-A585-6D3EC89BFAB9}">
      <dsp:nvSpPr>
        <dsp:cNvPr id="0" name=""/>
        <dsp:cNvSpPr/>
      </dsp:nvSpPr>
      <dsp:spPr>
        <a:xfrm>
          <a:off x="2057395" y="1524000"/>
          <a:ext cx="4114808" cy="124936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kern="1200" dirty="0" smtClean="0">
              <a:solidFill>
                <a:srgbClr val="FFFF00"/>
              </a:solidFill>
            </a:rPr>
            <a:t>Umbrella Trial Rules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kern="1200" dirty="0" smtClean="0">
              <a:solidFill>
                <a:srgbClr val="FFFF00"/>
              </a:solidFill>
            </a:rPr>
            <a:t>§§ 42.1 – 42.80</a:t>
          </a:r>
          <a:endParaRPr lang="en-US" sz="2700" kern="1200" dirty="0">
            <a:solidFill>
              <a:srgbClr val="FFFF00"/>
            </a:solidFill>
          </a:endParaRPr>
        </a:p>
      </dsp:txBody>
      <dsp:txXfrm>
        <a:off x="2118384" y="1584989"/>
        <a:ext cx="3992830" cy="1127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804565A8-3DE8-44F3-A4DE-F362591F40A0}" type="datetimeFigureOut">
              <a:rPr lang="en-US" smtClean="0"/>
              <a:t>4/17/2013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579EE444-1690-448A-831C-DFE5EB850A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07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4CDD882B-35E3-4969-96BF-736AA9A0CBFD}" type="datetimeFigureOut">
              <a:rPr lang="en-US" smtClean="0"/>
              <a:t>4/17/2013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80" rIns="93159" bIns="46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9" tIns="46580" rIns="93159" bIns="465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A334113C-CE39-432B-91E1-5EF257AA24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4113C-CE39-432B-91E1-5EF257AA245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24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4113C-CE39-432B-91E1-5EF257AA245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7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800" b="1"/>
            </a:lvl1pPr>
          </a:lstStyle>
          <a:p>
            <a:r>
              <a:rPr lang="en-US" dirty="0" smtClean="0"/>
              <a:t>Click to edit Master title style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fr-C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5FB87A-04A2-45EB-84AB-9680FC68EE4A}" type="datetime1">
              <a:rPr lang="en-US" smtClean="0">
                <a:solidFill>
                  <a:prstClr val="black"/>
                </a:solidFill>
              </a:rPr>
              <a:t>4/17/2013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D811F31F-B81F-4B55-A1FC-51083BA4204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5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648E-1AE0-4A03-9786-396C2DB8173C}" type="datetime1">
              <a:rPr lang="en-US" smtClean="0">
                <a:solidFill>
                  <a:prstClr val="black"/>
                </a:solidFill>
              </a:rPr>
              <a:t>4/17/2013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5437F-687A-4766-AA2D-D640EED6DDE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1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4AC8E-9481-4767-A770-D403BDAE7B9F}" type="datetime1">
              <a:rPr lang="en-US" smtClean="0">
                <a:solidFill>
                  <a:prstClr val="black"/>
                </a:solidFill>
              </a:rPr>
              <a:t>4/17/2013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F98C2-0B2C-4C8B-9550-E367A57AA16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7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pPr>
              <a:defRPr/>
            </a:pPr>
            <a:fld id="{C6AB4740-16F5-4E57-A447-AD2AC5593365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pPr>
              <a:defRPr/>
            </a:pPr>
            <a:fld id="{81514DFD-C8F4-435C-B15E-BA1E6FD10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070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EB693-8542-45A3-B521-B55E9D366C76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DC5146-C27A-46CA-9FBC-4D1825337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0959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BC53FB-173B-421A-A36B-2CD98118FFB3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E82055-BB89-4C5B-8173-687610CA2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227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B8D82F-A18F-417E-BB4E-254A868A29F8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144281-4587-4B7A-9C38-09CFDAEE23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7228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F90DFF-0711-4F15-9DC5-4A0DC8038668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3780F2-D5A1-4236-B1EF-2444AB7AD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3160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8A2D83-DC41-46E6-A5E3-939D506F1195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923BBF-8A26-4309-B1EF-179A41246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72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D10CB0-DA80-4B0A-BDC8-5CD50CEB5C51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E4B2B0-EF4F-4504-B109-FE5C583A8F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560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9711A9-6818-4487-9301-9B13F6C5AFA7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20EF0C-CD64-48E9-B010-937EC21FC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251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C95DF-C217-422F-AC3F-8DA0B58A9C57}" type="datetime1">
              <a:rPr lang="en-US" smtClean="0">
                <a:solidFill>
                  <a:prstClr val="black"/>
                </a:solidFill>
              </a:rPr>
              <a:t>4/17/2013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8556-608C-4ABA-8052-2B1073A298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15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855B46-C6BC-428A-8E95-A86434598F48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C8E1DB-0B3A-4ADC-831E-2438FCE915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416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11B3EC-D7E8-42BB-9C51-1C33CCA732CD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8108A6-0C40-4506-91CD-1BA3BD66A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7055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52C291-0DAD-4EA8-9CE4-D7144C4991C2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C281C5-D61A-4B31-B787-6873E6DE3F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1679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47868D-BF1E-45D0-AD76-B0F0E944FE55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988674-266C-4BFC-9FD7-97921729DF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828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0D563CE1-A7B7-4EDA-91CA-82F7C652D855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0CA60739-82E1-48A6-8B63-BB79F5A00B7B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8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2E7EF2-3B18-4677-91BE-478251FA3323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3B01B-1BF5-481E-84A8-6869287B5AC5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4779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7D753-6385-478A-A4D7-1AC9312690E0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82837-3D7C-48A0-807B-8490EE8660AB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93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20BB94-7053-4B8D-941C-B62B62000EE7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8A5ED-9BCD-4087-8D89-0782AC199FA8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1149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F80F8F-9045-4043-BF4D-DA15BFE225EF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9BA2E-65FD-4FC2-B4EB-DC4F3133E747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6763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86DFDC-4AAA-4213-920D-C2D7258C99AE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E238E-E84F-447C-9CEA-23D77358A449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100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6571E-00E0-413F-860D-C32A80D6EFC8}" type="datetime1">
              <a:rPr lang="en-US" smtClean="0">
                <a:solidFill>
                  <a:prstClr val="black"/>
                </a:solidFill>
              </a:rPr>
              <a:t>4/17/2013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1571C-7450-4178-B38E-FB18106BE33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956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5640E-31E1-4652-B76E-902D25697639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0D57C-8D2F-4FE2-B780-008616B3496C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6170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2B12AB-9C0E-47AC-8B67-42783DB572DB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A0F6E-74B6-4522-8C23-4A40F1CE277F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599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C2C02-A026-4BF4-8955-965DBAEA25AF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127BF-CDB5-4A38-ADAF-81F28515BF9A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6651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E6FC03-459A-4250-BE25-CFDC5A050347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A21E7-8042-4C94-B90A-445AF6FD20BA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5184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DBC640-EA8E-4F3F-932C-C11121EDC2BD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D1C10-5734-411A-BA73-811C975303A5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4609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03F23B-ABDC-4085-BA8E-8CBF09C0BBBD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9BAE2F-92C8-4144-969A-569BE3D1D648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354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28CCD-B6E9-46C2-8E5A-B4C57EE16112}" type="datetime1">
              <a:rPr lang="en-US" smtClean="0">
                <a:solidFill>
                  <a:prstClr val="black"/>
                </a:solidFill>
              </a:rPr>
              <a:t>4/17/2013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E48E6-1B7E-408D-AE2D-E40BA52E70E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4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3D222-B137-4D01-9F5D-C18AD8433DA5}" type="datetime1">
              <a:rPr lang="en-US" smtClean="0">
                <a:solidFill>
                  <a:prstClr val="black"/>
                </a:solidFill>
              </a:rPr>
              <a:t>4/17/2013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F36F-D837-4196-B6A9-A1C1FFD65C4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66294-1BA1-445D-8DF9-379E3F394F86}" type="datetime1">
              <a:rPr lang="en-US" smtClean="0">
                <a:solidFill>
                  <a:prstClr val="black"/>
                </a:solidFill>
              </a:rPr>
              <a:t>4/17/2013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5FC00-4A26-4CAE-B713-3E52DCA77FC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4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60E86-75A5-41CF-AF9C-2977C268641D}" type="datetime1">
              <a:rPr lang="en-US" smtClean="0">
                <a:solidFill>
                  <a:prstClr val="black"/>
                </a:solidFill>
              </a:rPr>
              <a:t>4/17/2013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88370-B8B9-4502-B114-A9D84E2C4C4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C47E0-2216-4DD5-99F4-A4F188B2216A}" type="datetime1">
              <a:rPr lang="en-US" smtClean="0">
                <a:solidFill>
                  <a:prstClr val="black"/>
                </a:solidFill>
              </a:rPr>
              <a:t>4/17/2013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018BD-A453-4B4B-B8DE-F07B0A8E720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0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5D3E7-A4F6-41BF-B6F6-6A2F6B7422D8}" type="datetime1">
              <a:rPr lang="en-US" smtClean="0">
                <a:solidFill>
                  <a:prstClr val="black"/>
                </a:solidFill>
              </a:rPr>
              <a:t>4/17/2013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674D0-A25E-4FF3-A4EF-17C617377FD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6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6434B-F23A-4B33-8AC3-94DDEB5CA9EA}" type="datetime1">
              <a:rPr lang="en-US" smtClean="0">
                <a:solidFill>
                  <a:prstClr val="black"/>
                </a:solidFill>
                <a:latin typeface="Arial" charset="0"/>
              </a:rPr>
              <a:t>4/17/2013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D5B57A-174B-473B-A537-7AEE02479D50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3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rgbClr val="273C5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07218-4514-4BA7-82E7-6ADDF7EB2C79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4/17/2013</a:t>
            </a:fld>
            <a:endParaRPr lang="en-US" dirty="0"/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 dirty="0">
                <a:solidFill>
                  <a:srgbClr val="273C5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rgbClr val="273C5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296D96-5C1B-47BD-8F69-10FFDA990F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3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A1AEC5-901C-495B-A072-7EAC42B0A7ED}" type="datetime1">
              <a:rPr lang="en-US">
                <a:solidFill>
                  <a:srgbClr val="273C56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4/17/2013</a:t>
            </a:fld>
            <a:endParaRPr lang="en-US" dirty="0">
              <a:solidFill>
                <a:srgbClr val="273C56"/>
              </a:solidFill>
              <a:cs typeface="Arial" charset="0"/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73C56"/>
              </a:solidFill>
              <a:cs typeface="Arial" charset="0"/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3C0F6D-F418-4ED6-9E07-8D258D777C92}" type="slidenum">
              <a:rPr lang="en-US">
                <a:solidFill>
                  <a:srgbClr val="273C56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273C5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7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rgbClr val="273C5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7E66E4-D3C4-439D-BA55-C75B1713F8D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4/17/2013</a:t>
            </a:fld>
            <a:endParaRPr lang="en-US" dirty="0"/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 dirty="0">
                <a:solidFill>
                  <a:srgbClr val="273C5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DRAFT</a:t>
            </a:r>
            <a:endParaRPr lang="en-US"/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rgbClr val="273C5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296D96-5C1B-47BD-8F69-10FFDA990F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31440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pto.gov/AmericaInventsAct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43000"/>
            <a:ext cx="7772400" cy="114300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12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Derivations </a:t>
            </a:r>
            <a:r>
              <a:rPr lang="en-US" sz="3600" b="1" kern="1200" dirty="0">
                <a:ea typeface="+mn-ea"/>
                <a:cs typeface="+mn-cs"/>
              </a:rPr>
              <a:t/>
            </a:r>
            <a:br>
              <a:rPr lang="en-US" sz="3600" b="1" kern="1200" dirty="0">
                <a:ea typeface="+mn-ea"/>
                <a:cs typeface="+mn-cs"/>
              </a:rPr>
            </a:br>
            <a:r>
              <a:rPr lang="en-US" sz="1200" b="1" kern="1200" dirty="0">
                <a:ea typeface="+mn-ea"/>
                <a:cs typeface="+mn-cs"/>
              </a:rPr>
              <a:t/>
            </a:r>
            <a:br>
              <a:rPr lang="en-US" sz="1200" b="1" kern="1200" dirty="0">
                <a:ea typeface="+mn-ea"/>
                <a:cs typeface="+mn-cs"/>
              </a:rPr>
            </a:br>
            <a:r>
              <a:rPr lang="en-US" sz="2800" b="1" kern="1200" dirty="0">
                <a:ea typeface="+mn-ea"/>
                <a:cs typeface="+mn-cs"/>
              </a:rPr>
              <a:t>Before The Patent Trial and Appeal Board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Thomas L. Giannetti</a:t>
            </a:r>
          </a:p>
          <a:p>
            <a:r>
              <a:rPr lang="en-US" sz="2000" dirty="0" smtClean="0"/>
              <a:t>Administrative Patent Judge</a:t>
            </a:r>
          </a:p>
          <a:p>
            <a:r>
              <a:rPr lang="en-US" sz="2000" dirty="0" smtClean="0"/>
              <a:t>USPTO</a:t>
            </a:r>
            <a:endParaRPr lang="en-US" sz="2000" dirty="0"/>
          </a:p>
          <a:p>
            <a:r>
              <a:rPr lang="en-US" sz="2000" dirty="0" smtClean="0"/>
              <a:t>March 22, 2013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1F31F-B81F-4B55-A1FC-51083BA4204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6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One-year time bar (after H.R. 6621)</a:t>
            </a:r>
          </a:p>
          <a:p>
            <a:r>
              <a:rPr lang="en-US" dirty="0" smtClean="0"/>
              <a:t>Triggered by earlier of two events:</a:t>
            </a:r>
          </a:p>
          <a:p>
            <a:pPr lvl="1"/>
            <a:r>
              <a:rPr lang="en-US" dirty="0" smtClean="0"/>
              <a:t>Patent granted on earlier application</a:t>
            </a:r>
          </a:p>
          <a:p>
            <a:pPr lvl="1"/>
            <a:r>
              <a:rPr lang="en-US" dirty="0" smtClean="0"/>
              <a:t>First publication of earlier application</a:t>
            </a:r>
          </a:p>
          <a:p>
            <a:pPr marL="457200" lvl="1" indent="0">
              <a:buNone/>
            </a:pPr>
            <a:r>
              <a:rPr lang="en-US" dirty="0" smtClean="0"/>
              <a:t>	(includes </a:t>
            </a:r>
            <a:r>
              <a:rPr lang="en-US" dirty="0"/>
              <a:t>publication of an international </a:t>
            </a:r>
            <a:r>
              <a:rPr lang="en-US" dirty="0" smtClean="0"/>
              <a:t>	application </a:t>
            </a:r>
            <a:r>
              <a:rPr lang="en-US" dirty="0"/>
              <a:t>designating the U.S</a:t>
            </a:r>
            <a:r>
              <a:rPr lang="en-US" dirty="0" smtClean="0"/>
              <a:t>.)</a:t>
            </a:r>
            <a:endParaRPr lang="en-US" dirty="0"/>
          </a:p>
          <a:p>
            <a:r>
              <a:rPr lang="en-US" dirty="0" smtClean="0"/>
              <a:t>No proceeding until petitioner’s claim is in condition for allowance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EB693-8542-45A3-B521-B55E9D366C76}" type="datetime1">
              <a:rPr lang="en-US" smtClean="0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5146-C27A-46CA-9FBC-4D182533795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144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Petition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 paid</a:t>
            </a:r>
          </a:p>
          <a:p>
            <a:r>
              <a:rPr lang="en-US" dirty="0" smtClean="0"/>
              <a:t>Petitioner’s application identified</a:t>
            </a:r>
          </a:p>
          <a:p>
            <a:r>
              <a:rPr lang="en-US" dirty="0" smtClean="0"/>
              <a:t>Respondent’s earlier patent/application identified</a:t>
            </a:r>
          </a:p>
          <a:p>
            <a:r>
              <a:rPr lang="en-US" dirty="0" smtClean="0"/>
              <a:t>Certificate of service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EB693-8542-45A3-B521-B55E9D366C76}" type="datetime1">
              <a:rPr lang="en-US" smtClean="0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5146-C27A-46CA-9FBC-4D182533795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746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After 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Petition is reviewed </a:t>
            </a:r>
          </a:p>
          <a:p>
            <a:r>
              <a:rPr lang="en-US" dirty="0" smtClean="0"/>
              <a:t>Filing date accorded</a:t>
            </a:r>
          </a:p>
          <a:p>
            <a:r>
              <a:rPr lang="en-US" dirty="0" smtClean="0"/>
              <a:t>Order returns jurisdiction to Examiner</a:t>
            </a:r>
          </a:p>
          <a:p>
            <a:r>
              <a:rPr lang="en-US" dirty="0" smtClean="0"/>
              <a:t>Claims in condition for allowance absent derivation</a:t>
            </a:r>
          </a:p>
          <a:p>
            <a:r>
              <a:rPr lang="en-US" dirty="0" smtClean="0"/>
              <a:t>Board determines whether to institute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EB693-8542-45A3-B521-B55E9D366C76}" type="datetime1">
              <a:rPr lang="en-US" smtClean="0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5146-C27A-46CA-9FBC-4D182533795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428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agreement must be filed with Board</a:t>
            </a:r>
          </a:p>
          <a:p>
            <a:r>
              <a:rPr lang="en-US" dirty="0" smtClean="0"/>
              <a:t>Parties may request confidential treatment</a:t>
            </a:r>
          </a:p>
          <a:p>
            <a:r>
              <a:rPr lang="en-US" dirty="0" smtClean="0"/>
              <a:t>Board must take action unless inconsistent with evidence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EB693-8542-45A3-B521-B55E9D366C76}" type="datetime1">
              <a:rPr lang="en-US" smtClean="0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5146-C27A-46CA-9FBC-4D182533795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567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decision required</a:t>
            </a:r>
          </a:p>
          <a:p>
            <a:r>
              <a:rPr lang="en-US" dirty="0" smtClean="0"/>
              <a:t>Adverse decision to application: a “final refusal”  35 U.S.C. 135(d)</a:t>
            </a:r>
          </a:p>
          <a:p>
            <a:r>
              <a:rPr lang="en-US" dirty="0" smtClean="0"/>
              <a:t>Adverse decision to patent: cancels affected claims, noted on patent</a:t>
            </a:r>
          </a:p>
          <a:p>
            <a:r>
              <a:rPr lang="en-US" dirty="0" smtClean="0"/>
              <a:t>Parties may arbitrate</a:t>
            </a:r>
          </a:p>
          <a:p>
            <a:r>
              <a:rPr lang="en-US" dirty="0" smtClean="0"/>
              <a:t>Board may correct </a:t>
            </a:r>
            <a:r>
              <a:rPr lang="en-US" dirty="0" err="1" smtClean="0"/>
              <a:t>inventorship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EB693-8542-45A3-B521-B55E9D366C76}" type="datetime1">
              <a:rPr lang="en-US" smtClean="0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5146-C27A-46CA-9FBC-4D182533795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79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AIA </a:t>
            </a:r>
            <a:r>
              <a:rPr lang="en-US" dirty="0"/>
              <a:t>Help</a:t>
            </a:r>
          </a:p>
        </p:txBody>
      </p:sp>
      <p:sp>
        <p:nvSpPr>
          <p:cNvPr id="3" name="Content Placeholder 2" descr="&quot;&quot;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itchFamily="18" charset="0"/>
              </a:rPr>
              <a:t>1-855-HELP-AIA (1-855-435-7242)</a:t>
            </a: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  <a:p>
            <a:r>
              <a:rPr lang="en-US" dirty="0">
                <a:latin typeface="Georgia" pitchFamily="18" charset="0"/>
              </a:rPr>
              <a:t>HELPAIA@uspto.gov</a:t>
            </a:r>
          </a:p>
          <a:p>
            <a:endParaRPr lang="en-US" dirty="0">
              <a:latin typeface="Georgia" pitchFamily="18" charset="0"/>
            </a:endParaRPr>
          </a:p>
          <a:p>
            <a:pPr lvl="0"/>
            <a:r>
              <a:rPr lang="en-US" dirty="0">
                <a:latin typeface="Georgia" pitchFamily="18" charset="0"/>
                <a:hlinkClick r:id="rId2"/>
              </a:rPr>
              <a:t>www.uspto.gov/AmericaInventsAct</a:t>
            </a:r>
            <a:endParaRPr lang="en-US" dirty="0">
              <a:latin typeface="Georgia" pitchFamily="18" charset="0"/>
            </a:endParaRP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www.uspto.gov/ip/boards/bpai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D8556-608C-4ABA-8052-2B1073A298B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2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Trial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419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</a:t>
            </a:r>
            <a:r>
              <a:rPr lang="en-US" dirty="0" smtClean="0"/>
              <a:t>ame </a:t>
            </a:r>
            <a:r>
              <a:rPr lang="en-US" dirty="0"/>
              <a:t>basic structure for </a:t>
            </a:r>
            <a:r>
              <a:rPr lang="en-US" dirty="0" smtClean="0"/>
              <a:t>all the proceedings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Reduction of burdens on the </a:t>
            </a:r>
            <a:r>
              <a:rPr lang="en-US" dirty="0" smtClean="0"/>
              <a:t>parties via:</a:t>
            </a:r>
            <a:r>
              <a:rPr lang="en-US" dirty="0"/>
              <a:t> 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S</a:t>
            </a:r>
            <a:r>
              <a:rPr lang="en-US" sz="2800" dirty="0" smtClean="0"/>
              <a:t>treamlining </a:t>
            </a:r>
            <a:r>
              <a:rPr lang="en-US" sz="2800" dirty="0"/>
              <a:t>and converging </a:t>
            </a:r>
            <a:r>
              <a:rPr lang="en-US" sz="2800" dirty="0" smtClean="0"/>
              <a:t>issues </a:t>
            </a:r>
            <a:r>
              <a:rPr lang="en-US" sz="2800" dirty="0"/>
              <a:t>for </a:t>
            </a:r>
            <a:r>
              <a:rPr lang="en-US" sz="2800" dirty="0" smtClean="0"/>
              <a:t>decision  </a:t>
            </a:r>
            <a:endParaRPr lang="en-US" sz="2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Use of page </a:t>
            </a:r>
            <a:r>
              <a:rPr lang="en-US" sz="2800" dirty="0"/>
              <a:t>limits and electronic </a:t>
            </a:r>
            <a:r>
              <a:rPr lang="en-US" sz="2800" dirty="0" smtClean="0"/>
              <a:t>filing (PRPS)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Use of conference calls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79F-CF7F-4B2C-8D18-CCF7B0536F9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57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Rules</a:t>
            </a:r>
            <a:endParaRPr lang="en-US" dirty="0"/>
          </a:p>
        </p:txBody>
      </p:sp>
      <p:graphicFrame>
        <p:nvGraphicFramePr>
          <p:cNvPr id="4" name="Content Placeholder 3" descr="&quot;&quot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704184"/>
              </p:ext>
            </p:extLst>
          </p:nvPr>
        </p:nvGraphicFramePr>
        <p:xfrm>
          <a:off x="457200" y="1828800"/>
          <a:ext cx="82296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79F-CF7F-4B2C-8D18-CCF7B0536F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79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</a:t>
            </a:r>
            <a:r>
              <a:rPr lang="en-US" dirty="0"/>
              <a:t>Proceedings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79F-CF7F-4B2C-8D18-CCF7B0536F99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Period for activities during Trial Proceeding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62" y="1600201"/>
            <a:ext cx="834633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662" y="599356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itchFamily="34" charset="0"/>
              </a:rPr>
              <a:t>PO = Patent Owner</a:t>
            </a:r>
            <a:endParaRPr lang="en-US" sz="1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9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Derivation is Not An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count</a:t>
            </a:r>
          </a:p>
          <a:p>
            <a:r>
              <a:rPr lang="en-US" dirty="0" smtClean="0"/>
              <a:t>Requires a petition</a:t>
            </a:r>
          </a:p>
          <a:p>
            <a:r>
              <a:rPr lang="en-US" dirty="0" smtClean="0"/>
              <a:t>Different rules apply</a:t>
            </a:r>
          </a:p>
          <a:p>
            <a:r>
              <a:rPr lang="en-US" dirty="0" smtClean="0"/>
              <a:t>Only an </a:t>
            </a:r>
            <a:r>
              <a:rPr lang="en-US" dirty="0"/>
              <a:t>a</a:t>
            </a:r>
            <a:r>
              <a:rPr lang="en-US" dirty="0" smtClean="0"/>
              <a:t>pplicant </a:t>
            </a:r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/>
              <a:t>f</a:t>
            </a:r>
            <a:r>
              <a:rPr lang="en-US" dirty="0" smtClean="0"/>
              <a:t>ile</a:t>
            </a:r>
          </a:p>
          <a:p>
            <a:r>
              <a:rPr lang="en-US" dirty="0" smtClean="0"/>
              <a:t>Must prove </a:t>
            </a:r>
            <a:r>
              <a:rPr lang="en-US" dirty="0"/>
              <a:t>e</a:t>
            </a:r>
            <a:r>
              <a:rPr lang="en-US" dirty="0" smtClean="0"/>
              <a:t>arlier </a:t>
            </a:r>
            <a:r>
              <a:rPr lang="en-US" dirty="0"/>
              <a:t>a</a:t>
            </a:r>
            <a:r>
              <a:rPr lang="en-US" dirty="0" smtClean="0"/>
              <a:t>pplicant </a:t>
            </a:r>
            <a:r>
              <a:rPr lang="en-US" dirty="0"/>
              <a:t>d</a:t>
            </a:r>
            <a:r>
              <a:rPr lang="en-US" dirty="0" smtClean="0"/>
              <a:t>erived </a:t>
            </a:r>
            <a:r>
              <a:rPr lang="en-US" dirty="0"/>
              <a:t>i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EB693-8542-45A3-B521-B55E9D366C76}" type="datetime1">
              <a:rPr lang="en-US" smtClean="0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5146-C27A-46CA-9FBC-4D182533795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0018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Some Differences Between Derivations and Other AIA Proceedings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Petitioner must have a pending application</a:t>
            </a:r>
          </a:p>
          <a:p>
            <a:r>
              <a:rPr lang="en-US" dirty="0" smtClean="0"/>
              <a:t>Respondent may have a pending application or a patent</a:t>
            </a:r>
          </a:p>
          <a:p>
            <a:r>
              <a:rPr lang="en-US" dirty="0" smtClean="0"/>
              <a:t>Preliminary responses not permitted</a:t>
            </a:r>
          </a:p>
          <a:p>
            <a:r>
              <a:rPr lang="en-US" dirty="0" smtClean="0"/>
              <a:t>Section 146 review option with derivations</a:t>
            </a:r>
          </a:p>
          <a:p>
            <a:r>
              <a:rPr lang="en-US" dirty="0" smtClean="0"/>
              <a:t>Patentability addressed “for good </a:t>
            </a:r>
            <a:r>
              <a:rPr lang="en-US" smtClean="0"/>
              <a:t>cause”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EB693-8542-45A3-B521-B55E9D366C76}" type="datetime1">
              <a:rPr lang="en-US" smtClean="0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5146-C27A-46CA-9FBC-4D182533795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1534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Petition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Standing</a:t>
            </a:r>
          </a:p>
          <a:p>
            <a:r>
              <a:rPr lang="en-US" dirty="0" smtClean="0"/>
              <a:t>Claimed invention was derived</a:t>
            </a:r>
          </a:p>
          <a:p>
            <a:r>
              <a:rPr lang="en-US" dirty="0" smtClean="0"/>
              <a:t>Invention claimed by respondent must be “same or substantially the same” as invention disclosed to respondent</a:t>
            </a:r>
          </a:p>
          <a:p>
            <a:r>
              <a:rPr lang="en-US" dirty="0" smtClean="0"/>
              <a:t>Claim construction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EB693-8542-45A3-B521-B55E9D366C76}" type="datetime1">
              <a:rPr lang="en-US" smtClean="0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5146-C27A-46CA-9FBC-4D182533795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112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Petitioner’s claim same or substantially the same as invention disclosed</a:t>
            </a:r>
          </a:p>
          <a:p>
            <a:r>
              <a:rPr lang="en-US" dirty="0" smtClean="0"/>
              <a:t>Petitioner’s claim same or substantially the same as invention claimed by respondent</a:t>
            </a:r>
          </a:p>
          <a:p>
            <a:r>
              <a:rPr lang="en-US" dirty="0" smtClean="0"/>
              <a:t>“Same or substantially the same” means </a:t>
            </a:r>
            <a:r>
              <a:rPr lang="en-US" dirty="0" err="1" smtClean="0"/>
              <a:t>patentably</a:t>
            </a:r>
            <a:r>
              <a:rPr lang="en-US" dirty="0" smtClean="0"/>
              <a:t> indistinct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EB693-8542-45A3-B521-B55E9D366C76}" type="datetime1">
              <a:rPr lang="en-US" smtClean="0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5146-C27A-46CA-9FBC-4D182533795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457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Sufficiency of Showing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Affidavit showing of communication and lack of authorization</a:t>
            </a:r>
          </a:p>
          <a:p>
            <a:r>
              <a:rPr lang="en-US" dirty="0" smtClean="0"/>
              <a:t>Corroboration of communication</a:t>
            </a:r>
          </a:p>
          <a:p>
            <a:r>
              <a:rPr lang="en-US" dirty="0" smtClean="0"/>
              <a:t>Substantial evidence required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EB693-8542-45A3-B521-B55E9D366C76}" type="datetime1">
              <a:rPr lang="en-US" smtClean="0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5146-C27A-46CA-9FBC-4D182533795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2243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SPTO_campus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7_USPTO_campus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SPTO_campu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B8AB056000AF40835E236CDD7D1AFE" ma:contentTypeVersion="0" ma:contentTypeDescription="Create a new document." ma:contentTypeScope="" ma:versionID="5f39c04901f1ff82f9a5d68b90523d1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a25dbe94c1a3bb2391dcf7f5a1288f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29F7DC-D875-437A-B9C0-DE3E860938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AE495B-D819-4B14-A7B9-A2CA69EC97BC}">
  <ds:schemaRefs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C343951-BFC1-4D7D-AB0C-6FAC0F9B3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4250</TotalTime>
  <Words>380</Words>
  <Application>Microsoft Office PowerPoint</Application>
  <PresentationFormat>On-screen Show (4:3)</PresentationFormat>
  <Paragraphs>113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template</vt:lpstr>
      <vt:lpstr>1_USPTO_campus</vt:lpstr>
      <vt:lpstr>17_USPTO_campus</vt:lpstr>
      <vt:lpstr>2_USPTO_campus</vt:lpstr>
      <vt:lpstr>Derivations   Before The Patent Trial and Appeal Board</vt:lpstr>
      <vt:lpstr>Trial Structure</vt:lpstr>
      <vt:lpstr>Trial Rules</vt:lpstr>
      <vt:lpstr>Trial Proceedings</vt:lpstr>
      <vt:lpstr>A Derivation is Not An Interference</vt:lpstr>
      <vt:lpstr>Some Differences Between Derivations and Other AIA Proceedings</vt:lpstr>
      <vt:lpstr>Petition Requirements</vt:lpstr>
      <vt:lpstr>Standing</vt:lpstr>
      <vt:lpstr>Sufficiency of Showing</vt:lpstr>
      <vt:lpstr>Timing</vt:lpstr>
      <vt:lpstr>Top Petition Requirements </vt:lpstr>
      <vt:lpstr>Procedure After Filing</vt:lpstr>
      <vt:lpstr>Settlement</vt:lpstr>
      <vt:lpstr>Judgment</vt:lpstr>
      <vt:lpstr> AIA Help</vt:lpstr>
    </vt:vector>
  </TitlesOfParts>
  <Company>U.S. Patent and Trademark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creyes</dc:creator>
  <cp:lastModifiedBy>Pamela Rinehart</cp:lastModifiedBy>
  <cp:revision>377</cp:revision>
  <cp:lastPrinted>2012-08-16T15:14:41Z</cp:lastPrinted>
  <dcterms:created xsi:type="dcterms:W3CDTF">2012-02-03T20:35:25Z</dcterms:created>
  <dcterms:modified xsi:type="dcterms:W3CDTF">2013-04-17T19:49:14Z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0x01010098B8AB056000AF40835E236CDD7D1AFE</vt:lpwstr>
  </property>
  <property fmtid="{D5CDD505-2E9C-101B-9397-08002B2CF9AE}" pid="3" name="_NewReviewCycle">
    <vt:lpwstr/>
  </property>
</Properties>
</file>