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2"/>
  </p:notesMasterIdLst>
  <p:sldIdLst>
    <p:sldId id="256" r:id="rId2"/>
    <p:sldId id="271" r:id="rId3"/>
    <p:sldId id="257" r:id="rId4"/>
    <p:sldId id="276" r:id="rId5"/>
    <p:sldId id="259" r:id="rId6"/>
    <p:sldId id="272" r:id="rId7"/>
    <p:sldId id="269" r:id="rId8"/>
    <p:sldId id="273" r:id="rId9"/>
    <p:sldId id="274" r:id="rId10"/>
    <p:sldId id="27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15"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843E86-F62A-4D5C-8414-A1EE369ED773}" type="datetimeFigureOut">
              <a:rPr lang="en-US" smtClean="0"/>
              <a:t>11/26/2013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898778-898D-42F4-994E-DFD575BEBF53}" type="slidenum">
              <a:rPr lang="en-US" smtClean="0"/>
              <a:t>‹#›</a:t>
            </a:fld>
            <a:endParaRPr lang="en-US"/>
          </a:p>
        </p:txBody>
      </p:sp>
    </p:spTree>
    <p:extLst>
      <p:ext uri="{BB962C8B-B14F-4D97-AF65-F5344CB8AC3E}">
        <p14:creationId xmlns:p14="http://schemas.microsoft.com/office/powerpoint/2010/main" val="2102239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a:t>
            </a:r>
            <a:r>
              <a:rPr lang="en-US" baseline="0" dirty="0" smtClean="0"/>
              <a:t> action allowance rate in first action interview pilot program is 32.3%, compared with other non-continuation applications at 10.9%.</a:t>
            </a:r>
            <a:endParaRPr lang="en-US" dirty="0"/>
          </a:p>
        </p:txBody>
      </p:sp>
      <p:sp>
        <p:nvSpPr>
          <p:cNvPr id="4" name="Slide Number Placeholder 3"/>
          <p:cNvSpPr>
            <a:spLocks noGrp="1"/>
          </p:cNvSpPr>
          <p:nvPr>
            <p:ph type="sldNum" sz="quarter" idx="10"/>
          </p:nvPr>
        </p:nvSpPr>
        <p:spPr/>
        <p:txBody>
          <a:bodyPr/>
          <a:lstStyle/>
          <a:p>
            <a:fld id="{D6898778-898D-42F4-994E-DFD575BEBF53}" type="slidenum">
              <a:rPr lang="en-US" smtClean="0"/>
              <a:t>10</a:t>
            </a:fld>
            <a:endParaRPr lang="en-US"/>
          </a:p>
        </p:txBody>
      </p:sp>
    </p:spTree>
    <p:extLst>
      <p:ext uri="{BB962C8B-B14F-4D97-AF65-F5344CB8AC3E}">
        <p14:creationId xmlns:p14="http://schemas.microsoft.com/office/powerpoint/2010/main" val="2295560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4DCCA4-D99F-4E1F-88D3-EE819E063D97}" type="datetimeFigureOut">
              <a:rPr lang="en-US" smtClean="0"/>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18CBC-BF76-431F-8F4F-FE509E92EE69}" type="slidenum">
              <a:rPr lang="en-US" smtClean="0"/>
              <a:t>‹#›</a:t>
            </a:fld>
            <a:endParaRPr lang="en-US"/>
          </a:p>
        </p:txBody>
      </p:sp>
    </p:spTree>
    <p:extLst>
      <p:ext uri="{BB962C8B-B14F-4D97-AF65-F5344CB8AC3E}">
        <p14:creationId xmlns:p14="http://schemas.microsoft.com/office/powerpoint/2010/main" val="117075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4DCCA4-D99F-4E1F-88D3-EE819E063D97}" type="datetimeFigureOut">
              <a:rPr lang="en-US" smtClean="0"/>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18CBC-BF76-431F-8F4F-FE509E92EE69}" type="slidenum">
              <a:rPr lang="en-US" smtClean="0"/>
              <a:t>‹#›</a:t>
            </a:fld>
            <a:endParaRPr lang="en-US"/>
          </a:p>
        </p:txBody>
      </p:sp>
    </p:spTree>
    <p:extLst>
      <p:ext uri="{BB962C8B-B14F-4D97-AF65-F5344CB8AC3E}">
        <p14:creationId xmlns:p14="http://schemas.microsoft.com/office/powerpoint/2010/main" val="3420333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4DCCA4-D99F-4E1F-88D3-EE819E063D97}" type="datetimeFigureOut">
              <a:rPr lang="en-US" smtClean="0"/>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18CBC-BF76-431F-8F4F-FE509E92EE69}" type="slidenum">
              <a:rPr lang="en-US" smtClean="0"/>
              <a:t>‹#›</a:t>
            </a:fld>
            <a:endParaRPr lang="en-US"/>
          </a:p>
        </p:txBody>
      </p:sp>
    </p:spTree>
    <p:extLst>
      <p:ext uri="{BB962C8B-B14F-4D97-AF65-F5344CB8AC3E}">
        <p14:creationId xmlns:p14="http://schemas.microsoft.com/office/powerpoint/2010/main" val="2340872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4DCCA4-D99F-4E1F-88D3-EE819E063D97}" type="datetimeFigureOut">
              <a:rPr lang="en-US" smtClean="0"/>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18CBC-BF76-431F-8F4F-FE509E92EE69}" type="slidenum">
              <a:rPr lang="en-US" smtClean="0"/>
              <a:t>‹#›</a:t>
            </a:fld>
            <a:endParaRPr lang="en-US"/>
          </a:p>
        </p:txBody>
      </p:sp>
    </p:spTree>
    <p:extLst>
      <p:ext uri="{BB962C8B-B14F-4D97-AF65-F5344CB8AC3E}">
        <p14:creationId xmlns:p14="http://schemas.microsoft.com/office/powerpoint/2010/main" val="2876660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4DCCA4-D99F-4E1F-88D3-EE819E063D97}" type="datetimeFigureOut">
              <a:rPr lang="en-US" smtClean="0"/>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518CBC-BF76-431F-8F4F-FE509E92EE69}" type="slidenum">
              <a:rPr lang="en-US" smtClean="0"/>
              <a:t>‹#›</a:t>
            </a:fld>
            <a:endParaRPr lang="en-US"/>
          </a:p>
        </p:txBody>
      </p:sp>
    </p:spTree>
    <p:extLst>
      <p:ext uri="{BB962C8B-B14F-4D97-AF65-F5344CB8AC3E}">
        <p14:creationId xmlns:p14="http://schemas.microsoft.com/office/powerpoint/2010/main" val="3561003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4DCCA4-D99F-4E1F-88D3-EE819E063D97}" type="datetimeFigureOut">
              <a:rPr lang="en-US" smtClean="0"/>
              <a:t>11/26/2013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518CBC-BF76-431F-8F4F-FE509E92EE69}" type="slidenum">
              <a:rPr lang="en-US" smtClean="0"/>
              <a:t>‹#›</a:t>
            </a:fld>
            <a:endParaRPr lang="en-US"/>
          </a:p>
        </p:txBody>
      </p:sp>
    </p:spTree>
    <p:extLst>
      <p:ext uri="{BB962C8B-B14F-4D97-AF65-F5344CB8AC3E}">
        <p14:creationId xmlns:p14="http://schemas.microsoft.com/office/powerpoint/2010/main" val="3000858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4DCCA4-D99F-4E1F-88D3-EE819E063D97}" type="datetimeFigureOut">
              <a:rPr lang="en-US" smtClean="0"/>
              <a:t>11/26/2013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518CBC-BF76-431F-8F4F-FE509E92EE69}" type="slidenum">
              <a:rPr lang="en-US" smtClean="0"/>
              <a:t>‹#›</a:t>
            </a:fld>
            <a:endParaRPr lang="en-US"/>
          </a:p>
        </p:txBody>
      </p:sp>
    </p:spTree>
    <p:extLst>
      <p:ext uri="{BB962C8B-B14F-4D97-AF65-F5344CB8AC3E}">
        <p14:creationId xmlns:p14="http://schemas.microsoft.com/office/powerpoint/2010/main" val="4244082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4DCCA4-D99F-4E1F-88D3-EE819E063D97}" type="datetimeFigureOut">
              <a:rPr lang="en-US" smtClean="0"/>
              <a:t>11/26/2013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518CBC-BF76-431F-8F4F-FE509E92EE69}" type="slidenum">
              <a:rPr lang="en-US" smtClean="0"/>
              <a:t>‹#›</a:t>
            </a:fld>
            <a:endParaRPr lang="en-US"/>
          </a:p>
        </p:txBody>
      </p:sp>
    </p:spTree>
    <p:extLst>
      <p:ext uri="{BB962C8B-B14F-4D97-AF65-F5344CB8AC3E}">
        <p14:creationId xmlns:p14="http://schemas.microsoft.com/office/powerpoint/2010/main" val="3291850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4DCCA4-D99F-4E1F-88D3-EE819E063D97}" type="datetimeFigureOut">
              <a:rPr lang="en-US" smtClean="0"/>
              <a:t>11/26/2013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518CBC-BF76-431F-8F4F-FE509E92EE69}" type="slidenum">
              <a:rPr lang="en-US" smtClean="0"/>
              <a:t>‹#›</a:t>
            </a:fld>
            <a:endParaRPr lang="en-US"/>
          </a:p>
        </p:txBody>
      </p:sp>
    </p:spTree>
    <p:extLst>
      <p:ext uri="{BB962C8B-B14F-4D97-AF65-F5344CB8AC3E}">
        <p14:creationId xmlns:p14="http://schemas.microsoft.com/office/powerpoint/2010/main" val="2115994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4DCCA4-D99F-4E1F-88D3-EE819E063D97}" type="datetimeFigureOut">
              <a:rPr lang="en-US" smtClean="0"/>
              <a:t>11/26/2013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518CBC-BF76-431F-8F4F-FE509E92EE69}" type="slidenum">
              <a:rPr lang="en-US" smtClean="0"/>
              <a:t>‹#›</a:t>
            </a:fld>
            <a:endParaRPr lang="en-US"/>
          </a:p>
        </p:txBody>
      </p:sp>
    </p:spTree>
    <p:extLst>
      <p:ext uri="{BB962C8B-B14F-4D97-AF65-F5344CB8AC3E}">
        <p14:creationId xmlns:p14="http://schemas.microsoft.com/office/powerpoint/2010/main" val="1763858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4DCCA4-D99F-4E1F-88D3-EE819E063D97}" type="datetimeFigureOut">
              <a:rPr lang="en-US" smtClean="0"/>
              <a:t>11/26/2013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518CBC-BF76-431F-8F4F-FE509E92EE69}" type="slidenum">
              <a:rPr lang="en-US" smtClean="0"/>
              <a:t>‹#›</a:t>
            </a:fld>
            <a:endParaRPr lang="en-US"/>
          </a:p>
        </p:txBody>
      </p:sp>
    </p:spTree>
    <p:extLst>
      <p:ext uri="{BB962C8B-B14F-4D97-AF65-F5344CB8AC3E}">
        <p14:creationId xmlns:p14="http://schemas.microsoft.com/office/powerpoint/2010/main" val="2480958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4DCCA4-D99F-4E1F-88D3-EE819E063D97}" type="datetimeFigureOut">
              <a:rPr lang="en-US" smtClean="0"/>
              <a:t>11/26/2013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518CBC-BF76-431F-8F4F-FE509E92EE69}" type="slidenum">
              <a:rPr lang="en-US" smtClean="0"/>
              <a:t>‹#›</a:t>
            </a:fld>
            <a:endParaRPr lang="en-US"/>
          </a:p>
        </p:txBody>
      </p:sp>
    </p:spTree>
    <p:extLst>
      <p:ext uri="{BB962C8B-B14F-4D97-AF65-F5344CB8AC3E}">
        <p14:creationId xmlns:p14="http://schemas.microsoft.com/office/powerpoint/2010/main" val="424042446"/>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ABA-IPL Considerations on Glossary Pilot Program</a:t>
            </a:r>
          </a:p>
        </p:txBody>
      </p:sp>
      <p:sp>
        <p:nvSpPr>
          <p:cNvPr id="3" name="Subtitle 2"/>
          <p:cNvSpPr>
            <a:spLocks noGrp="1"/>
          </p:cNvSpPr>
          <p:nvPr>
            <p:ph type="subTitle" idx="1"/>
          </p:nvPr>
        </p:nvSpPr>
        <p:spPr>
          <a:xfrm>
            <a:off x="914400" y="3886200"/>
            <a:ext cx="7162800" cy="1371600"/>
          </a:xfrm>
        </p:spPr>
        <p:txBody>
          <a:bodyPr>
            <a:normAutofit lnSpcReduction="10000"/>
          </a:bodyPr>
          <a:lstStyle/>
          <a:p>
            <a:endParaRPr lang="en-US" dirty="0" smtClean="0"/>
          </a:p>
          <a:p>
            <a:r>
              <a:rPr lang="en-US" dirty="0" smtClean="0">
                <a:solidFill>
                  <a:schemeClr val="tx1"/>
                </a:solidFill>
              </a:rPr>
              <a:t>Kevin Greenleaf</a:t>
            </a:r>
          </a:p>
          <a:p>
            <a:r>
              <a:rPr lang="en-US" sz="1600" dirty="0" smtClean="0"/>
              <a:t>Schewgman, Lundberg &amp; Woessner, P.A.</a:t>
            </a:r>
            <a:endParaRPr lang="en-US" sz="1600" dirty="0"/>
          </a:p>
        </p:txBody>
      </p:sp>
      <p:pic>
        <p:nvPicPr>
          <p:cNvPr id="1026" name="Picture 2" descr="ABA American Bar Association&#10;Section of Intellectual Propery Law" title="ABA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5339" y="609600"/>
            <a:ext cx="5291137" cy="1057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57616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Suggestions</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dirty="0"/>
              <a:t>Make </a:t>
            </a:r>
            <a:r>
              <a:rPr lang="en-US" dirty="0" smtClean="0"/>
              <a:t>missing definitions </a:t>
            </a:r>
            <a:r>
              <a:rPr lang="en-US" dirty="0"/>
              <a:t>of </a:t>
            </a:r>
            <a:r>
              <a:rPr lang="en-US" dirty="0" smtClean="0"/>
              <a:t>record</a:t>
            </a:r>
          </a:p>
          <a:p>
            <a:endParaRPr lang="en-US" dirty="0"/>
          </a:p>
          <a:p>
            <a:r>
              <a:rPr lang="en-US" dirty="0" smtClean="0"/>
              <a:t>Encourage glossaries in the MPEP</a:t>
            </a:r>
          </a:p>
          <a:p>
            <a:endParaRPr lang="en-US" dirty="0" smtClean="0"/>
          </a:p>
          <a:p>
            <a:r>
              <a:rPr lang="en-US" dirty="0" smtClean="0"/>
              <a:t>Educate small inventors about pitfalls</a:t>
            </a:r>
          </a:p>
          <a:p>
            <a:endParaRPr lang="en-US" dirty="0" smtClean="0"/>
          </a:p>
          <a:p>
            <a:r>
              <a:rPr lang="en-US" dirty="0" smtClean="0"/>
              <a:t>Continue to train examiners on § 112</a:t>
            </a:r>
          </a:p>
          <a:p>
            <a:endParaRPr lang="en-US" dirty="0"/>
          </a:p>
          <a:p>
            <a:r>
              <a:rPr lang="en-US" dirty="0" smtClean="0"/>
              <a:t>Encourage examiner-initiated interviews</a:t>
            </a:r>
            <a:endParaRPr lang="en-US" dirty="0"/>
          </a:p>
        </p:txBody>
      </p:sp>
    </p:spTree>
    <p:extLst>
      <p:ext uri="{BB962C8B-B14F-4D97-AF65-F5344CB8AC3E}">
        <p14:creationId xmlns:p14="http://schemas.microsoft.com/office/powerpoint/2010/main" val="3971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BA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6226923"/>
            <a:ext cx="2395537" cy="478677"/>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p:nvCxnSpPr>
        <p:spPr>
          <a:xfrm flipH="1">
            <a:off x="0" y="6466261"/>
            <a:ext cx="6172200" cy="0"/>
          </a:xfrm>
          <a:prstGeom prst="line">
            <a:avLst/>
          </a:prstGeom>
          <a:ln w="41275">
            <a:gradFill flip="none" rotWithShape="1">
              <a:gsLst>
                <a:gs pos="74000">
                  <a:schemeClr val="accent1">
                    <a:tint val="66000"/>
                    <a:satMod val="160000"/>
                  </a:schemeClr>
                </a:gs>
                <a:gs pos="100000">
                  <a:schemeClr val="accent1">
                    <a:tint val="660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p:nvPr>
        </p:nvSpPr>
        <p:spPr>
          <a:xfrm>
            <a:off x="457200" y="274638"/>
            <a:ext cx="8229600" cy="1143000"/>
          </a:xfrm>
        </p:spPr>
        <p:txBody>
          <a:bodyPr/>
          <a:lstStyle/>
          <a:p>
            <a:r>
              <a:rPr lang="en-US" dirty="0" smtClean="0"/>
              <a:t>What Controls?</a:t>
            </a:r>
            <a:endParaRPr lang="en-US" dirty="0"/>
          </a:p>
        </p:txBody>
      </p:sp>
      <p:sp>
        <p:nvSpPr>
          <p:cNvPr id="7" name="Content Placeholder 2"/>
          <p:cNvSpPr>
            <a:spLocks noGrp="1"/>
          </p:cNvSpPr>
          <p:nvPr>
            <p:ph idx="1"/>
          </p:nvPr>
        </p:nvSpPr>
        <p:spPr>
          <a:xfrm>
            <a:off x="457200" y="1600200"/>
            <a:ext cx="8229600" cy="4525963"/>
          </a:xfrm>
        </p:spPr>
        <p:txBody>
          <a:bodyPr/>
          <a:lstStyle/>
          <a:p>
            <a:r>
              <a:rPr lang="en-US" dirty="0" smtClean="0"/>
              <a:t>Glossary</a:t>
            </a:r>
          </a:p>
          <a:p>
            <a:r>
              <a:rPr lang="en-US" dirty="0" smtClean="0"/>
              <a:t>Specification</a:t>
            </a:r>
          </a:p>
          <a:p>
            <a:r>
              <a:rPr lang="en-US" dirty="0" smtClean="0"/>
              <a:t>Prosecution History</a:t>
            </a:r>
          </a:p>
          <a:p>
            <a:r>
              <a:rPr lang="en-US" dirty="0" smtClean="0"/>
              <a:t>Extrinsic Evidence</a:t>
            </a:r>
          </a:p>
          <a:p>
            <a:r>
              <a:rPr lang="en-US" dirty="0" smtClean="0"/>
              <a:t>Admissions</a:t>
            </a:r>
            <a:endParaRPr lang="en-US" dirty="0"/>
          </a:p>
        </p:txBody>
      </p:sp>
    </p:spTree>
    <p:extLst>
      <p:ext uri="{BB962C8B-B14F-4D97-AF65-F5344CB8AC3E}">
        <p14:creationId xmlns:p14="http://schemas.microsoft.com/office/powerpoint/2010/main" val="8882153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BA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6226923"/>
            <a:ext cx="2395537" cy="478677"/>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p:nvCxnSpPr>
        <p:spPr>
          <a:xfrm flipH="1">
            <a:off x="0" y="6466261"/>
            <a:ext cx="6172200" cy="0"/>
          </a:xfrm>
          <a:prstGeom prst="line">
            <a:avLst/>
          </a:prstGeom>
          <a:ln w="41275">
            <a:gradFill flip="none" rotWithShape="1">
              <a:gsLst>
                <a:gs pos="74000">
                  <a:schemeClr val="accent1">
                    <a:tint val="66000"/>
                    <a:satMod val="160000"/>
                  </a:schemeClr>
                </a:gs>
                <a:gs pos="100000">
                  <a:schemeClr val="accent1">
                    <a:tint val="660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p:nvPr>
        </p:nvSpPr>
        <p:spPr>
          <a:xfrm>
            <a:off x="457200" y="274638"/>
            <a:ext cx="8229600" cy="1143000"/>
          </a:xfrm>
        </p:spPr>
        <p:txBody>
          <a:bodyPr>
            <a:normAutofit/>
          </a:bodyPr>
          <a:lstStyle/>
          <a:p>
            <a:r>
              <a:rPr lang="en-US" dirty="0" smtClean="0"/>
              <a:t>Glossaries Can Be Ambiguous</a:t>
            </a:r>
            <a:endParaRPr lang="en-US" dirty="0"/>
          </a:p>
        </p:txBody>
      </p:sp>
      <p:sp>
        <p:nvSpPr>
          <p:cNvPr id="10" name="Content Placeholder 2"/>
          <p:cNvSpPr>
            <a:spLocks noGrp="1"/>
          </p:cNvSpPr>
          <p:nvPr>
            <p:ph idx="1"/>
          </p:nvPr>
        </p:nvSpPr>
        <p:spPr>
          <a:xfrm>
            <a:off x="457200" y="1600200"/>
            <a:ext cx="8229600" cy="4866061"/>
          </a:xfrm>
        </p:spPr>
        <p:txBody>
          <a:bodyPr>
            <a:normAutofit fontScale="62500" lnSpcReduction="20000"/>
          </a:bodyPr>
          <a:lstStyle/>
          <a:p>
            <a:pPr marL="0" indent="0">
              <a:buNone/>
            </a:pPr>
            <a:r>
              <a:rPr lang="en-US" sz="4500" dirty="0"/>
              <a:t>Gradient echo: </a:t>
            </a:r>
            <a:endParaRPr lang="en-US" sz="4500" dirty="0" smtClean="0"/>
          </a:p>
          <a:p>
            <a:pPr marL="0" indent="0">
              <a:buNone/>
            </a:pPr>
            <a:endParaRPr lang="en-US" sz="4500" dirty="0"/>
          </a:p>
          <a:p>
            <a:pPr marL="0" indent="0">
              <a:buNone/>
            </a:pPr>
            <a:r>
              <a:rPr lang="en-US" sz="4500" u="sng" dirty="0" smtClean="0"/>
              <a:t>a </a:t>
            </a:r>
            <a:r>
              <a:rPr lang="en-US" sz="4500" u="sng" dirty="0"/>
              <a:t>pulse </a:t>
            </a:r>
            <a:r>
              <a:rPr lang="en-US" sz="4500" u="sng" dirty="0" smtClean="0"/>
              <a:t>sequence </a:t>
            </a:r>
            <a:r>
              <a:rPr lang="en-US" sz="4500" u="sng" dirty="0"/>
              <a:t>that includes just a single RF pulse for </a:t>
            </a:r>
            <a:r>
              <a:rPr lang="en-US" sz="4500" dirty="0"/>
              <a:t>refocusing of phase coherence among spin </a:t>
            </a:r>
            <a:r>
              <a:rPr lang="en-US" sz="4500" dirty="0" err="1"/>
              <a:t>isochromats</a:t>
            </a:r>
            <a:r>
              <a:rPr lang="en-US" sz="4500" dirty="0"/>
              <a:t> at different positions along the magnetic field gradient resulting from (1) balanced negative and positive gradient pulses, or (2) balanced gradient pulses of the same sign on opposite sides of an RF pulse.</a:t>
            </a:r>
            <a:endParaRPr lang="en-US" sz="4500" i="1" dirty="0" smtClean="0"/>
          </a:p>
          <a:p>
            <a:pPr marL="0" indent="0">
              <a:buNone/>
            </a:pPr>
            <a:endParaRPr lang="en-US" i="1" dirty="0"/>
          </a:p>
          <a:p>
            <a:pPr marL="0" indent="0">
              <a:buNone/>
            </a:pPr>
            <a:endParaRPr lang="en-US" i="1" dirty="0" smtClean="0"/>
          </a:p>
          <a:p>
            <a:pPr marL="0" indent="0">
              <a:buNone/>
            </a:pPr>
            <a:endParaRPr lang="en-US" i="1" dirty="0"/>
          </a:p>
          <a:p>
            <a:pPr marL="0" indent="0">
              <a:buNone/>
            </a:pPr>
            <a:endParaRPr lang="en-US" i="1" dirty="0" smtClean="0"/>
          </a:p>
          <a:p>
            <a:pPr marL="0" indent="0">
              <a:lnSpc>
                <a:spcPct val="120000"/>
              </a:lnSpc>
              <a:spcBef>
                <a:spcPts val="0"/>
              </a:spcBef>
              <a:buNone/>
            </a:pPr>
            <a:r>
              <a:rPr lang="en-US" i="1" dirty="0" smtClean="0"/>
              <a:t>University of Virginia Patent Foundation, v. General Electric Company</a:t>
            </a:r>
            <a:r>
              <a:rPr lang="en-US" dirty="0" smtClean="0"/>
              <a:t>, </a:t>
            </a:r>
          </a:p>
          <a:p>
            <a:pPr marL="0" indent="0">
              <a:lnSpc>
                <a:spcPct val="120000"/>
              </a:lnSpc>
              <a:spcBef>
                <a:spcPts val="0"/>
              </a:spcBef>
              <a:buNone/>
            </a:pPr>
            <a:r>
              <a:rPr lang="en-US" dirty="0" smtClean="0"/>
              <a:t>755 </a:t>
            </a:r>
            <a:r>
              <a:rPr lang="en-US" dirty="0"/>
              <a:t>F. Supp. 2d </a:t>
            </a:r>
            <a:r>
              <a:rPr lang="en-US" dirty="0" smtClean="0"/>
              <a:t>738 (W.D. VA 2011)</a:t>
            </a:r>
            <a:endParaRPr lang="en-US" dirty="0"/>
          </a:p>
        </p:txBody>
      </p:sp>
    </p:spTree>
    <p:extLst>
      <p:ext uri="{BB962C8B-B14F-4D97-AF65-F5344CB8AC3E}">
        <p14:creationId xmlns:p14="http://schemas.microsoft.com/office/powerpoint/2010/main" val="3088601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BA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6226923"/>
            <a:ext cx="2395537" cy="478677"/>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p:nvCxnSpPr>
        <p:spPr>
          <a:xfrm flipH="1">
            <a:off x="0" y="6466261"/>
            <a:ext cx="6172200" cy="0"/>
          </a:xfrm>
          <a:prstGeom prst="line">
            <a:avLst/>
          </a:prstGeom>
          <a:ln w="41275">
            <a:gradFill flip="none" rotWithShape="1">
              <a:gsLst>
                <a:gs pos="74000">
                  <a:schemeClr val="accent1">
                    <a:tint val="66000"/>
                    <a:satMod val="160000"/>
                  </a:schemeClr>
                </a:gs>
                <a:gs pos="100000">
                  <a:schemeClr val="accent1">
                    <a:tint val="660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p:nvPr>
        </p:nvSpPr>
        <p:spPr>
          <a:xfrm>
            <a:off x="457200" y="274638"/>
            <a:ext cx="8229600" cy="1143000"/>
          </a:xfrm>
        </p:spPr>
        <p:txBody>
          <a:bodyPr>
            <a:normAutofit/>
          </a:bodyPr>
          <a:lstStyle/>
          <a:p>
            <a:r>
              <a:rPr lang="en-US" dirty="0" smtClean="0"/>
              <a:t>Glossaries Can Be Ambiguous</a:t>
            </a:r>
            <a:endParaRPr lang="en-US" dirty="0"/>
          </a:p>
        </p:txBody>
      </p:sp>
      <p:sp>
        <p:nvSpPr>
          <p:cNvPr id="10" name="Content Placeholder 2"/>
          <p:cNvSpPr>
            <a:spLocks noGrp="1"/>
          </p:cNvSpPr>
          <p:nvPr>
            <p:ph idx="1"/>
          </p:nvPr>
        </p:nvSpPr>
        <p:spPr>
          <a:xfrm>
            <a:off x="457200" y="1600200"/>
            <a:ext cx="8229600" cy="4866061"/>
          </a:xfrm>
        </p:spPr>
        <p:txBody>
          <a:bodyPr>
            <a:normAutofit fontScale="85000" lnSpcReduction="20000"/>
          </a:bodyPr>
          <a:lstStyle/>
          <a:p>
            <a:pPr marL="0" indent="0">
              <a:buNone/>
            </a:pPr>
            <a:r>
              <a:rPr lang="en-US" sz="4500" dirty="0" smtClean="0"/>
              <a:t>Repository: </a:t>
            </a:r>
          </a:p>
          <a:p>
            <a:pPr marL="0" indent="0">
              <a:buNone/>
            </a:pPr>
            <a:endParaRPr lang="en-US" sz="4500" dirty="0"/>
          </a:p>
          <a:p>
            <a:pPr marL="0" indent="0">
              <a:buNone/>
            </a:pPr>
            <a:r>
              <a:rPr lang="en-US" sz="4500" dirty="0" smtClean="0"/>
              <a:t>A </a:t>
            </a:r>
            <a:r>
              <a:rPr lang="en-US" sz="4500" dirty="0"/>
              <a:t>repository is a trusted </a:t>
            </a:r>
            <a:r>
              <a:rPr lang="en-US" sz="4500" dirty="0" smtClean="0"/>
              <a:t>system </a:t>
            </a:r>
            <a:r>
              <a:rPr lang="en-US" sz="4500" dirty="0"/>
              <a:t>in that it maintains </a:t>
            </a:r>
            <a:r>
              <a:rPr lang="en-US" sz="4500" u="sng" dirty="0"/>
              <a:t>physical, communications and </a:t>
            </a:r>
            <a:r>
              <a:rPr lang="en-US" sz="4500" u="sng" dirty="0" smtClean="0"/>
              <a:t> behavioral </a:t>
            </a:r>
            <a:r>
              <a:rPr lang="en-US" sz="4500" u="sng" dirty="0"/>
              <a:t>integrity</a:t>
            </a:r>
            <a:r>
              <a:rPr lang="en-US" sz="4500" dirty="0"/>
              <a:t>. </a:t>
            </a:r>
          </a:p>
          <a:p>
            <a:pPr marL="0" indent="0">
              <a:buNone/>
            </a:pPr>
            <a:endParaRPr lang="en-US" i="1" dirty="0"/>
          </a:p>
          <a:p>
            <a:pPr marL="0" indent="0">
              <a:buNone/>
            </a:pPr>
            <a:endParaRPr lang="en-US" i="1" dirty="0" smtClean="0"/>
          </a:p>
          <a:p>
            <a:pPr marL="0" indent="0">
              <a:buNone/>
            </a:pPr>
            <a:endParaRPr lang="en-US" i="1" dirty="0"/>
          </a:p>
          <a:p>
            <a:pPr marL="0" indent="0">
              <a:buNone/>
            </a:pPr>
            <a:endParaRPr lang="en-US" i="1" dirty="0" smtClean="0"/>
          </a:p>
          <a:p>
            <a:pPr marL="0" indent="0">
              <a:lnSpc>
                <a:spcPct val="120000"/>
              </a:lnSpc>
              <a:spcBef>
                <a:spcPts val="0"/>
              </a:spcBef>
              <a:buNone/>
            </a:pPr>
            <a:r>
              <a:rPr lang="en-US" i="1" dirty="0"/>
              <a:t>ZTE v. </a:t>
            </a:r>
            <a:r>
              <a:rPr lang="en-US" i="1" dirty="0" err="1" smtClean="0"/>
              <a:t>Contentguard</a:t>
            </a:r>
            <a:r>
              <a:rPr lang="en-US" dirty="0" smtClean="0"/>
              <a:t>, IPR2013-00139, paper 15</a:t>
            </a:r>
            <a:endParaRPr lang="en-US" dirty="0"/>
          </a:p>
        </p:txBody>
      </p:sp>
    </p:spTree>
    <p:extLst>
      <p:ext uri="{BB962C8B-B14F-4D97-AF65-F5344CB8AC3E}">
        <p14:creationId xmlns:p14="http://schemas.microsoft.com/office/powerpoint/2010/main" val="29327906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BA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6226923"/>
            <a:ext cx="2395537" cy="478677"/>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p:nvCxnSpPr>
        <p:spPr>
          <a:xfrm flipH="1">
            <a:off x="0" y="6466261"/>
            <a:ext cx="6172200" cy="0"/>
          </a:xfrm>
          <a:prstGeom prst="line">
            <a:avLst/>
          </a:prstGeom>
          <a:ln w="41275">
            <a:gradFill flip="none" rotWithShape="1">
              <a:gsLst>
                <a:gs pos="74000">
                  <a:schemeClr val="accent1">
                    <a:tint val="66000"/>
                    <a:satMod val="160000"/>
                  </a:schemeClr>
                </a:gs>
                <a:gs pos="100000">
                  <a:schemeClr val="accent1">
                    <a:tint val="660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7" name="Title 1"/>
          <p:cNvSpPr>
            <a:spLocks noGrp="1"/>
          </p:cNvSpPr>
          <p:nvPr>
            <p:ph type="title"/>
          </p:nvPr>
        </p:nvSpPr>
        <p:spPr>
          <a:xfrm>
            <a:off x="457200" y="274638"/>
            <a:ext cx="8229600" cy="1143000"/>
          </a:xfrm>
        </p:spPr>
        <p:txBody>
          <a:bodyPr/>
          <a:lstStyle/>
          <a:p>
            <a:r>
              <a:rPr lang="en-US" dirty="0" smtClean="0"/>
              <a:t>Which Terms Need Defining?</a:t>
            </a:r>
            <a:endParaRPr lang="en-US" dirty="0"/>
          </a:p>
        </p:txBody>
      </p:sp>
      <p:pic>
        <p:nvPicPr>
          <p:cNvPr id="8" name="Content Placeholder 3" descr="Visible Spectrum Wavelengths in Nanometers of Colors"/>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57714" y="2296100"/>
            <a:ext cx="7028572" cy="3134163"/>
          </a:xfrm>
          <a:prstGeom prst="rect">
            <a:avLst/>
          </a:prstGeom>
          <a:noFill/>
          <a:ln>
            <a:noFill/>
          </a:ln>
        </p:spPr>
      </p:pic>
    </p:spTree>
    <p:extLst>
      <p:ext uri="{BB962C8B-B14F-4D97-AF65-F5344CB8AC3E}">
        <p14:creationId xmlns:p14="http://schemas.microsoft.com/office/powerpoint/2010/main" val="4202113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2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BA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6226923"/>
            <a:ext cx="2395537" cy="478677"/>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p:nvCxnSpPr>
        <p:spPr>
          <a:xfrm flipH="1">
            <a:off x="0" y="6466261"/>
            <a:ext cx="6172200" cy="0"/>
          </a:xfrm>
          <a:prstGeom prst="line">
            <a:avLst/>
          </a:prstGeom>
          <a:ln w="41275">
            <a:gradFill flip="none" rotWithShape="1">
              <a:gsLst>
                <a:gs pos="74000">
                  <a:schemeClr val="accent1">
                    <a:tint val="66000"/>
                    <a:satMod val="160000"/>
                  </a:schemeClr>
                </a:gs>
                <a:gs pos="100000">
                  <a:schemeClr val="accent1">
                    <a:tint val="660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p:nvPr>
        </p:nvSpPr>
        <p:spPr>
          <a:xfrm>
            <a:off x="457200" y="274638"/>
            <a:ext cx="8229600" cy="1143000"/>
          </a:xfrm>
        </p:spPr>
        <p:txBody>
          <a:bodyPr/>
          <a:lstStyle/>
          <a:p>
            <a:r>
              <a:rPr lang="en-US" dirty="0" smtClean="0"/>
              <a:t>Missing Definitions</a:t>
            </a:r>
            <a:endParaRPr lang="en-US" dirty="0"/>
          </a:p>
        </p:txBody>
      </p:sp>
      <p:sp>
        <p:nvSpPr>
          <p:cNvPr id="7" name="Content Placeholder 2"/>
          <p:cNvSpPr>
            <a:spLocks noGrp="1"/>
          </p:cNvSpPr>
          <p:nvPr>
            <p:ph idx="1"/>
          </p:nvPr>
        </p:nvSpPr>
        <p:spPr>
          <a:xfrm>
            <a:off x="457200" y="1600200"/>
            <a:ext cx="8229600" cy="4525963"/>
          </a:xfrm>
        </p:spPr>
        <p:txBody>
          <a:bodyPr>
            <a:normAutofit lnSpcReduction="10000"/>
          </a:bodyPr>
          <a:lstStyle/>
          <a:p>
            <a:r>
              <a:rPr lang="en-US" dirty="0" smtClean="0"/>
              <a:t>New Matter</a:t>
            </a:r>
          </a:p>
          <a:p>
            <a:endParaRPr lang="en-US" dirty="0" smtClean="0"/>
          </a:p>
          <a:p>
            <a:r>
              <a:rPr lang="en-US" dirty="0" smtClean="0"/>
              <a:t>Transfer out of pilot</a:t>
            </a:r>
          </a:p>
          <a:p>
            <a:endParaRPr lang="en-US" dirty="0" smtClean="0"/>
          </a:p>
          <a:p>
            <a:r>
              <a:rPr lang="en-US" dirty="0" smtClean="0"/>
              <a:t>Amend glossary – if possible</a:t>
            </a:r>
          </a:p>
          <a:p>
            <a:endParaRPr lang="en-US" dirty="0"/>
          </a:p>
          <a:p>
            <a:r>
              <a:rPr lang="en-US" dirty="0" smtClean="0"/>
              <a:t>Examiners require different numbers of definitions</a:t>
            </a:r>
          </a:p>
          <a:p>
            <a:endParaRPr lang="en-US" dirty="0"/>
          </a:p>
        </p:txBody>
      </p:sp>
    </p:spTree>
    <p:extLst>
      <p:ext uri="{BB962C8B-B14F-4D97-AF65-F5344CB8AC3E}">
        <p14:creationId xmlns:p14="http://schemas.microsoft.com/office/powerpoint/2010/main" val="39332504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BA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6226923"/>
            <a:ext cx="2395537" cy="478677"/>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p:nvCxnSpPr>
        <p:spPr>
          <a:xfrm flipH="1">
            <a:off x="0" y="6466261"/>
            <a:ext cx="6172200" cy="0"/>
          </a:xfrm>
          <a:prstGeom prst="line">
            <a:avLst/>
          </a:prstGeom>
          <a:ln w="41275">
            <a:gradFill flip="none" rotWithShape="1">
              <a:gsLst>
                <a:gs pos="74000">
                  <a:schemeClr val="accent1">
                    <a:tint val="66000"/>
                    <a:satMod val="160000"/>
                  </a:schemeClr>
                </a:gs>
                <a:gs pos="100000">
                  <a:schemeClr val="accent1">
                    <a:tint val="660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p:nvPr>
        </p:nvSpPr>
        <p:spPr>
          <a:xfrm>
            <a:off x="457200" y="274638"/>
            <a:ext cx="8229600" cy="1143000"/>
          </a:xfrm>
        </p:spPr>
        <p:txBody>
          <a:bodyPr>
            <a:normAutofit/>
          </a:bodyPr>
          <a:lstStyle/>
          <a:p>
            <a:r>
              <a:rPr lang="en-US" dirty="0" smtClean="0"/>
              <a:t>§ 112 Rejections</a:t>
            </a:r>
            <a:endParaRPr lang="en-US" dirty="0"/>
          </a:p>
        </p:txBody>
      </p:sp>
      <p:sp>
        <p:nvSpPr>
          <p:cNvPr id="7" name="Content Placeholder 2"/>
          <p:cNvSpPr>
            <a:spLocks noGrp="1"/>
          </p:cNvSpPr>
          <p:nvPr>
            <p:ph idx="1"/>
          </p:nvPr>
        </p:nvSpPr>
        <p:spPr>
          <a:xfrm>
            <a:off x="457200" y="1600200"/>
            <a:ext cx="8229600" cy="4525963"/>
          </a:xfrm>
        </p:spPr>
        <p:txBody>
          <a:bodyPr/>
          <a:lstStyle/>
          <a:p>
            <a:r>
              <a:rPr lang="en-US" dirty="0" smtClean="0"/>
              <a:t>Examiner Training</a:t>
            </a:r>
          </a:p>
          <a:p>
            <a:endParaRPr lang="en-US" dirty="0" smtClean="0"/>
          </a:p>
          <a:p>
            <a:pPr marL="0" indent="0">
              <a:buNone/>
            </a:pPr>
            <a:endParaRPr lang="en-US" dirty="0"/>
          </a:p>
        </p:txBody>
      </p:sp>
    </p:spTree>
    <p:extLst>
      <p:ext uri="{BB962C8B-B14F-4D97-AF65-F5344CB8AC3E}">
        <p14:creationId xmlns:p14="http://schemas.microsoft.com/office/powerpoint/2010/main" val="32202184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Handling Ambiguity</a:t>
            </a:r>
            <a:endParaRPr lang="en-US" dirty="0"/>
          </a:p>
        </p:txBody>
      </p:sp>
      <p:sp>
        <p:nvSpPr>
          <p:cNvPr id="3" name="Content Placeholder 2"/>
          <p:cNvSpPr>
            <a:spLocks noGrp="1"/>
          </p:cNvSpPr>
          <p:nvPr>
            <p:ph idx="1"/>
          </p:nvPr>
        </p:nvSpPr>
        <p:spPr/>
        <p:txBody>
          <a:bodyPr/>
          <a:lstStyle/>
          <a:p>
            <a:r>
              <a:rPr lang="en-US" dirty="0" smtClean="0"/>
              <a:t>Examiner-Initiated Interviews</a:t>
            </a:r>
          </a:p>
          <a:p>
            <a:endParaRPr lang="en-US" dirty="0" smtClean="0"/>
          </a:p>
          <a:p>
            <a:r>
              <a:rPr lang="en-US" dirty="0" smtClean="0"/>
              <a:t>Make § 112 rejections</a:t>
            </a:r>
          </a:p>
          <a:p>
            <a:endParaRPr lang="en-US" dirty="0"/>
          </a:p>
          <a:p>
            <a:r>
              <a:rPr lang="en-US" dirty="0" smtClean="0"/>
              <a:t>Rule 105</a:t>
            </a:r>
          </a:p>
          <a:p>
            <a:endParaRPr lang="en-US" dirty="0"/>
          </a:p>
          <a:p>
            <a:r>
              <a:rPr lang="en-US" dirty="0" smtClean="0"/>
              <a:t>Reject request for pilot</a:t>
            </a:r>
            <a:endParaRPr lang="en-US" dirty="0"/>
          </a:p>
        </p:txBody>
      </p:sp>
      <p:pic>
        <p:nvPicPr>
          <p:cNvPr id="4" name="Picture 2" descr="ABA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6226923"/>
            <a:ext cx="2395537" cy="478677"/>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flipH="1">
            <a:off x="0" y="6466261"/>
            <a:ext cx="6172200" cy="0"/>
          </a:xfrm>
          <a:prstGeom prst="line">
            <a:avLst/>
          </a:prstGeom>
          <a:ln w="41275">
            <a:gradFill flip="none" rotWithShape="1">
              <a:gsLst>
                <a:gs pos="74000">
                  <a:schemeClr val="accent1">
                    <a:tint val="66000"/>
                    <a:satMod val="160000"/>
                  </a:schemeClr>
                </a:gs>
                <a:gs pos="100000">
                  <a:schemeClr val="accent1">
                    <a:tint val="660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8566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500"/>
                                        <p:tgtEl>
                                          <p:spTgt spid="3">
                                            <p:txEl>
                                              <p:pRg st="2" end="2"/>
                                            </p:txEl>
                                          </p:spTgt>
                                        </p:tgtEl>
                                      </p:cBhvr>
                                    </p:animEffect>
                                    <p:anim calcmode="lin" valueType="num">
                                      <p:cBhvr>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anim calcmode="lin" valueType="num">
                                      <p:cBhvr>
                                        <p:cTn id="2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
                                        <p:tgtEl>
                                          <p:spTgt spid="3">
                                            <p:txEl>
                                              <p:pRg st="6" end="6"/>
                                            </p:txEl>
                                          </p:spTgt>
                                        </p:tgtEl>
                                      </p:cBhvr>
                                    </p:animEffect>
                                    <p:anim calcmode="lin" valueType="num">
                                      <p:cBhvr>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Inexperienced Applicants</a:t>
            </a:r>
            <a:endParaRPr lang="en-US" dirty="0"/>
          </a:p>
        </p:txBody>
      </p:sp>
      <p:sp>
        <p:nvSpPr>
          <p:cNvPr id="3" name="Content Placeholder 2"/>
          <p:cNvSpPr>
            <a:spLocks noGrp="1"/>
          </p:cNvSpPr>
          <p:nvPr>
            <p:ph idx="1"/>
          </p:nvPr>
        </p:nvSpPr>
        <p:spPr/>
        <p:txBody>
          <a:bodyPr/>
          <a:lstStyle/>
          <a:p>
            <a:r>
              <a:rPr lang="en-US" dirty="0" smtClean="0"/>
              <a:t>Time and care in preparing glossaries</a:t>
            </a:r>
          </a:p>
          <a:p>
            <a:endParaRPr lang="en-US" dirty="0" smtClean="0"/>
          </a:p>
          <a:p>
            <a:r>
              <a:rPr lang="en-US" dirty="0" smtClean="0"/>
              <a:t>Breadth</a:t>
            </a:r>
          </a:p>
          <a:p>
            <a:endParaRPr lang="en-US" dirty="0"/>
          </a:p>
          <a:p>
            <a:endParaRPr lang="en-US" dirty="0" smtClean="0"/>
          </a:p>
          <a:p>
            <a:endParaRPr lang="en-US" dirty="0"/>
          </a:p>
        </p:txBody>
      </p:sp>
      <p:pic>
        <p:nvPicPr>
          <p:cNvPr id="4" name="Picture 2" descr="ABA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6226923"/>
            <a:ext cx="2395537" cy="478677"/>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flipH="1">
            <a:off x="0" y="6466261"/>
            <a:ext cx="6172200" cy="0"/>
          </a:xfrm>
          <a:prstGeom prst="line">
            <a:avLst/>
          </a:prstGeom>
          <a:ln w="41275">
            <a:gradFill flip="none" rotWithShape="1">
              <a:gsLst>
                <a:gs pos="74000">
                  <a:schemeClr val="accent1">
                    <a:tint val="66000"/>
                    <a:satMod val="160000"/>
                  </a:schemeClr>
                </a:gs>
                <a:gs pos="100000">
                  <a:schemeClr val="accent1">
                    <a:tint val="660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25248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309</TotalTime>
  <Words>247</Words>
  <Application>Microsoft Office PowerPoint</Application>
  <PresentationFormat>On-screen Show (4:3)</PresentationFormat>
  <Paragraphs>65</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ABA-IPL Considerations on Glossary Pilot Program</vt:lpstr>
      <vt:lpstr>What Controls?</vt:lpstr>
      <vt:lpstr>Glossaries Can Be Ambiguous</vt:lpstr>
      <vt:lpstr>Glossaries Can Be Ambiguous</vt:lpstr>
      <vt:lpstr>Which Terms Need Defining?</vt:lpstr>
      <vt:lpstr>Missing Definitions</vt:lpstr>
      <vt:lpstr>§ 112 Rejections</vt:lpstr>
      <vt:lpstr>Handling Ambiguity</vt:lpstr>
      <vt:lpstr>Inexperienced Applicants</vt:lpstr>
      <vt:lpstr>Suggestions</vt:lpstr>
    </vt:vector>
  </TitlesOfParts>
  <Company>SLW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ABA IPL Glossary Presentation</dc:title>
  <dc:creator>Bryan Ness</dc:creator>
  <cp:lastModifiedBy>Pamela Rinehart</cp:lastModifiedBy>
  <cp:revision>16</cp:revision>
  <dcterms:created xsi:type="dcterms:W3CDTF">2013-10-16T15:56:40Z</dcterms:created>
  <dcterms:modified xsi:type="dcterms:W3CDTF">2013-11-26T22:21:46Z</dcterms:modified>
</cp:coreProperties>
</file>