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4"/>
  </p:notesMasterIdLst>
  <p:sldIdLst>
    <p:sldId id="258" r:id="rId2"/>
    <p:sldId id="259" r:id="rId3"/>
    <p:sldId id="286" r:id="rId4"/>
    <p:sldId id="283" r:id="rId5"/>
    <p:sldId id="279" r:id="rId6"/>
    <p:sldId id="287" r:id="rId7"/>
    <p:sldId id="288" r:id="rId8"/>
    <p:sldId id="289" r:id="rId9"/>
    <p:sldId id="262" r:id="rId10"/>
    <p:sldId id="282" r:id="rId11"/>
    <p:sldId id="290" r:id="rId12"/>
    <p:sldId id="267" r:id="rId13"/>
    <p:sldId id="270" r:id="rId14"/>
    <p:sldId id="269" r:id="rId15"/>
    <p:sldId id="271" r:id="rId16"/>
    <p:sldId id="272" r:id="rId17"/>
    <p:sldId id="274" r:id="rId18"/>
    <p:sldId id="273" r:id="rId19"/>
    <p:sldId id="276" r:id="rId20"/>
    <p:sldId id="277" r:id="rId21"/>
    <p:sldId id="275" r:id="rId22"/>
    <p:sldId id="281" r:id="rId23"/>
  </p:sldIdLst>
  <p:sldSz cx="9144000" cy="6858000" type="screen4x3"/>
  <p:notesSz cx="6858000" cy="9296400"/>
  <p:custDataLst>
    <p:tags r:id="rId2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53939"/>
    <a:srgbClr val="000066"/>
    <a:srgbClr val="003399"/>
    <a:srgbClr val="680014"/>
    <a:srgbClr val="CCEC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029" autoAdjust="0"/>
  </p:normalViewPr>
  <p:slideViewPr>
    <p:cSldViewPr>
      <p:cViewPr>
        <p:scale>
          <a:sx n="87" d="100"/>
          <a:sy n="87" d="100"/>
        </p:scale>
        <p:origin x="-1380" y="-2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6" d="100"/>
          <a:sy n="96" d="100"/>
        </p:scale>
        <p:origin x="-2598" y="-11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50F3190-8181-4315-9652-7BAA74D15AE4}" type="datetimeFigureOut">
              <a:rPr lang="en-US" smtClean="0"/>
              <a:t>5/30/2013</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7502A0EC-918D-4E77-9ECB-0D7C3799EA9F}" type="slidenum">
              <a:rPr lang="en-US" smtClean="0"/>
              <a:t>‹#›</a:t>
            </a:fld>
            <a:endParaRPr lang="en-US" dirty="0"/>
          </a:p>
        </p:txBody>
      </p:sp>
    </p:spTree>
    <p:extLst>
      <p:ext uri="{BB962C8B-B14F-4D97-AF65-F5344CB8AC3E}">
        <p14:creationId xmlns:p14="http://schemas.microsoft.com/office/powerpoint/2010/main" val="4146212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p:spPr>
        <p:txBody>
          <a:bodyPr/>
          <a:lstStyle/>
          <a:p>
            <a:pPr eaLnBrk="1" hangingPunct="1"/>
            <a:r>
              <a:rPr lang="en-US" dirty="0" smtClean="0"/>
              <a:t>This USPTO Legal Training Module will cover the topic of identifying claim limitations that invoke 35 USC 112(f) or, for cases filed prior to 9/16/2012, that invoke 35 USC 112, 6th paragraph. This module will discuss the 3-prong analysis utilized to determine if 112(f) is invoked and the presumptions raised when using “means” terminology.  The results of this analysis should clearly be placed in the prosecution record.  However, this module will not cover the topic of making the record clear.  See MPEP 2181(VI) for guidance with regard to clarifying the record. </a:t>
            </a:r>
          </a:p>
          <a:p>
            <a:pPr eaLnBrk="1" hangingPunct="1"/>
            <a:endParaRPr lang="en-US" dirty="0" smtClean="0"/>
          </a:p>
        </p:txBody>
      </p:sp>
      <p:sp>
        <p:nvSpPr>
          <p:cNvPr id="13316"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534130FE-C181-4DE6-A02E-D701767F14E8}" type="slidenum">
              <a:rPr lang="en-US" smtClean="0">
                <a:latin typeface="Times New Roman" pitchFamily="18" charset="0"/>
              </a:rPr>
              <a:pPr/>
              <a:t>1</a:t>
            </a:fld>
            <a:endParaRPr lang="en-US"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For a term to be considered a substitute for “means”, and lack sufficient structure for performing the function, it must</a:t>
            </a:r>
            <a:r>
              <a:rPr lang="en-US" baseline="0" dirty="0" smtClean="0"/>
              <a:t> </a:t>
            </a:r>
            <a:r>
              <a:rPr lang="en-US" dirty="0" smtClean="0"/>
              <a:t>be a generic placeholder and not limit the scope of the claim to any specific manner/structure for performing the claimed function.  It is important to remember that there are no absolutes in the determination of terms used as a substitute for “means”  that serve as generic placeholders.  The examiner must carefully consider the term in light of the specification and the commonly accepted meaning in the technology. Every application will turn on its own facts.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10</a:t>
            </a:fld>
            <a:endParaRPr 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To help determine whether a claim term is a substitute for means, evaluate whether the term connotes sufficient structure to one of ordinary skill in the art to perform the function. Claims are interpreted in light of the specification and with the knowledge of one of ordinary skill in the art.  One factor to consider is whether the term has a reasonably well understood meaning in the art.  The term need not call to mind a single well-defined structure, simply an understood meaning that it connotes structure for performing the recited function.  Another factor to consider is how the term is used or defined in the specification.  In the rare situation that the term is given a special definition in the specification, that definition would control.  However, if the claim term is used to encompass various embodiments or even a preferred embodiment and would be understood by those in the art to be a generic description of the structure that performs the function, then it would be appropriate to find that it is a substitute for means.  In both of these cases, the term ‘mechanism’ does not have a reasonably well understood meaning as a printhead, especially a particular type of printhead.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is important to remember that every case will turn on its own facts and there are no rules or lists of terms that will substitute for means.  See MPEP 2181(I)(A) for further details.</a:t>
            </a:r>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11</a:t>
            </a:fld>
            <a:endParaRPr lang="en-US" dirty="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eaLnBrk="1" hangingPunct="1"/>
            <a:r>
              <a:rPr lang="en-US" baseline="0" dirty="0" smtClean="0"/>
              <a:t>Prong B is met when:  The phrase “means” or the substitute term is modified by functional language, typically linked by the transition word “for” (e.g., “means for”) or another linking word.  For example, the claim recitation of “means for ink delivery” would meet Prong B since the phrase “means” has been modified by the function of ink delivery.  Similarly, the generic placeholder “module”, which in this case is being used as substitute for “means”, is modified by the function “delivering ink”.  Each of these examples would meet Prong B of the 3-Prong Analysis to invoke 112(f).</a:t>
            </a:r>
          </a:p>
          <a:p>
            <a:pPr eaLnBrk="1" hangingPunct="1"/>
            <a:endParaRPr lang="en-US" baseline="0" dirty="0" smtClean="0"/>
          </a:p>
        </p:txBody>
      </p:sp>
      <p:sp>
        <p:nvSpPr>
          <p:cNvPr id="19460"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21939AEC-02EF-4485-AA9E-BB165D98832C}" type="slidenum">
              <a:rPr lang="en-US" smtClean="0">
                <a:latin typeface="Times New Roman" pitchFamily="18" charset="0"/>
              </a:rPr>
              <a:pPr/>
              <a:t>12</a:t>
            </a:fld>
            <a:endParaRPr lang="en-US" dirty="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eaLnBrk="1" hangingPunct="1"/>
            <a:r>
              <a:rPr lang="en-US" dirty="0" smtClean="0"/>
              <a:t>It is not required that the transition “for” be used to link “means” or the substitute term to the function. Other linking words can be used, such as “so that”, or “configured for”, provided it is clear that a function is being recited and is associated with the “means” or substitute term. In certain circumstances, it is also not necessary to use a linking word if other words used convey the function without imparting structure. For example, the claim recitation of “ink delivery means” would meet Prong B since the phrase “means” has been modified by the function of ink delivery.  Similarly, the term “module” used as a generic placeholder for “means” is modified by the function “to deliver ink”.  Each of these examples would meet Prong B of the 3-Prong Analysis to invoke 112(f).</a:t>
            </a:r>
          </a:p>
          <a:p>
            <a:pPr eaLnBrk="1" hangingPunct="1"/>
            <a:endParaRPr lang="en-US" dirty="0" smtClean="0"/>
          </a:p>
        </p:txBody>
      </p:sp>
      <p:sp>
        <p:nvSpPr>
          <p:cNvPr id="19460"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21939AEC-02EF-4485-AA9E-BB165D98832C}" type="slidenum">
              <a:rPr lang="en-US" smtClean="0">
                <a:latin typeface="Times New Roman" pitchFamily="18" charset="0"/>
              </a:rPr>
              <a:pPr/>
              <a:t>13</a:t>
            </a:fld>
            <a:endParaRPr lang="en-US" dirty="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eaLnBrk="1" hangingPunct="1"/>
            <a:r>
              <a:rPr lang="en-US" dirty="0" smtClean="0"/>
              <a:t>Prong C is met when</a:t>
            </a:r>
            <a:r>
              <a:rPr lang="en-US" baseline="0" dirty="0" smtClean="0"/>
              <a:t> t</a:t>
            </a:r>
            <a:r>
              <a:rPr lang="en-US" dirty="0" smtClean="0"/>
              <a:t>he phrase “means” or the generic placeholder is not further modified by sufficient structure or material for performing the claimed function.  For example, the claim recitation of means for ink delivery does not include any structural recitation.  Therefore, Prong C is met.  However, the recitation of ink jet means for ink delivery includes a structural recitation of an ink jet which is structure for performing the claimed function of ink delivery.  Thus, it would fail Prong C.  Similarly, the recitation of “means for ink delivery having an ink delivery tube” is modified by structure for performing the claimed function and would also fail Prong C.</a:t>
            </a:r>
          </a:p>
          <a:p>
            <a:pPr eaLnBrk="1" hangingPunct="1"/>
            <a:endParaRPr lang="en-US" dirty="0" smtClean="0"/>
          </a:p>
        </p:txBody>
      </p:sp>
      <p:sp>
        <p:nvSpPr>
          <p:cNvPr id="19460"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21939AEC-02EF-4485-AA9E-BB165D98832C}" type="slidenum">
              <a:rPr lang="en-US" smtClean="0">
                <a:latin typeface="Times New Roman" pitchFamily="18" charset="0"/>
              </a:rPr>
              <a:pPr/>
              <a:t>14</a:t>
            </a:fld>
            <a:endParaRPr lang="en-US" dirty="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In the following examples, we will step through the  3-prong analysis for the claim limitation and determine whether or not 112(f) is invoked.</a:t>
            </a:r>
          </a:p>
          <a:p>
            <a:pPr eaLnBrk="1" hangingPunct="1"/>
            <a:r>
              <a:rPr lang="en-US" dirty="0" smtClean="0"/>
              <a:t>Example 1.  The claim limitation recites “means for displaying a result of a search query”</a:t>
            </a:r>
          </a:p>
          <a:p>
            <a:pPr eaLnBrk="1" hangingPunct="1"/>
            <a:r>
              <a:rPr lang="en-US" dirty="0" smtClean="0"/>
              <a:t>Prong A:  There is an explicit recitation of “means”.  Therefore, Prong A is met.</a:t>
            </a:r>
          </a:p>
          <a:p>
            <a:pPr eaLnBrk="1" hangingPunct="1"/>
            <a:r>
              <a:rPr lang="en-US" dirty="0" smtClean="0"/>
              <a:t>Prong B:  There is a functional recitation of “for displaying a result of a search query”.  Prong B is met.</a:t>
            </a:r>
          </a:p>
          <a:p>
            <a:pPr eaLnBrk="1" hangingPunct="1"/>
            <a:r>
              <a:rPr lang="en-US" dirty="0" smtClean="0"/>
              <a:t>Prong C:  There is no structure recited in the limitation that performs the function.  Prong C is met.</a:t>
            </a:r>
          </a:p>
          <a:p>
            <a:pPr eaLnBrk="1" hangingPunct="1"/>
            <a:r>
              <a:rPr lang="en-US" dirty="0" smtClean="0"/>
              <a:t>All three prongs of the 3-prong analysis are met and the limitation invokes 112(f). In this case, the presumption that 112(f) is invoked is raised by the use of means and is not rebutted.</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15</a:t>
            </a:fld>
            <a:endParaRPr lang="en-US" dirty="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2.  The claim limitation recites “means configured to display a result from a search query”.</a:t>
            </a:r>
          </a:p>
          <a:p>
            <a:pPr eaLnBrk="1" hangingPunct="1"/>
            <a:r>
              <a:rPr lang="en-US" dirty="0" smtClean="0"/>
              <a:t>Prong A:  There is an explicit recitation of “means”.  Therefore, Prong A is met.</a:t>
            </a:r>
          </a:p>
          <a:p>
            <a:pPr eaLnBrk="1" hangingPunct="1"/>
            <a:r>
              <a:rPr lang="en-US" dirty="0" smtClean="0"/>
              <a:t>Prong B:  There is a functional recitation of “configured to display a result from a search query”.  Prong B is met.</a:t>
            </a:r>
          </a:p>
          <a:p>
            <a:pPr eaLnBrk="1" hangingPunct="1"/>
            <a:r>
              <a:rPr lang="en-US" dirty="0" smtClean="0"/>
              <a:t>Prong C:  There is no structure recited in the limitation that performs the function.  Prong C is met.</a:t>
            </a:r>
          </a:p>
          <a:p>
            <a:pPr eaLnBrk="1" hangingPunct="1"/>
            <a:r>
              <a:rPr lang="en-US" dirty="0" smtClean="0"/>
              <a:t>All three prongs of the 3-prong analysis are met and the limitation invokes 112(f).  This example shows the use of a different linking word other than “for”.</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16</a:t>
            </a:fld>
            <a:endParaRPr lang="en-U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3.  The claim limitation recites “module for displaying a result from a search query.”</a:t>
            </a:r>
          </a:p>
          <a:p>
            <a:pPr eaLnBrk="1" hangingPunct="1"/>
            <a:r>
              <a:rPr lang="en-US" dirty="0" smtClean="0"/>
              <a:t>The specification recites that the module can be hardware (such as a circuit), software (such as a program driver) or a combination of both the hardware and the software (such as a programmed </a:t>
            </a:r>
            <a:r>
              <a:rPr lang="en-US" dirty="0" err="1" smtClean="0"/>
              <a:t>microprocessing</a:t>
            </a:r>
            <a:r>
              <a:rPr lang="en-US" dirty="0" smtClean="0"/>
              <a:t> unit).  No specific definition for the term “module” is provided or recognized in the art.  </a:t>
            </a:r>
          </a:p>
          <a:p>
            <a:pPr eaLnBrk="1" hangingPunct="1"/>
            <a:r>
              <a:rPr lang="en-US" dirty="0" smtClean="0"/>
              <a:t>Prong A:  There is no explicit recitation of “means”.  The term “module” is used.  Looking to the specification, the term “module” is being used a generic placeholder for various embodiments for achieving the associated function.  As such, it would be reasonable to conclude that “module” is being used here as a substitute term for “means”.  Prong A is met.</a:t>
            </a:r>
          </a:p>
          <a:p>
            <a:pPr eaLnBrk="1" hangingPunct="1"/>
            <a:r>
              <a:rPr lang="en-US" dirty="0" smtClean="0"/>
              <a:t>Prong B:  There is a functional recitation of “for displaying a result from a search query”.  Prong B is met.</a:t>
            </a:r>
          </a:p>
          <a:p>
            <a:pPr eaLnBrk="1" hangingPunct="1"/>
            <a:r>
              <a:rPr lang="en-US" dirty="0" smtClean="0"/>
              <a:t>Prong C:  There is no specific structure recited in the limitation that performs the function.  Prong C is met.</a:t>
            </a:r>
          </a:p>
          <a:p>
            <a:pPr eaLnBrk="1" hangingPunct="1"/>
            <a:r>
              <a:rPr lang="en-US" dirty="0" smtClean="0"/>
              <a:t>All three prongs of the 3-prong analysis are met and the limitation invokes 112(f).  In this case, the presumption that 112(f) is not invoked because of the absence of means is rebutted by the use of a generic placeholder. </a:t>
            </a:r>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17</a:t>
            </a:fld>
            <a:endParaRPr lang="en-US" dirty="0"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4.  The claim limitation recites ”displaying means”.</a:t>
            </a:r>
          </a:p>
          <a:p>
            <a:pPr eaLnBrk="1" hangingPunct="1"/>
            <a:r>
              <a:rPr lang="en-US" dirty="0" smtClean="0"/>
              <a:t>Prong A:  There is an explicit recitation of “means”.  Therefore, Prong A is met.</a:t>
            </a:r>
          </a:p>
          <a:p>
            <a:pPr eaLnBrk="1" hangingPunct="1"/>
            <a:r>
              <a:rPr lang="en-US" dirty="0" smtClean="0"/>
              <a:t>Prong B:  There is a functional recitation of “displaying” associated with the recitation of “means”.  Prong B is met.</a:t>
            </a:r>
          </a:p>
          <a:p>
            <a:pPr eaLnBrk="1" hangingPunct="1"/>
            <a:r>
              <a:rPr lang="en-US" dirty="0" smtClean="0"/>
              <a:t>Prong C:  There is no structure recited in the limitation that performs the function.  Prong C is met.</a:t>
            </a:r>
          </a:p>
          <a:p>
            <a:pPr eaLnBrk="1" hangingPunct="1"/>
            <a:r>
              <a:rPr lang="en-US" dirty="0" smtClean="0"/>
              <a:t>All three prongs of the 3-prong analysis are met and the limitation invokes 112(f).  This example shows a function modifying means without the use of a linking word. </a:t>
            </a:r>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18</a:t>
            </a:fld>
            <a:endParaRPr lang="en-US" dirty="0"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5.  The claim limitation recites “a display means”.</a:t>
            </a:r>
          </a:p>
          <a:p>
            <a:pPr eaLnBrk="1" hangingPunct="1"/>
            <a:r>
              <a:rPr lang="en-US" dirty="0" smtClean="0"/>
              <a:t>The specification describes the display in accordance with its common understanding in the art, specifically as a computer monitor or video screen. </a:t>
            </a:r>
          </a:p>
          <a:p>
            <a:pPr eaLnBrk="1" hangingPunct="1"/>
            <a:r>
              <a:rPr lang="en-US" dirty="0" smtClean="0"/>
              <a:t>Prong A:  There is an explicit recitation of “means”.  Prong A is met.</a:t>
            </a:r>
          </a:p>
          <a:p>
            <a:pPr eaLnBrk="1" hangingPunct="1"/>
            <a:r>
              <a:rPr lang="en-US" dirty="0" smtClean="0"/>
              <a:t>Prong B:  There is no functional recitation associated with the recitation of “means”.  The recitation fails Prong B.</a:t>
            </a:r>
          </a:p>
          <a:p>
            <a:pPr eaLnBrk="1" hangingPunct="1"/>
            <a:r>
              <a:rPr lang="en-US" dirty="0" smtClean="0"/>
              <a:t>Prong C:  is not applicable because no function is recited and a display is a known structure.</a:t>
            </a:r>
          </a:p>
          <a:p>
            <a:pPr eaLnBrk="1" hangingPunct="1"/>
            <a:endParaRPr lang="en-US" dirty="0" smtClean="0"/>
          </a:p>
          <a:p>
            <a:pPr eaLnBrk="1" hangingPunct="1"/>
            <a:r>
              <a:rPr lang="en-US" dirty="0" smtClean="0"/>
              <a:t>Since prong B is not met, 112(f) is not invoked. This is an example when means is used without an associated function so the presumption is not raised. </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19</a:t>
            </a:fld>
            <a:endParaRPr lang="en-U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pPr eaLnBrk="1" hangingPunct="1"/>
            <a:r>
              <a:rPr lang="en-US" baseline="0" dirty="0" smtClean="0"/>
              <a:t>The training module will cover the following topics:  Overview of 112(f) for means-type Claims, the 3-Prong analysis for determining whether 112(f) is invoked and examples.  This training is intended to build on the 2011 § 112 Supplemental Guidelines and follow on training that was given to all examiners.  More detailed information on the Supplemental Guidelines and training can be found on the website under Examination Guidance and Training Materials  and in the current version of the MPEP in section 2181.</a:t>
            </a:r>
          </a:p>
          <a:p>
            <a:pPr eaLnBrk="1" hangingPunct="1"/>
            <a:endParaRPr lang="en-US" baseline="0" dirty="0" smtClean="0"/>
          </a:p>
        </p:txBody>
      </p:sp>
      <p:sp>
        <p:nvSpPr>
          <p:cNvPr id="14340"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214A32E3-8BA9-47EB-BB80-14308F8CC519}" type="slidenum">
              <a:rPr lang="en-US" smtClean="0">
                <a:latin typeface="Times New Roman" pitchFamily="18" charset="0"/>
              </a:rPr>
              <a:pPr/>
              <a:t>2</a:t>
            </a:fld>
            <a:endParaRPr 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6.  The claim limitation recites “a display means for displaying a result of a search query”.</a:t>
            </a:r>
          </a:p>
          <a:p>
            <a:pPr eaLnBrk="1" hangingPunct="1"/>
            <a:r>
              <a:rPr lang="en-US" dirty="0" smtClean="0"/>
              <a:t>The specification describes the display in accordance with its common understanding in the art, specifically as a computer monitor or video screen. </a:t>
            </a:r>
          </a:p>
          <a:p>
            <a:pPr eaLnBrk="1" hangingPunct="1"/>
            <a:r>
              <a:rPr lang="en-US" dirty="0" smtClean="0"/>
              <a:t>Prong A:  There is an explicit recitation of “means”.  Prong A is met.</a:t>
            </a:r>
          </a:p>
          <a:p>
            <a:pPr eaLnBrk="1" hangingPunct="1"/>
            <a:r>
              <a:rPr lang="en-US" dirty="0" smtClean="0"/>
              <a:t>Prong B:  There is a functional recitation associated with the “means”.  Prong B is met.</a:t>
            </a:r>
          </a:p>
          <a:p>
            <a:pPr eaLnBrk="1" hangingPunct="1"/>
            <a:r>
              <a:rPr lang="en-US" dirty="0" smtClean="0"/>
              <a:t>Prong C:  A display, as defined in the specification and technology, is a structure for performing the recited function.  The recitation fails Prong C.</a:t>
            </a:r>
          </a:p>
          <a:p>
            <a:pPr eaLnBrk="1" hangingPunct="1"/>
            <a:endParaRPr lang="en-US" dirty="0" smtClean="0"/>
          </a:p>
          <a:p>
            <a:pPr eaLnBrk="1" hangingPunct="1"/>
            <a:r>
              <a:rPr lang="en-US" dirty="0" smtClean="0"/>
              <a:t>Since Prong C is not met, 112(f) is not invoked.  In this example, the function is added but the structure that performs the function remains, thereby rebutting the presumption that 112(f) is invoked. </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20</a:t>
            </a:fld>
            <a:endParaRPr lang="en-US" dirty="0"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Example 7.  The claim limitation </a:t>
            </a:r>
            <a:r>
              <a:rPr lang="en-US" dirty="0" err="1" smtClean="0"/>
              <a:t>recites”a</a:t>
            </a:r>
            <a:r>
              <a:rPr lang="en-US" dirty="0" smtClean="0"/>
              <a:t> display for displaying a result from a search query”.</a:t>
            </a:r>
          </a:p>
          <a:p>
            <a:pPr eaLnBrk="1" hangingPunct="1"/>
            <a:r>
              <a:rPr lang="en-US" dirty="0" smtClean="0"/>
              <a:t>The specification describes the display in accordance with its common understanding in the art, specifically as a computer monitor or video screen. </a:t>
            </a:r>
          </a:p>
          <a:p>
            <a:pPr eaLnBrk="1" hangingPunct="1"/>
            <a:r>
              <a:rPr lang="en-US" dirty="0" smtClean="0"/>
              <a:t>Prong A:  There is no explicit recitation of “means” and “display” denotes a specific structure, such as a screen, as defined in the specification and the relevant art.  In this case, “display” is not a substitute for “means”, so the recitation fails Prong A.</a:t>
            </a:r>
          </a:p>
          <a:p>
            <a:pPr eaLnBrk="1" hangingPunct="1"/>
            <a:r>
              <a:rPr lang="en-US" dirty="0" smtClean="0"/>
              <a:t>Prong B:  There is a functional recitation of “displaying a result from a search query”.  Prong B is met.</a:t>
            </a:r>
          </a:p>
          <a:p>
            <a:pPr eaLnBrk="1" hangingPunct="1"/>
            <a:r>
              <a:rPr lang="en-US" dirty="0" smtClean="0"/>
              <a:t>Prong C:  A display is recited which is sufficient structure to perform the associated function of displaying.  Therefore, the recitation fails Prong C.</a:t>
            </a:r>
          </a:p>
          <a:p>
            <a:pPr eaLnBrk="1" hangingPunct="1"/>
            <a:endParaRPr lang="en-US" dirty="0" smtClean="0"/>
          </a:p>
          <a:p>
            <a:pPr eaLnBrk="1" hangingPunct="1"/>
            <a:r>
              <a:rPr lang="en-US" dirty="0" smtClean="0"/>
              <a:t>Since at least one prong was not met, 112(f) is not invoked.  This is an example of a conventional claim element that uses functional language in combination with structure.</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21</a:t>
            </a:fld>
            <a:endParaRPr lang="en-US" dirty="0"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lnSpc>
                <a:spcPct val="90000"/>
              </a:lnSpc>
              <a:defRPr/>
            </a:pPr>
            <a:r>
              <a:rPr lang="en-US" sz="1200" dirty="0" smtClean="0">
                <a:solidFill>
                  <a:schemeClr val="bg1"/>
                </a:solidFill>
              </a:rPr>
              <a:t>As a summary, for claim elements that recite functional language, determine that § 112(f) is invoked when the claim element uses means or a generic placeholder that is coupled to a function and no structure recited in the claim element to perform the function. It is critical to remember that the analysis must be performed on a case-by-case basis using the particular claim language, specification, and knowledge in the art as a guide.  The presumptions associated with the use, or lack of use, of the word “means” are rebuttable.  There are no set lists of generic placeholder terms that serve as a substitute for the word “means”.  Finally, as noted earlier, the treatment of elements that invoke means-plus-function is evolving.  The Office has sought public input on examination of § 112(f) elements, and examination guidance may be adjusted when appropriate in response to public feedback and judicial developments.</a:t>
            </a:r>
          </a:p>
          <a:p>
            <a:pPr eaLnBrk="1" hangingPunct="1">
              <a:lnSpc>
                <a:spcPct val="90000"/>
              </a:lnSpc>
              <a:defRPr/>
            </a:pPr>
            <a:endParaRPr lang="en-US" sz="1200" dirty="0" smtClean="0">
              <a:solidFill>
                <a:schemeClr val="bg1"/>
              </a:solidFill>
            </a:endParaRPr>
          </a:p>
          <a:p>
            <a:pPr eaLnBrk="1" hangingPunct="1">
              <a:lnSpc>
                <a:spcPct val="90000"/>
              </a:lnSpc>
              <a:defRPr/>
            </a:pPr>
            <a:endParaRPr lang="en-US" sz="1200" dirty="0" smtClean="0">
              <a:solidFill>
                <a:schemeClr val="bg1"/>
              </a:solidFill>
            </a:endParaRPr>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22</a:t>
            </a:fld>
            <a:endParaRPr lang="en-U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pPr eaLnBrk="1" hangingPunct="1"/>
            <a:r>
              <a:rPr lang="en-US" baseline="0" dirty="0" smtClean="0"/>
              <a:t>Section 112(f) is also a very powerful tool for setting boundaries for functional claim language by limiting the broadest reasonable interpretation to the specific structure, material, and acts disclosed in the specification and equivalents thereof that perform the function.   Because of the limits imposed by the supporting disclosure, invoking 112(f) prevents the functional language from covering all ways of accomplishing the claimed function.  This was a topic at the Software Partnership Roundtables held in February 2013 and has been an ongoing discussion with the public with respect to clear claim boundaries. It is important to keep in mind that the treatment of elements that invoke means-plus-function is evolving.  The Office has sought public input on examination on § 112(f) elements, and examination guidance may be adjusted when appropriate in response to public feedback and judicial developments. </a:t>
            </a:r>
          </a:p>
          <a:p>
            <a:pPr eaLnBrk="1" hangingPunct="1"/>
            <a:endParaRPr lang="en-US" baseline="0" dirty="0" smtClean="0"/>
          </a:p>
        </p:txBody>
      </p:sp>
      <p:sp>
        <p:nvSpPr>
          <p:cNvPr id="14340"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214A32E3-8BA9-47EB-BB80-14308F8CC519}" type="slidenum">
              <a:rPr lang="en-US" smtClean="0">
                <a:latin typeface="Times New Roman" pitchFamily="18" charset="0"/>
              </a:rPr>
              <a:pPr/>
              <a:t>3</a:t>
            </a:fld>
            <a:endParaRPr lang="en-U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r>
              <a:rPr lang="en-US" baseline="0" dirty="0" smtClean="0"/>
              <a:t>Identifying which claim limitations invoke 112(f) is important.  It governs the broadest interpretation that may be reasonably afforded to these limitations and, thus, controls the field of pertinent prior art.  Also, clearly identifying 112(f) limitations and their scope prevents potential over assertion of claims in an issued patent against a third party. </a:t>
            </a:r>
          </a:p>
        </p:txBody>
      </p:sp>
      <p:sp>
        <p:nvSpPr>
          <p:cNvPr id="15364"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D60B4581-2486-40F2-9236-2DD07D0AA8C4}" type="slidenum">
              <a:rPr lang="en-US" smtClean="0">
                <a:latin typeface="Times New Roman" pitchFamily="18" charset="0"/>
              </a:rPr>
              <a:pPr/>
              <a:t>4</a:t>
            </a:fld>
            <a:endParaRPr lang="en-U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p:spPr>
        <p:txBody>
          <a:bodyPr/>
          <a:lstStyle/>
          <a:p>
            <a:pPr marL="0" indent="0" eaLnBrk="1" hangingPunct="1">
              <a:lnSpc>
                <a:spcPct val="90000"/>
              </a:lnSpc>
              <a:buFont typeface="+mj-lt"/>
              <a:buNone/>
              <a:defRPr/>
            </a:pPr>
            <a:r>
              <a:rPr lang="en-US" dirty="0" smtClean="0"/>
              <a:t>Following MPEP 2181(I), a claim limitation should be interpreted according to 112(f) if it meets the following 3-Prong analysis:</a:t>
            </a:r>
          </a:p>
          <a:p>
            <a:pPr marL="0" indent="0" eaLnBrk="1" hangingPunct="1">
              <a:lnSpc>
                <a:spcPct val="90000"/>
              </a:lnSpc>
              <a:buFont typeface="+mj-lt"/>
              <a:buNone/>
              <a:defRPr/>
            </a:pPr>
            <a:r>
              <a:rPr lang="en-US" dirty="0" smtClean="0"/>
              <a:t>the claim limitation uses the phrase “means” or a term used as a substitute for “means” that is a generic placeholder;</a:t>
            </a:r>
          </a:p>
          <a:p>
            <a:pPr marL="0" indent="0" eaLnBrk="1" hangingPunct="1">
              <a:lnSpc>
                <a:spcPct val="90000"/>
              </a:lnSpc>
              <a:buFont typeface="+mj-lt"/>
              <a:buNone/>
              <a:defRPr/>
            </a:pPr>
            <a:r>
              <a:rPr lang="en-US" dirty="0" smtClean="0"/>
              <a:t>the phrase “means” or the substitute term is modified by functional language, typically linked by the transition word “for” or another linking word; and</a:t>
            </a:r>
          </a:p>
          <a:p>
            <a:pPr marL="0" indent="0" eaLnBrk="1" hangingPunct="1">
              <a:lnSpc>
                <a:spcPct val="90000"/>
              </a:lnSpc>
              <a:buFont typeface="+mj-lt"/>
              <a:buNone/>
              <a:defRPr/>
            </a:pPr>
            <a:r>
              <a:rPr lang="en-US" dirty="0" smtClean="0"/>
              <a:t>the phrase “means” or the substitute term is not modified by sufficient structure or material for performing the claimed function.</a:t>
            </a:r>
          </a:p>
          <a:p>
            <a:pPr marL="0" indent="0" eaLnBrk="1" hangingPunct="1">
              <a:lnSpc>
                <a:spcPct val="90000"/>
              </a:lnSpc>
              <a:buFont typeface="+mj-lt"/>
              <a:buNone/>
              <a:defRPr/>
            </a:pPr>
            <a:endParaRPr lang="en-US" dirty="0" smtClean="0"/>
          </a:p>
          <a:p>
            <a:pPr marL="0" indent="0" eaLnBrk="1" hangingPunct="1">
              <a:lnSpc>
                <a:spcPct val="90000"/>
              </a:lnSpc>
              <a:buFont typeface="+mj-lt"/>
              <a:buNone/>
              <a:defRPr/>
            </a:pPr>
            <a:r>
              <a:rPr lang="en-US" dirty="0" smtClean="0"/>
              <a:t>Failure to meet the 3-prong analysis simply means that the claim limitation will not be interpreted under 112(f) as a means-plus-function limitation. </a:t>
            </a:r>
          </a:p>
          <a:p>
            <a:pPr marL="0" indent="0" eaLnBrk="1" hangingPunct="1">
              <a:lnSpc>
                <a:spcPct val="90000"/>
              </a:lnSpc>
              <a:buFont typeface="+mj-lt"/>
              <a:buNone/>
              <a:defRPr/>
            </a:pPr>
            <a:endParaRPr lang="en-US" dirty="0" smtClean="0"/>
          </a:p>
        </p:txBody>
      </p:sp>
      <p:sp>
        <p:nvSpPr>
          <p:cNvPr id="16388"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6000CF43-2110-41BF-AFC0-AE54F4C27F6A}" type="slidenum">
              <a:rPr lang="en-US" smtClean="0">
                <a:latin typeface="Times New Roman" pitchFamily="18" charset="0"/>
              </a:rPr>
              <a:pPr/>
              <a:t>5</a:t>
            </a:fld>
            <a:endParaRPr 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200" dirty="0" smtClean="0"/>
              <a:t>There are two rebuttable presumptions under section</a:t>
            </a:r>
            <a:r>
              <a:rPr lang="en-US" sz="1200" baseline="0" dirty="0" smtClean="0"/>
              <a:t> 112(f). The first rebuttable presumption is raised when a</a:t>
            </a:r>
            <a:r>
              <a:rPr lang="en-US" sz="1200" dirty="0" smtClean="0"/>
              <a:t> claim element uses the term “means” with functional language.  The presumption</a:t>
            </a:r>
            <a:r>
              <a:rPr lang="en-US" sz="1200" baseline="0" dirty="0" smtClean="0"/>
              <a:t> is that </a:t>
            </a:r>
            <a:r>
              <a:rPr lang="en-US" sz="1200" dirty="0" smtClean="0"/>
              <a:t>the claim element is to be treated under section 112(f).  The presumption is rebutted when the function is recited along with sufficient structure or material within the claim itself to entirely perform the recited function.  In that case, section </a:t>
            </a:r>
            <a:r>
              <a:rPr lang="en-US" sz="1200" baseline="0" dirty="0" smtClean="0"/>
              <a:t>112(f) is not invoked due to the presence of structure that performs that function in the claim element.</a:t>
            </a:r>
            <a:endParaRPr lang="en-US" sz="1200" dirty="0"/>
          </a:p>
        </p:txBody>
      </p:sp>
      <p:sp>
        <p:nvSpPr>
          <p:cNvPr id="4" name="Slide Number Placeholder 3"/>
          <p:cNvSpPr>
            <a:spLocks noGrp="1"/>
          </p:cNvSpPr>
          <p:nvPr>
            <p:ph type="sldNum" sz="quarter" idx="10"/>
          </p:nvPr>
        </p:nvSpPr>
        <p:spPr/>
        <p:txBody>
          <a:bodyPr/>
          <a:lstStyle/>
          <a:p>
            <a:fld id="{7502A0EC-918D-4E77-9ECB-0D7C3799EA9F}" type="slidenum">
              <a:rPr lang="en-US" smtClean="0"/>
              <a:t>6</a:t>
            </a:fld>
            <a:endParaRPr lang="en-US" dirty="0"/>
          </a:p>
        </p:txBody>
      </p:sp>
    </p:spTree>
    <p:extLst>
      <p:ext uri="{BB962C8B-B14F-4D97-AF65-F5344CB8AC3E}">
        <p14:creationId xmlns:p14="http://schemas.microsoft.com/office/powerpoint/2010/main" val="1553868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second presumption</a:t>
            </a:r>
            <a:r>
              <a:rPr lang="en-US" baseline="0" dirty="0" smtClean="0"/>
              <a:t> arises when there is functional language and “</a:t>
            </a:r>
            <a:r>
              <a:rPr lang="en-US" dirty="0" smtClean="0"/>
              <a:t>means” is not used, and the presumption is that the claim language is not to be treated under section 112(f).  The presumption is rebutted when the claim element (1) recites a generic placeholder for structure or material; (2) recites a function; and (3) does not recite sufficient structure or material to perform the function.  Saying it another way,  section 112(f) is invoked when a word</a:t>
            </a:r>
            <a:r>
              <a:rPr lang="en-US" baseline="0" dirty="0" smtClean="0"/>
              <a:t> that serves as a generic placeholder is substituted for means in a claim element.  </a:t>
            </a:r>
            <a:endParaRPr lang="en-US" dirty="0" smtClean="0"/>
          </a:p>
          <a:p>
            <a:r>
              <a:rPr lang="en-US" smtClean="0"/>
              <a:t>It </a:t>
            </a:r>
            <a:r>
              <a:rPr lang="en-US" dirty="0" smtClean="0"/>
              <a:t>is important to</a:t>
            </a:r>
            <a:r>
              <a:rPr lang="en-US" baseline="0" dirty="0" smtClean="0"/>
              <a:t> remember that s</a:t>
            </a:r>
            <a:r>
              <a:rPr lang="en-US" dirty="0" smtClean="0"/>
              <a:t>ection 112(f) is a claiming technique for functional limitations.  It is evaluated on an element-by-element</a:t>
            </a:r>
            <a:r>
              <a:rPr lang="en-US" baseline="0" dirty="0" smtClean="0"/>
              <a:t> basis.  </a:t>
            </a:r>
            <a:r>
              <a:rPr lang="en-US" dirty="0" smtClean="0"/>
              <a:t>When invoked, a structure, material or act can be recited as a purely functional claim element.  The structure, material or act corresponding to the function is provided in the specification instead.  Accordingly, it is only suitable to use 112(f) when the claim</a:t>
            </a:r>
            <a:r>
              <a:rPr lang="en-US" baseline="0" dirty="0" smtClean="0"/>
              <a:t> </a:t>
            </a:r>
            <a:r>
              <a:rPr lang="en-US" dirty="0" smtClean="0"/>
              <a:t>element is drawn to</a:t>
            </a:r>
            <a:r>
              <a:rPr lang="en-US" baseline="0" dirty="0" smtClean="0"/>
              <a:t> </a:t>
            </a:r>
            <a:r>
              <a:rPr lang="en-US" dirty="0" smtClean="0"/>
              <a:t>structure, material</a:t>
            </a:r>
            <a:r>
              <a:rPr lang="en-US" baseline="0" dirty="0" smtClean="0"/>
              <a:t> or an act.  So, when “means” is not used, a generic term that overcomes the presumption that 112(f) is not invoked must be a placeholder for structure or material.  Terms that represent only non-structural elements that are directed to things such as information, data, instructions, and software per se cannot serve as a substitute for “means” and would not be suitable for use with 112(f).</a:t>
            </a:r>
            <a:r>
              <a:rPr lang="en-US" dirty="0" smtClean="0"/>
              <a:t>  In cases where it is unclear whether 112(f) is  invoked, it would be appropriate to reject</a:t>
            </a:r>
            <a:r>
              <a:rPr lang="en-US" baseline="0" dirty="0" smtClean="0"/>
              <a:t> the claim under 112(b) as being indefinite</a:t>
            </a:r>
            <a:r>
              <a:rPr lang="en-US" dirty="0" smtClean="0"/>
              <a:t>. </a:t>
            </a:r>
          </a:p>
          <a:p>
            <a:r>
              <a:rPr lang="en-US" dirty="0" smtClean="0"/>
              <a:t>For</a:t>
            </a:r>
            <a:r>
              <a:rPr lang="en-US" baseline="0" dirty="0" smtClean="0"/>
              <a:t> handling purely functional limitations that neither recite structure nor invoke section 112(f), see MPEP 2173.05(g), 2111.05, 2114 and 2161.01.  Purely functional limitations often raise issues of clear boundaries under section 112(b) and adequacy of the written description and scope of enablement under section 112(a).</a:t>
            </a:r>
            <a:endParaRPr lang="en-US" dirty="0"/>
          </a:p>
        </p:txBody>
      </p:sp>
      <p:sp>
        <p:nvSpPr>
          <p:cNvPr id="4" name="Slide Number Placeholder 3"/>
          <p:cNvSpPr>
            <a:spLocks noGrp="1"/>
          </p:cNvSpPr>
          <p:nvPr>
            <p:ph type="sldNum" sz="quarter" idx="10"/>
          </p:nvPr>
        </p:nvSpPr>
        <p:spPr/>
        <p:txBody>
          <a:bodyPr/>
          <a:lstStyle/>
          <a:p>
            <a:fld id="{7502A0EC-918D-4E77-9ECB-0D7C3799EA9F}" type="slidenum">
              <a:rPr lang="en-US" smtClean="0"/>
              <a:t>7</a:t>
            </a:fld>
            <a:endParaRPr lang="en-US" dirty="0"/>
          </a:p>
        </p:txBody>
      </p:sp>
    </p:spTree>
    <p:extLst>
      <p:ext uri="{BB962C8B-B14F-4D97-AF65-F5344CB8AC3E}">
        <p14:creationId xmlns:p14="http://schemas.microsoft.com/office/powerpoint/2010/main" val="3507905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a:t>
            </a:r>
            <a:r>
              <a:rPr lang="en-US" baseline="0" dirty="0" smtClean="0"/>
              <a:t> example of when 112(f) is not applicable is shown on this slide.  The claim limitation is a “module for processing data.”  This sample claim fragment also adds a wherein clause stating that the  module is stored in a memory.  The corresponding specification describes the module as software in the form of an algorithm or machine-readable instructions.  In this case, the module is not a generic placeholder for a structural element since the module is stored in a memory, and a structural element cannot be stored in memory.   The term module is being used to represent only a non-structural element.  It is a purely functional limitation and should be handled in accordance with MPEP 2161.01.</a:t>
            </a:r>
          </a:p>
          <a:p>
            <a:r>
              <a:rPr lang="en-US" dirty="0" smtClean="0"/>
              <a:t>Note: if the claim limitation recited “a memory that stores a computer program ‘means’ for performing a data processing function,” invoking 112(f) would also be improper as the “structure” that would be required to support the “means” limitation cannot be stored in a memory. In such a case, a rejection for indefiniteness under 112(b) should be made.   </a:t>
            </a:r>
          </a:p>
          <a:p>
            <a:r>
              <a:rPr lang="en-US" dirty="0" smtClean="0"/>
              <a:t>Of course, if all of the claim elements were software per se, the claim should</a:t>
            </a:r>
            <a:r>
              <a:rPr lang="en-US" baseline="0" dirty="0" smtClean="0"/>
              <a:t> be rejected under section 101 as being drawn to non-statutory subject matter.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502A0EC-918D-4E77-9ECB-0D7C3799EA9F}" type="slidenum">
              <a:rPr lang="en-US" smtClean="0"/>
              <a:t>8</a:t>
            </a:fld>
            <a:endParaRPr lang="en-US" dirty="0"/>
          </a:p>
        </p:txBody>
      </p:sp>
    </p:spTree>
    <p:extLst>
      <p:ext uri="{BB962C8B-B14F-4D97-AF65-F5344CB8AC3E}">
        <p14:creationId xmlns:p14="http://schemas.microsoft.com/office/powerpoint/2010/main" val="3507905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r>
              <a:rPr lang="en-US" dirty="0" smtClean="0"/>
              <a:t>Prong A is met when the claim language explicitly uses the phrase “means”.  The first prong can also be met when the term “means” is not explicitly used.  A term may be used as a substitute for “means” if the term fails to recite sufficient structure for performing the claimed function. This substitute term is sometimes referred to as a non-structural nonce term, a verbal construct, or a generic placeholder.  For example, the phrase “means” for ink delivery explicitly uses the phrase “means” and therefore would meet Prong A of the 3-prong analysis for invoking 112(f).  </a:t>
            </a:r>
          </a:p>
          <a:p>
            <a:pPr eaLnBrk="1" hangingPunct="1"/>
            <a:r>
              <a:rPr lang="en-US" dirty="0" smtClean="0"/>
              <a:t>In the second example, the recitation of “unit for delivering ink” does not explicitly recite the term “means”.  However, it uses the substitute term “unit”.  Special care needs to be taken to determine whether the term “unit” is being used as a substitute for “means” in this instance.  The examiner must carefully consider the term in light of the accepted meaning in the technology as well as any definition/guidance for the meaning of the term given in the specification for the application under examination.  If it is determined that the term “unit” itself does not limit the scope of the claim to any particular manner for achieving the claimed function and is a “non-structural nonce term” just serving as a generic placeholder then it would meet Prong A. Every application must be evaluated on its own merits as there is no per se list of approved substitute terms.</a:t>
            </a:r>
          </a:p>
          <a:p>
            <a:pPr eaLnBrk="1" hangingPunct="1"/>
            <a:endParaRPr lang="en-US" dirty="0" smtClean="0"/>
          </a:p>
        </p:txBody>
      </p:sp>
      <p:sp>
        <p:nvSpPr>
          <p:cNvPr id="17412" name="Slide Number Placeholder 3"/>
          <p:cNvSpPr>
            <a:spLocks noGrp="1"/>
          </p:cNvSpPr>
          <p:nvPr>
            <p:ph type="sldNum" sz="quarter" idx="5"/>
          </p:nvPr>
        </p:nvSpPr>
        <p:spPr>
          <a:noFill/>
        </p:spPr>
        <p:txBody>
          <a:bodyPr/>
          <a:lstStyle>
            <a:lvl1pPr defTabSz="914437">
              <a:defRPr>
                <a:solidFill>
                  <a:schemeClr val="tx1"/>
                </a:solidFill>
                <a:latin typeface="Arial" charset="0"/>
              </a:defRPr>
            </a:lvl1pPr>
            <a:lvl2pPr marL="729057" indent="-280406" defTabSz="914437">
              <a:defRPr>
                <a:solidFill>
                  <a:schemeClr val="tx1"/>
                </a:solidFill>
                <a:latin typeface="Arial" charset="0"/>
              </a:defRPr>
            </a:lvl2pPr>
            <a:lvl3pPr marL="1121626" indent="-224325" defTabSz="914437">
              <a:defRPr>
                <a:solidFill>
                  <a:schemeClr val="tx1"/>
                </a:solidFill>
                <a:latin typeface="Arial" charset="0"/>
              </a:defRPr>
            </a:lvl3pPr>
            <a:lvl4pPr marL="1570276" indent="-224325" defTabSz="914437">
              <a:defRPr>
                <a:solidFill>
                  <a:schemeClr val="tx1"/>
                </a:solidFill>
                <a:latin typeface="Arial" charset="0"/>
              </a:defRPr>
            </a:lvl4pPr>
            <a:lvl5pPr marL="2018927" indent="-224325" defTabSz="914437">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fld id="{C1DABD77-0DAD-4FFF-8DF3-69B192A01742}" type="slidenum">
              <a:rPr lang="en-US" smtClean="0">
                <a:latin typeface="Times New Roman" pitchFamily="18" charset="0"/>
              </a:rPr>
              <a:pPr/>
              <a:t>9</a:t>
            </a:fld>
            <a:endParaRPr lang="en-US"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8" descr="redo9.jp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39"/>
          <p:cNvGrpSpPr>
            <a:grpSpLocks/>
          </p:cNvGrpSpPr>
          <p:nvPr/>
        </p:nvGrpSpPr>
        <p:grpSpPr bwMode="auto">
          <a:xfrm>
            <a:off x="990600" y="304800"/>
            <a:ext cx="8382000" cy="1219200"/>
            <a:chOff x="624" y="192"/>
            <a:chExt cx="5280" cy="768"/>
          </a:xfrm>
        </p:grpSpPr>
        <p:pic>
          <p:nvPicPr>
            <p:cNvPr id="6" name="Picture 12" descr="USPTO SEAL copy.png"/>
            <p:cNvPicPr>
              <a:picLocks noChangeAspect="1"/>
            </p:cNvPicPr>
            <p:nvPr>
              <p:custDataLst>
                <p:tags r:id="rId2"/>
              </p:custDataLst>
            </p:nvPr>
          </p:nvPicPr>
          <p:blipFill>
            <a:blip r:embed="rId5" cstate="print">
              <a:extLst>
                <a:ext uri="{28A0092B-C50C-407E-A947-70E740481C1C}">
                  <a14:useLocalDpi xmlns:a14="http://schemas.microsoft.com/office/drawing/2010/main" val="0"/>
                </a:ext>
              </a:extLst>
            </a:blip>
            <a:srcRect/>
            <a:stretch>
              <a:fillRect/>
            </a:stretch>
          </p:blipFill>
          <p:spPr bwMode="auto">
            <a:xfrm>
              <a:off x="624" y="192"/>
              <a:ext cx="768"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6"/>
            <p:cNvSpPr txBox="1">
              <a:spLocks noChangeArrowheads="1"/>
            </p:cNvSpPr>
            <p:nvPr/>
          </p:nvSpPr>
          <p:spPr bwMode="auto">
            <a:xfrm>
              <a:off x="1536" y="468"/>
              <a:ext cx="4368" cy="213"/>
            </a:xfrm>
            <a:prstGeom prst="rect">
              <a:avLst/>
            </a:prstGeom>
            <a:noFill/>
            <a:ln w="9525">
              <a:noFill/>
              <a:miter lim="800000"/>
              <a:headEnd/>
              <a:tailEnd/>
            </a:ln>
            <a:effectLst/>
          </p:spPr>
          <p:txBody>
            <a:bodyPr>
              <a:spAutoFit/>
            </a:bodyPr>
            <a:lstStyle/>
            <a:p>
              <a:pPr fontAlgn="auto">
                <a:spcBef>
                  <a:spcPct val="50000"/>
                </a:spcBef>
                <a:spcAft>
                  <a:spcPts val="0"/>
                </a:spcAft>
                <a:defRPr/>
              </a:pPr>
              <a:r>
                <a:rPr lang="en-US" sz="1600" b="1" dirty="0">
                  <a:solidFill>
                    <a:schemeClr val="bg1"/>
                  </a:solidFill>
                  <a:latin typeface="Times New Roman" pitchFamily="18" charset="0"/>
                  <a:cs typeface="Times New Roman" pitchFamily="18" charset="0"/>
                </a:rPr>
                <a:t>UNITED STATES PATENT AND TRADEMARK OFFICE</a:t>
              </a:r>
            </a:p>
          </p:txBody>
        </p:sp>
      </p:grpSp>
      <p:cxnSp>
        <p:nvCxnSpPr>
          <p:cNvPr id="8" name="Straight Connector 7"/>
          <p:cNvCxnSpPr/>
          <p:nvPr/>
        </p:nvCxnSpPr>
        <p:spPr>
          <a:xfrm>
            <a:off x="0" y="6856412"/>
            <a:ext cx="5029200" cy="1588"/>
          </a:xfrm>
          <a:prstGeom prst="line">
            <a:avLst/>
          </a:prstGeom>
          <a:ln>
            <a:gradFill flip="none" rotWithShape="1">
              <a:gsLst>
                <a:gs pos="0">
                  <a:schemeClr val="tx1"/>
                </a:gs>
                <a:gs pos="93000">
                  <a:schemeClr val="tx1">
                    <a:alpha val="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Text Box 44"/>
          <p:cNvSpPr txBox="1">
            <a:spLocks noChangeArrowheads="1"/>
          </p:cNvSpPr>
          <p:nvPr/>
        </p:nvSpPr>
        <p:spPr bwMode="auto">
          <a:xfrm>
            <a:off x="838200" y="5791200"/>
            <a:ext cx="7620000" cy="338138"/>
          </a:xfrm>
          <a:prstGeom prst="rect">
            <a:avLst/>
          </a:prstGeom>
          <a:noFill/>
          <a:ln w="9525">
            <a:noFill/>
            <a:miter lim="800000"/>
            <a:headEnd/>
            <a:tailEnd/>
          </a:ln>
          <a:effectLst/>
        </p:spPr>
        <p:txBody>
          <a:bodyPr>
            <a:spAutoFit/>
          </a:bodyPr>
          <a:lstStyle/>
          <a:p>
            <a:pPr algn="ctr">
              <a:spcBef>
                <a:spcPct val="50000"/>
              </a:spcBef>
              <a:defRPr/>
            </a:pPr>
            <a:r>
              <a:rPr lang="en-US" sz="1600" dirty="0">
                <a:solidFill>
                  <a:schemeClr val="bg2">
                    <a:lumMod val="75000"/>
                  </a:schemeClr>
                </a:solidFill>
              </a:rPr>
              <a:t>A full transcript of this presentation can be found under the “Notes” Tab.</a:t>
            </a:r>
          </a:p>
        </p:txBody>
      </p:sp>
      <p:sp>
        <p:nvSpPr>
          <p:cNvPr id="19466" name="Text Placeholder 29"/>
          <p:cNvSpPr>
            <a:spLocks noGrp="1"/>
          </p:cNvSpPr>
          <p:nvPr>
            <p:ph type="subTitle" idx="1"/>
          </p:nvPr>
        </p:nvSpPr>
        <p:spPr>
          <a:xfrm>
            <a:off x="838200" y="3581400"/>
            <a:ext cx="6781800" cy="685800"/>
          </a:xfrm>
        </p:spPr>
        <p:txBody>
          <a:bodyPr/>
          <a:lstStyle>
            <a:lvl1pPr marL="36513" indent="0" algn="ctr">
              <a:buFont typeface="Arial" charset="0"/>
              <a:buNone/>
              <a:defRPr sz="1800" smtClean="0">
                <a:solidFill>
                  <a:schemeClr val="tx1"/>
                </a:solidFill>
              </a:defRPr>
            </a:lvl1pPr>
          </a:lstStyle>
          <a:p>
            <a:r>
              <a:rPr lang="en-US" smtClean="0"/>
              <a:t>Click to edit Master subtitle style</a:t>
            </a:r>
            <a:endParaRPr lang="en-US" dirty="0" smtClean="0"/>
          </a:p>
        </p:txBody>
      </p:sp>
      <p:sp>
        <p:nvSpPr>
          <p:cNvPr id="19478" name="Title Placeholder 8"/>
          <p:cNvSpPr>
            <a:spLocks noGrp="1"/>
          </p:cNvSpPr>
          <p:nvPr>
            <p:ph type="ctrTitle"/>
          </p:nvPr>
        </p:nvSpPr>
        <p:spPr>
          <a:xfrm>
            <a:off x="609600" y="2514600"/>
            <a:ext cx="7315200" cy="857250"/>
          </a:xfrm>
        </p:spPr>
        <p:txBody>
          <a:bodyPr/>
          <a:lstStyle>
            <a:lvl1pPr algn="ctr">
              <a:defRPr sz="3200" smtClean="0"/>
            </a:lvl1pPr>
          </a:lstStyle>
          <a:p>
            <a:r>
              <a:rPr lang="en-US" smtClean="0"/>
              <a:t>Click to edit Master title style</a:t>
            </a:r>
            <a:endParaRPr lang="en-US" dirty="0" smtClean="0"/>
          </a:p>
        </p:txBody>
      </p:sp>
      <p:sp>
        <p:nvSpPr>
          <p:cNvPr id="10" name="Date Placeholder 9"/>
          <p:cNvSpPr>
            <a:spLocks noGrp="1"/>
          </p:cNvSpPr>
          <p:nvPr>
            <p:ph type="dt" sz="half" idx="10"/>
          </p:nvPr>
        </p:nvSpPr>
        <p:spPr>
          <a:xfrm>
            <a:off x="457200" y="6245225"/>
            <a:ext cx="2133600" cy="476250"/>
          </a:xfrm>
        </p:spPr>
        <p:txBody>
          <a:bodyPr/>
          <a:lstStyle>
            <a:lvl1pPr algn="l" eaLnBrk="1" fontAlgn="auto" latinLnBrk="0" hangingPunct="1">
              <a:spcBef>
                <a:spcPts val="0"/>
              </a:spcBef>
              <a:spcAft>
                <a:spcPts val="0"/>
              </a:spcAft>
              <a:defRPr kumimoji="0" sz="1200">
                <a:solidFill>
                  <a:schemeClr val="tx1"/>
                </a:solidFill>
                <a:latin typeface="+mn-lt"/>
              </a:defRPr>
            </a:lvl1pPr>
          </a:lstStyle>
          <a:p>
            <a:pPr>
              <a:defRPr/>
            </a:pPr>
            <a:fld id="{476B840B-F2EC-412B-850A-9949D018A79C}" type="datetime1">
              <a:rPr lang="en-US" smtClean="0"/>
              <a:t>5/30/2013</a:t>
            </a:fld>
            <a:endParaRPr lang="en-US" dirty="0"/>
          </a:p>
        </p:txBody>
      </p:sp>
      <p:sp>
        <p:nvSpPr>
          <p:cNvPr id="11" name="Footer Placeholder 21"/>
          <p:cNvSpPr>
            <a:spLocks noGrp="1"/>
          </p:cNvSpPr>
          <p:nvPr>
            <p:ph type="ftr" sz="quarter" idx="11"/>
          </p:nvPr>
        </p:nvSpPr>
        <p:spPr>
          <a:xfrm>
            <a:off x="3124200" y="6245225"/>
            <a:ext cx="2895600" cy="476250"/>
          </a:xfrm>
        </p:spPr>
        <p:txBody>
          <a:bodyPr/>
          <a:lstStyle>
            <a:lvl1pPr algn="ctr" eaLnBrk="1" fontAlgn="auto" latinLnBrk="0" hangingPunct="1">
              <a:spcBef>
                <a:spcPts val="0"/>
              </a:spcBef>
              <a:spcAft>
                <a:spcPts val="0"/>
              </a:spcAft>
              <a:defRPr kumimoji="0" sz="1200">
                <a:solidFill>
                  <a:schemeClr val="tx1"/>
                </a:solidFill>
                <a:latin typeface="+mn-lt"/>
              </a:defRPr>
            </a:lvl1pPr>
          </a:lstStyle>
          <a:p>
            <a:pPr>
              <a:defRPr/>
            </a:pPr>
            <a:endParaRPr lang="en-US" dirty="0"/>
          </a:p>
        </p:txBody>
      </p:sp>
      <p:sp>
        <p:nvSpPr>
          <p:cNvPr id="12" name="Slide Number Placeholder 17"/>
          <p:cNvSpPr>
            <a:spLocks noGrp="1"/>
          </p:cNvSpPr>
          <p:nvPr>
            <p:ph type="sldNum" sz="quarter" idx="12"/>
          </p:nvPr>
        </p:nvSpPr>
        <p:spPr>
          <a:xfrm>
            <a:off x="6553200" y="6245225"/>
            <a:ext cx="2133600" cy="476250"/>
          </a:xfrm>
        </p:spPr>
        <p:txBody>
          <a:bodyPr/>
          <a:lstStyle>
            <a:lvl1pPr algn="r" eaLnBrk="1" fontAlgn="auto" latinLnBrk="0" hangingPunct="1">
              <a:spcBef>
                <a:spcPts val="0"/>
              </a:spcBef>
              <a:spcAft>
                <a:spcPts val="0"/>
              </a:spcAft>
              <a:defRPr kumimoji="0" sz="1200">
                <a:solidFill>
                  <a:schemeClr val="tx1"/>
                </a:solidFill>
                <a:latin typeface="+mn-lt"/>
              </a:defRPr>
            </a:lvl1pPr>
          </a:lstStyle>
          <a:p>
            <a:pPr>
              <a:defRPr/>
            </a:pPr>
            <a:fld id="{31DF6D0D-64F3-4351-96EC-5E5B4DDB786B}" type="slidenum">
              <a:rPr lang="en-US"/>
              <a:pPr>
                <a:defRPr/>
              </a:pPr>
              <a:t>‹#›</a:t>
            </a:fld>
            <a:endParaRPr lang="en-US" dirty="0"/>
          </a:p>
        </p:txBody>
      </p:sp>
    </p:spTree>
    <p:extLst>
      <p:ext uri="{BB962C8B-B14F-4D97-AF65-F5344CB8AC3E}">
        <p14:creationId xmlns:p14="http://schemas.microsoft.com/office/powerpoint/2010/main" val="311835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458200" cy="4800600"/>
          </a:xfrm>
        </p:spPr>
        <p:txBody>
          <a:bodyPr/>
          <a:lstStyle>
            <a:lvl1pPr>
              <a:buClrTx/>
              <a:defRPr>
                <a:solidFill>
                  <a:schemeClr val="bg1">
                    <a:lumMod val="95000"/>
                    <a:lumOff val="5000"/>
                  </a:schemeClr>
                </a:solidFill>
              </a:defRPr>
            </a:lvl1pPr>
            <a:lvl2pPr>
              <a:buClrTx/>
              <a:defRPr>
                <a:solidFill>
                  <a:schemeClr val="bg1">
                    <a:lumMod val="95000"/>
                    <a:lumOff val="5000"/>
                  </a:schemeClr>
                </a:solidFill>
              </a:defRPr>
            </a:lvl2pPr>
            <a:lvl3pPr>
              <a:buClrTx/>
              <a:defRPr>
                <a:solidFill>
                  <a:schemeClr val="bg1">
                    <a:lumMod val="95000"/>
                    <a:lumOff val="5000"/>
                  </a:schemeClr>
                </a:solidFill>
              </a:defRPr>
            </a:lvl3pPr>
            <a:lvl4pPr>
              <a:buClrTx/>
              <a:defRPr>
                <a:solidFill>
                  <a:schemeClr val="bg1">
                    <a:lumMod val="95000"/>
                    <a:lumOff val="5000"/>
                  </a:schemeClr>
                </a:solidFill>
              </a:defRPr>
            </a:lvl4pPr>
            <a:lvl5pPr>
              <a:buClrTx/>
              <a:defRPr>
                <a:solidFill>
                  <a:schemeClr val="bg1">
                    <a:lumMod val="95000"/>
                    <a:lumOff val="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228600" y="393700"/>
            <a:ext cx="7467600" cy="762000"/>
          </a:xfrm>
        </p:spPr>
        <p:txBody>
          <a:bodyPr/>
          <a:lstStyle>
            <a:lvl1pPr algn="l">
              <a:defRPr b="1" cap="none" spc="0">
                <a:ln>
                  <a:noFill/>
                </a:ln>
                <a:solidFill>
                  <a:schemeClr val="tx1"/>
                </a:solidFill>
                <a:effectLst/>
                <a:latin typeface="+mn-lt"/>
                <a:cs typeface="Arial" pitchFamily="34" charset="0"/>
              </a:defRPr>
            </a:lvl1pPr>
          </a:lstStyle>
          <a:p>
            <a:r>
              <a:rPr lang="en-US" smtClean="0"/>
              <a:t>Click to edit Master title style</a:t>
            </a:r>
            <a:endParaRPr lang="en-US" dirty="0"/>
          </a:p>
        </p:txBody>
      </p:sp>
      <p:sp>
        <p:nvSpPr>
          <p:cNvPr id="4" name="Date Placeholder 9"/>
          <p:cNvSpPr>
            <a:spLocks noGrp="1"/>
          </p:cNvSpPr>
          <p:nvPr>
            <p:ph type="dt" sz="half" idx="10"/>
          </p:nvPr>
        </p:nvSpPr>
        <p:spPr>
          <a:xfrm>
            <a:off x="152400" y="6324600"/>
            <a:ext cx="2133600" cy="212725"/>
          </a:xfrm>
        </p:spPr>
        <p:txBody>
          <a:bodyPr/>
          <a:lstStyle>
            <a:lvl1pPr>
              <a:defRPr/>
            </a:lvl1pPr>
          </a:lstStyle>
          <a:p>
            <a:pPr>
              <a:defRPr/>
            </a:pPr>
            <a:fld id="{452F5A8B-175D-478E-BD42-35A295E66CDA}" type="datetime1">
              <a:rPr lang="en-US" smtClean="0"/>
              <a:t>5/30/2013</a:t>
            </a:fld>
            <a:endParaRPr lang="en-US" dirty="0"/>
          </a:p>
        </p:txBody>
      </p:sp>
      <p:sp>
        <p:nvSpPr>
          <p:cNvPr id="5" name="Footer Placeholder 21"/>
          <p:cNvSpPr>
            <a:spLocks noGrp="1"/>
          </p:cNvSpPr>
          <p:nvPr>
            <p:ph type="ftr" sz="quarter" idx="11"/>
          </p:nvPr>
        </p:nvSpPr>
        <p:spPr>
          <a:xfrm>
            <a:off x="3124200" y="6324600"/>
            <a:ext cx="2895600" cy="212725"/>
          </a:xfrm>
        </p:spPr>
        <p:txBody>
          <a:bodyPr/>
          <a:lstStyle>
            <a:lvl1pPr>
              <a:defRPr/>
            </a:lvl1pPr>
          </a:lstStyle>
          <a:p>
            <a:pPr>
              <a:defRPr/>
            </a:pPr>
            <a:endParaRPr lang="en-US" dirty="0"/>
          </a:p>
        </p:txBody>
      </p:sp>
      <p:sp>
        <p:nvSpPr>
          <p:cNvPr id="6" name="Slide Number Placeholder 17"/>
          <p:cNvSpPr>
            <a:spLocks noGrp="1"/>
          </p:cNvSpPr>
          <p:nvPr>
            <p:ph type="sldNum" sz="quarter" idx="12"/>
          </p:nvPr>
        </p:nvSpPr>
        <p:spPr>
          <a:xfrm>
            <a:off x="7391400" y="6324600"/>
            <a:ext cx="1219200" cy="212725"/>
          </a:xfrm>
        </p:spPr>
        <p:txBody>
          <a:bodyPr/>
          <a:lstStyle>
            <a:lvl1pPr>
              <a:defRPr/>
            </a:lvl1pPr>
          </a:lstStyle>
          <a:p>
            <a:pPr>
              <a:defRPr/>
            </a:pPr>
            <a:fld id="{9DF37999-0968-458D-BB7D-69BAF6E7412C}" type="slidenum">
              <a:rPr lang="en-US"/>
              <a:pPr>
                <a:defRPr/>
              </a:pPr>
              <a:t>‹#›</a:t>
            </a:fld>
            <a:endParaRPr lang="en-US" dirty="0"/>
          </a:p>
        </p:txBody>
      </p:sp>
    </p:spTree>
    <p:extLst>
      <p:ext uri="{BB962C8B-B14F-4D97-AF65-F5344CB8AC3E}">
        <p14:creationId xmlns:p14="http://schemas.microsoft.com/office/powerpoint/2010/main" val="70979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D850EE8-86E6-4CCF-A3DD-3DA7D4B401CC}" type="datetime1">
              <a:rPr lang="en-US" smtClean="0"/>
              <a:t>5/30/2013</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847403C7-1E97-4674-9788-C7E68A99D3E0}" type="slidenum">
              <a:rPr lang="en-US"/>
              <a:pPr>
                <a:defRPr/>
              </a:pPr>
              <a:t>‹#›</a:t>
            </a:fld>
            <a:endParaRPr lang="en-US" dirty="0"/>
          </a:p>
        </p:txBody>
      </p:sp>
    </p:spTree>
    <p:extLst>
      <p:ext uri="{BB962C8B-B14F-4D97-AF65-F5344CB8AC3E}">
        <p14:creationId xmlns:p14="http://schemas.microsoft.com/office/powerpoint/2010/main" val="96616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8C1C770-BEBB-408F-B5B0-C534C0B70BF0}" type="datetime1">
              <a:rPr lang="en-US" smtClean="0"/>
              <a:t>5/30/2013</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dirty="0"/>
          </a:p>
        </p:txBody>
      </p:sp>
      <p:sp>
        <p:nvSpPr>
          <p:cNvPr id="9" name="Slide Number Placeholder 17"/>
          <p:cNvSpPr>
            <a:spLocks noGrp="1"/>
          </p:cNvSpPr>
          <p:nvPr>
            <p:ph type="sldNum" sz="quarter" idx="12"/>
          </p:nvPr>
        </p:nvSpPr>
        <p:spPr/>
        <p:txBody>
          <a:bodyPr/>
          <a:lstStyle>
            <a:lvl1pPr>
              <a:defRPr/>
            </a:lvl1pPr>
          </a:lstStyle>
          <a:p>
            <a:pPr>
              <a:defRPr/>
            </a:pPr>
            <a:fld id="{6223EE73-084F-4AC3-927F-BB7272FC44F8}" type="slidenum">
              <a:rPr lang="en-US"/>
              <a:pPr>
                <a:defRPr/>
              </a:pPr>
              <a:t>‹#›</a:t>
            </a:fld>
            <a:endParaRPr lang="en-US" dirty="0"/>
          </a:p>
        </p:txBody>
      </p:sp>
    </p:spTree>
    <p:extLst>
      <p:ext uri="{BB962C8B-B14F-4D97-AF65-F5344CB8AC3E}">
        <p14:creationId xmlns:p14="http://schemas.microsoft.com/office/powerpoint/2010/main" val="237401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70648" cy="1143000"/>
          </a:xfrm>
        </p:spPr>
        <p:txBody>
          <a:bodyPr/>
          <a:lstStyle>
            <a:lvl1pPr algn="l">
              <a:defRPr sz="3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31B2B0EC-C78C-41D6-9DF1-C27C2FAAE87F}" type="datetime1">
              <a:rPr lang="en-US" smtClean="0"/>
              <a:t>5/30/2013</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A8EAC7E5-D0DF-4177-8F54-585C12D5E42F}" type="slidenum">
              <a:rPr lang="en-US"/>
              <a:pPr>
                <a:defRPr/>
              </a:pPr>
              <a:t>‹#›</a:t>
            </a:fld>
            <a:endParaRPr lang="en-US" dirty="0"/>
          </a:p>
        </p:txBody>
      </p:sp>
    </p:spTree>
    <p:extLst>
      <p:ext uri="{BB962C8B-B14F-4D97-AF65-F5344CB8AC3E}">
        <p14:creationId xmlns:p14="http://schemas.microsoft.com/office/powerpoint/2010/main" val="346317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887BA04-E2A6-4140-90EF-0AD5532DA77E}" type="datetime1">
              <a:rPr lang="en-US" smtClean="0"/>
              <a:t>5/30/2013</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1796758E-F435-4DD3-A724-BBDEE606364C}" type="slidenum">
              <a:rPr lang="en-US"/>
              <a:pPr>
                <a:defRPr/>
              </a:pPr>
              <a:t>‹#›</a:t>
            </a:fld>
            <a:endParaRPr lang="en-US" dirty="0"/>
          </a:p>
        </p:txBody>
      </p:sp>
    </p:spTree>
    <p:extLst>
      <p:ext uri="{BB962C8B-B14F-4D97-AF65-F5344CB8AC3E}">
        <p14:creationId xmlns:p14="http://schemas.microsoft.com/office/powerpoint/2010/main" val="377094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a:defRPr/>
            </a:pPr>
            <a:fld id="{A2FDE283-B577-4BAA-AC59-C71A6D6C921C}" type="datetime1">
              <a:rPr lang="en-US" smtClean="0"/>
              <a:t>5/30/2013</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2D2DD245-4199-4852-B6AE-2881BB74B875}" type="slidenum">
              <a:rPr lang="en-US"/>
              <a:pPr>
                <a:defRPr/>
              </a:pPr>
              <a:t>‹#›</a:t>
            </a:fld>
            <a:endParaRPr lang="en-US" dirty="0"/>
          </a:p>
        </p:txBody>
      </p:sp>
    </p:spTree>
    <p:extLst>
      <p:ext uri="{BB962C8B-B14F-4D97-AF65-F5344CB8AC3E}">
        <p14:creationId xmlns:p14="http://schemas.microsoft.com/office/powerpoint/2010/main" val="2403398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BB9977E-031E-4930-87CD-DAE3D0AE665A}" type="datetime1">
              <a:rPr lang="en-US" smtClean="0"/>
              <a:t>5/30/2013</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B6AAF3C9-DDE8-47A2-8DB7-0D0FC88C833E}" type="slidenum">
              <a:rPr lang="en-US"/>
              <a:pPr>
                <a:defRPr/>
              </a:pPr>
              <a:t>‹#›</a:t>
            </a:fld>
            <a:endParaRPr lang="en-US" dirty="0"/>
          </a:p>
        </p:txBody>
      </p:sp>
    </p:spTree>
    <p:extLst>
      <p:ext uri="{BB962C8B-B14F-4D97-AF65-F5344CB8AC3E}">
        <p14:creationId xmlns:p14="http://schemas.microsoft.com/office/powerpoint/2010/main" val="111806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973CF5E-4B19-44FD-867F-A5773233EF3F}" type="datetime1">
              <a:rPr lang="en-US" smtClean="0"/>
              <a:t>5/30/2013</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062C849F-A49D-45AE-9F34-21F458CDD979}" type="slidenum">
              <a:rPr lang="en-US"/>
              <a:pPr>
                <a:defRPr/>
              </a:pPr>
              <a:t>‹#›</a:t>
            </a:fld>
            <a:endParaRPr lang="en-US" dirty="0"/>
          </a:p>
        </p:txBody>
      </p:sp>
    </p:spTree>
    <p:extLst>
      <p:ext uri="{BB962C8B-B14F-4D97-AF65-F5344CB8AC3E}">
        <p14:creationId xmlns:p14="http://schemas.microsoft.com/office/powerpoint/2010/main" val="2572803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9" descr="bbbbbbbbbbb.jp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Date Placeholder 9"/>
          <p:cNvSpPr>
            <a:spLocks noGrp="1"/>
          </p:cNvSpPr>
          <p:nvPr>
            <p:ph type="dt" sz="half" idx="2"/>
          </p:nvPr>
        </p:nvSpPr>
        <p:spPr>
          <a:xfrm>
            <a:off x="152400" y="6324600"/>
            <a:ext cx="2133600" cy="228600"/>
          </a:xfrm>
          <a:prstGeom prst="rect">
            <a:avLst/>
          </a:prstGeom>
        </p:spPr>
        <p:txBody>
          <a:bodyPr vert="horz" bIns="0" anchor="b"/>
          <a:lstStyle>
            <a:lvl1pPr algn="l" eaLnBrk="1" fontAlgn="auto" latinLnBrk="0" hangingPunct="1">
              <a:spcBef>
                <a:spcPts val="0"/>
              </a:spcBef>
              <a:spcAft>
                <a:spcPts val="0"/>
              </a:spcAft>
              <a:defRPr kumimoji="0" sz="1000">
                <a:solidFill>
                  <a:schemeClr val="tx2">
                    <a:lumMod val="25000"/>
                  </a:schemeClr>
                </a:solidFill>
                <a:latin typeface="+mn-lt"/>
              </a:defRPr>
            </a:lvl1pPr>
          </a:lstStyle>
          <a:p>
            <a:pPr>
              <a:defRPr/>
            </a:pPr>
            <a:fld id="{E38C84BD-2DFE-42E8-A6A5-2776F4588FD2}" type="datetime1">
              <a:rPr lang="en-US" smtClean="0"/>
              <a:t>5/30/2013</a:t>
            </a:fld>
            <a:endParaRPr lang="en-US" dirty="0"/>
          </a:p>
        </p:txBody>
      </p:sp>
      <p:sp>
        <p:nvSpPr>
          <p:cNvPr id="22" name="Footer Placeholder 21"/>
          <p:cNvSpPr>
            <a:spLocks noGrp="1"/>
          </p:cNvSpPr>
          <p:nvPr>
            <p:ph type="ftr" sz="quarter" idx="3"/>
          </p:nvPr>
        </p:nvSpPr>
        <p:spPr>
          <a:xfrm>
            <a:off x="3124200" y="6324600"/>
            <a:ext cx="2895600" cy="228600"/>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lumMod val="25000"/>
                  </a:schemeClr>
                </a:solidFill>
                <a:latin typeface="+mn-lt"/>
              </a:defRPr>
            </a:lvl1pPr>
          </a:lstStyle>
          <a:p>
            <a:pPr>
              <a:defRPr/>
            </a:pPr>
            <a:endParaRPr lang="en-US" dirty="0"/>
          </a:p>
        </p:txBody>
      </p:sp>
      <p:sp>
        <p:nvSpPr>
          <p:cNvPr id="18" name="Slide Number Placeholder 17"/>
          <p:cNvSpPr>
            <a:spLocks noGrp="1"/>
          </p:cNvSpPr>
          <p:nvPr>
            <p:ph type="sldNum" sz="quarter" idx="4"/>
          </p:nvPr>
        </p:nvSpPr>
        <p:spPr>
          <a:xfrm>
            <a:off x="7848600" y="6324600"/>
            <a:ext cx="762000" cy="228600"/>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lumMod val="25000"/>
                  </a:schemeClr>
                </a:solidFill>
                <a:latin typeface="+mn-lt"/>
              </a:defRPr>
            </a:lvl1pPr>
          </a:lstStyle>
          <a:p>
            <a:pPr>
              <a:defRPr/>
            </a:pPr>
            <a:fld id="{02203F0D-D4E5-450A-A51D-A19793E7A470}" type="slidenum">
              <a:rPr lang="en-US"/>
              <a:pPr>
                <a:defRPr/>
              </a:pPr>
              <a:t>‹#›</a:t>
            </a:fld>
            <a:endParaRPr lang="en-US" dirty="0"/>
          </a:p>
        </p:txBody>
      </p:sp>
      <p:cxnSp>
        <p:nvCxnSpPr>
          <p:cNvPr id="51" name="Straight Connector 50"/>
          <p:cNvCxnSpPr/>
          <p:nvPr/>
        </p:nvCxnSpPr>
        <p:spPr>
          <a:xfrm>
            <a:off x="0" y="6856412"/>
            <a:ext cx="5029200" cy="1588"/>
          </a:xfrm>
          <a:prstGeom prst="line">
            <a:avLst/>
          </a:prstGeom>
          <a:ln>
            <a:gradFill flip="none" rotWithShape="1">
              <a:gsLst>
                <a:gs pos="0">
                  <a:schemeClr val="tx1"/>
                </a:gs>
                <a:gs pos="93000">
                  <a:schemeClr val="tx1">
                    <a:alpha val="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031" name="Text Placeholder 29"/>
          <p:cNvSpPr>
            <a:spLocks noGrp="1"/>
          </p:cNvSpPr>
          <p:nvPr>
            <p:ph type="body" idx="1"/>
          </p:nvPr>
        </p:nvSpPr>
        <p:spPr bwMode="auto">
          <a:xfrm>
            <a:off x="152400" y="1447800"/>
            <a:ext cx="8458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Title Placeholder 8"/>
          <p:cNvSpPr>
            <a:spLocks noGrp="1"/>
          </p:cNvSpPr>
          <p:nvPr>
            <p:ph type="title"/>
          </p:nvPr>
        </p:nvSpPr>
        <p:spPr bwMode="auto">
          <a:xfrm>
            <a:off x="228600" y="381000"/>
            <a:ext cx="74676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254" name="Text Box 6"/>
          <p:cNvSpPr txBox="1">
            <a:spLocks noChangeArrowheads="1"/>
          </p:cNvSpPr>
          <p:nvPr/>
        </p:nvSpPr>
        <p:spPr bwMode="auto">
          <a:xfrm>
            <a:off x="0" y="6661150"/>
            <a:ext cx="8305800" cy="215900"/>
          </a:xfrm>
          <a:prstGeom prst="rect">
            <a:avLst/>
          </a:prstGeom>
          <a:noFill/>
          <a:ln w="9525">
            <a:noFill/>
            <a:miter lim="800000"/>
            <a:headEnd/>
            <a:tailEnd/>
          </a:ln>
          <a:effectLst/>
        </p:spPr>
        <p:txBody>
          <a:bodyPr>
            <a:spAutoFit/>
          </a:bodyPr>
          <a:lstStyle/>
          <a:p>
            <a:pPr fontAlgn="auto">
              <a:spcBef>
                <a:spcPct val="50000"/>
              </a:spcBef>
              <a:spcAft>
                <a:spcPts val="0"/>
              </a:spcAft>
              <a:defRPr/>
            </a:pPr>
            <a:r>
              <a:rPr lang="en-US" sz="800" b="1" dirty="0">
                <a:latin typeface="Times New Roman" pitchFamily="18" charset="0"/>
                <a:cs typeface="Times New Roman" pitchFamily="18" charset="0"/>
              </a:rPr>
              <a:t>UNITED STATES PATENT AND TRADEMARK OFFICE</a:t>
            </a:r>
          </a:p>
        </p:txBody>
      </p:sp>
    </p:spTree>
  </p:cSld>
  <p:clrMap bg1="dk1" tx1="lt1" bg2="dk2" tx2="lt2" accent1="accent1" accent2="accent2" accent3="accent3" accent4="accent4" accent5="accent5" accent6="accent6" hlink="hlink" folHlink="folHlink"/>
  <p:sldLayoutIdLst>
    <p:sldLayoutId id="2147483870" r:id="rId1"/>
    <p:sldLayoutId id="2147483871" r:id="rId2"/>
    <p:sldLayoutId id="2147483863" r:id="rId3"/>
    <p:sldLayoutId id="2147483864" r:id="rId4"/>
    <p:sldLayoutId id="2147483865" r:id="rId5"/>
    <p:sldLayoutId id="2147483866" r:id="rId6"/>
    <p:sldLayoutId id="2147483867" r:id="rId7"/>
    <p:sldLayoutId id="2147483868" r:id="rId8"/>
    <p:sldLayoutId id="2147483869" r:id="rId9"/>
  </p:sldLayoutIdLst>
  <p:hf hdr="0" ftr="0" dt="0"/>
  <p:txStyles>
    <p:titleStyle>
      <a:lvl1pPr algn="l" rtl="0" eaLnBrk="1" fontAlgn="base" hangingPunct="1">
        <a:spcBef>
          <a:spcPct val="0"/>
        </a:spcBef>
        <a:spcAft>
          <a:spcPct val="0"/>
        </a:spcAft>
        <a:defRPr sz="2600" b="1" i="1" kern="1200">
          <a:solidFill>
            <a:schemeClr val="tx1"/>
          </a:solidFill>
          <a:latin typeface="+mn-lt"/>
          <a:ea typeface="+mj-ea"/>
          <a:cs typeface="+mj-cs"/>
        </a:defRPr>
      </a:lvl1pPr>
      <a:lvl2pPr algn="l" rtl="0" eaLnBrk="1" fontAlgn="base" hangingPunct="1">
        <a:spcBef>
          <a:spcPct val="0"/>
        </a:spcBef>
        <a:spcAft>
          <a:spcPct val="0"/>
        </a:spcAft>
        <a:defRPr sz="2600" b="1" i="1">
          <a:solidFill>
            <a:schemeClr val="tx1"/>
          </a:solidFill>
          <a:latin typeface="Arial" charset="0"/>
        </a:defRPr>
      </a:lvl2pPr>
      <a:lvl3pPr algn="l" rtl="0" eaLnBrk="1" fontAlgn="base" hangingPunct="1">
        <a:spcBef>
          <a:spcPct val="0"/>
        </a:spcBef>
        <a:spcAft>
          <a:spcPct val="0"/>
        </a:spcAft>
        <a:defRPr sz="2600" b="1" i="1">
          <a:solidFill>
            <a:schemeClr val="tx1"/>
          </a:solidFill>
          <a:latin typeface="Arial" charset="0"/>
        </a:defRPr>
      </a:lvl3pPr>
      <a:lvl4pPr algn="l" rtl="0" eaLnBrk="1" fontAlgn="base" hangingPunct="1">
        <a:spcBef>
          <a:spcPct val="0"/>
        </a:spcBef>
        <a:spcAft>
          <a:spcPct val="0"/>
        </a:spcAft>
        <a:defRPr sz="2600" b="1" i="1">
          <a:solidFill>
            <a:schemeClr val="tx1"/>
          </a:solidFill>
          <a:latin typeface="Arial" charset="0"/>
        </a:defRPr>
      </a:lvl4pPr>
      <a:lvl5pPr algn="l" rtl="0" eaLnBrk="1" fontAlgn="base" hangingPunct="1">
        <a:spcBef>
          <a:spcPct val="0"/>
        </a:spcBef>
        <a:spcAft>
          <a:spcPct val="0"/>
        </a:spcAft>
        <a:defRPr sz="2600" b="1" i="1">
          <a:solidFill>
            <a:schemeClr val="tx1"/>
          </a:solidFill>
          <a:latin typeface="Arial" charset="0"/>
        </a:defRPr>
      </a:lvl5pPr>
      <a:lvl6pPr marL="457200" algn="ctr" rtl="0" eaLnBrk="1" fontAlgn="base" hangingPunct="1">
        <a:spcBef>
          <a:spcPct val="0"/>
        </a:spcBef>
        <a:spcAft>
          <a:spcPct val="0"/>
        </a:spcAft>
        <a:defRPr sz="5500" b="1">
          <a:solidFill>
            <a:schemeClr val="tx1"/>
          </a:solidFill>
          <a:latin typeface="Arial Black" pitchFamily="34" charset="0"/>
        </a:defRPr>
      </a:lvl6pPr>
      <a:lvl7pPr marL="914400" algn="ctr" rtl="0" eaLnBrk="1" fontAlgn="base" hangingPunct="1">
        <a:spcBef>
          <a:spcPct val="0"/>
        </a:spcBef>
        <a:spcAft>
          <a:spcPct val="0"/>
        </a:spcAft>
        <a:defRPr sz="5500" b="1">
          <a:solidFill>
            <a:schemeClr val="tx1"/>
          </a:solidFill>
          <a:latin typeface="Arial Black" pitchFamily="34" charset="0"/>
        </a:defRPr>
      </a:lvl7pPr>
      <a:lvl8pPr marL="1371600" algn="ctr" rtl="0" eaLnBrk="1" fontAlgn="base" hangingPunct="1">
        <a:spcBef>
          <a:spcPct val="0"/>
        </a:spcBef>
        <a:spcAft>
          <a:spcPct val="0"/>
        </a:spcAft>
        <a:defRPr sz="5500" b="1">
          <a:solidFill>
            <a:schemeClr val="tx1"/>
          </a:solidFill>
          <a:latin typeface="Arial Black" pitchFamily="34" charset="0"/>
        </a:defRPr>
      </a:lvl8pPr>
      <a:lvl9pPr marL="1828800" algn="ctr" rtl="0" eaLnBrk="1" fontAlgn="base" hangingPunct="1">
        <a:spcBef>
          <a:spcPct val="0"/>
        </a:spcBef>
        <a:spcAft>
          <a:spcPct val="0"/>
        </a:spcAft>
        <a:defRPr sz="5500" b="1">
          <a:solidFill>
            <a:schemeClr val="tx1"/>
          </a:solidFill>
          <a:latin typeface="Arial Black" pitchFamily="34" charset="0"/>
        </a:defRPr>
      </a:lvl9pPr>
    </p:titleStyle>
    <p:bodyStyle>
      <a:lvl1pPr marL="419100" indent="-382588" algn="l" rtl="0" eaLnBrk="1" fontAlgn="base" hangingPunct="1">
        <a:spcBef>
          <a:spcPct val="20000"/>
        </a:spcBef>
        <a:spcAft>
          <a:spcPct val="0"/>
        </a:spcAft>
        <a:buSzPct val="80000"/>
        <a:buFont typeface="Arial" charset="0"/>
        <a:buChar char="•"/>
        <a:defRPr sz="2600" kern="1200">
          <a:solidFill>
            <a:schemeClr val="bg1"/>
          </a:solidFill>
          <a:latin typeface="+mn-lt"/>
          <a:ea typeface="+mn-ea"/>
          <a:cs typeface="+mn-cs"/>
        </a:defRPr>
      </a:lvl1pPr>
      <a:lvl2pPr marL="722313" indent="-273050" algn="l" rtl="0" eaLnBrk="1" fontAlgn="base" hangingPunct="1">
        <a:spcBef>
          <a:spcPct val="20000"/>
        </a:spcBef>
        <a:spcAft>
          <a:spcPct val="0"/>
        </a:spcAft>
        <a:buSzPct val="90000"/>
        <a:buFont typeface="Arial" charset="0"/>
        <a:buChar char="•"/>
        <a:defRPr sz="2600" kern="1200">
          <a:solidFill>
            <a:schemeClr val="bg1"/>
          </a:solidFill>
          <a:latin typeface="+mn-lt"/>
          <a:ea typeface="+mn-ea"/>
          <a:cs typeface="+mn-cs"/>
        </a:defRPr>
      </a:lvl2pPr>
      <a:lvl3pPr marL="1004888" indent="-255588" algn="l" rtl="0" eaLnBrk="1" fontAlgn="base" hangingPunct="1">
        <a:spcBef>
          <a:spcPct val="20000"/>
        </a:spcBef>
        <a:spcAft>
          <a:spcPct val="0"/>
        </a:spcAft>
        <a:buSzPct val="85000"/>
        <a:buFont typeface="Arial" charset="0"/>
        <a:buChar char="•"/>
        <a:defRPr sz="2400" kern="1200">
          <a:solidFill>
            <a:schemeClr val="bg1"/>
          </a:solidFill>
          <a:latin typeface="+mn-lt"/>
          <a:ea typeface="+mn-ea"/>
          <a:cs typeface="+mn-cs"/>
        </a:defRPr>
      </a:lvl3pPr>
      <a:lvl4pPr marL="1279525" indent="-236538" algn="l" rtl="0" eaLnBrk="1" fontAlgn="base" hangingPunct="1">
        <a:spcBef>
          <a:spcPct val="20000"/>
        </a:spcBef>
        <a:spcAft>
          <a:spcPct val="0"/>
        </a:spcAft>
        <a:buSzPct val="90000"/>
        <a:buFont typeface="Arial" charset="0"/>
        <a:buChar char="•"/>
        <a:defRPr sz="2000" kern="1200">
          <a:solidFill>
            <a:schemeClr val="bg1"/>
          </a:solidFill>
          <a:latin typeface="+mn-lt"/>
          <a:ea typeface="+mn-ea"/>
          <a:cs typeface="+mn-cs"/>
        </a:defRPr>
      </a:lvl4pPr>
      <a:lvl5pPr marL="1489075" indent="-182563" algn="l" rtl="0" eaLnBrk="1" fontAlgn="base" hangingPunct="1">
        <a:spcBef>
          <a:spcPct val="20000"/>
        </a:spcBef>
        <a:spcAft>
          <a:spcPct val="0"/>
        </a:spcAft>
        <a:buSzPct val="100000"/>
        <a:buFont typeface="Arial" charset="0"/>
        <a:buChar char="•"/>
        <a:defRPr sz="2000" kern="1200">
          <a:solidFill>
            <a:schemeClr val="bg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33867" y="2133600"/>
            <a:ext cx="8077200" cy="2209800"/>
          </a:xfrm>
        </p:spPr>
        <p:txBody>
          <a:bodyPr/>
          <a:lstStyle/>
          <a:p>
            <a:pPr eaLnBrk="1" hangingPunct="1"/>
            <a:r>
              <a:rPr lang="en-US" dirty="0" smtClean="0"/>
              <a:t>35 USC 112 (f)*:</a:t>
            </a:r>
            <a:br>
              <a:rPr lang="en-US" dirty="0" smtClean="0"/>
            </a:br>
            <a:r>
              <a:rPr lang="en-US" dirty="0" smtClean="0"/>
              <a:t>Identifying Limitations That Invoke 112(f)</a:t>
            </a:r>
          </a:p>
        </p:txBody>
      </p:sp>
      <p:sp>
        <p:nvSpPr>
          <p:cNvPr id="3075" name="Rectangle 1026"/>
          <p:cNvSpPr txBox="1">
            <a:spLocks noChangeArrowheads="1"/>
          </p:cNvSpPr>
          <p:nvPr/>
        </p:nvSpPr>
        <p:spPr bwMode="auto">
          <a:xfrm>
            <a:off x="1295400" y="3810000"/>
            <a:ext cx="5791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dirty="0"/>
              <a:t>* 35 USC 112, 6</a:t>
            </a:r>
            <a:r>
              <a:rPr lang="en-US" sz="1600" baseline="30000" dirty="0"/>
              <a:t>th</a:t>
            </a:r>
            <a:r>
              <a:rPr lang="en-US" sz="1600" dirty="0"/>
              <a:t> paragraph for cases filed before 9/16/2012</a:t>
            </a:r>
          </a:p>
        </p:txBody>
      </p:sp>
    </p:spTree>
    <p:extLst>
      <p:ext uri="{BB962C8B-B14F-4D97-AF65-F5344CB8AC3E}">
        <p14:creationId xmlns:p14="http://schemas.microsoft.com/office/powerpoint/2010/main" val="3423105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10</a:t>
            </a:fld>
            <a:endParaRPr lang="en-US" dirty="0" smtClean="0">
              <a:latin typeface="Arial Black" pitchFamily="34" charset="0"/>
            </a:endParaRPr>
          </a:p>
        </p:txBody>
      </p:sp>
      <p:sp>
        <p:nvSpPr>
          <p:cNvPr id="7171" name="Rectangle 2"/>
          <p:cNvSpPr>
            <a:spLocks noGrp="1" noChangeArrowheads="1"/>
          </p:cNvSpPr>
          <p:nvPr>
            <p:ph type="title"/>
          </p:nvPr>
        </p:nvSpPr>
        <p:spPr>
          <a:xfrm>
            <a:off x="533400" y="381000"/>
            <a:ext cx="6781800" cy="838200"/>
          </a:xfrm>
        </p:spPr>
        <p:txBody>
          <a:bodyPr/>
          <a:lstStyle/>
          <a:p>
            <a:pPr algn="ctr" eaLnBrk="1" hangingPunct="1"/>
            <a:r>
              <a:rPr lang="en-US" dirty="0" smtClean="0"/>
              <a:t>Prong A – Substitute for “means”</a:t>
            </a:r>
          </a:p>
        </p:txBody>
      </p:sp>
      <p:sp>
        <p:nvSpPr>
          <p:cNvPr id="4" name="Rectangle 3"/>
          <p:cNvSpPr txBox="1">
            <a:spLocks noChangeArrowheads="1"/>
          </p:cNvSpPr>
          <p:nvPr/>
        </p:nvSpPr>
        <p:spPr bwMode="auto">
          <a:xfrm>
            <a:off x="609600" y="1752600"/>
            <a:ext cx="79248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eaLnBrk="1" hangingPunct="1">
              <a:lnSpc>
                <a:spcPct val="90000"/>
              </a:lnSpc>
              <a:defRPr/>
            </a:pPr>
            <a:r>
              <a:rPr lang="en-US" sz="2400" dirty="0">
                <a:solidFill>
                  <a:schemeClr val="bg1"/>
                </a:solidFill>
              </a:rPr>
              <a:t>For a term </a:t>
            </a:r>
            <a:r>
              <a:rPr lang="en-US" sz="2400" dirty="0" smtClean="0">
                <a:solidFill>
                  <a:schemeClr val="bg1"/>
                </a:solidFill>
              </a:rPr>
              <a:t>to be a substitute for “means” (and lack </a:t>
            </a:r>
            <a:r>
              <a:rPr lang="en-US" sz="2400" dirty="0" smtClean="0">
                <a:solidFill>
                  <a:prstClr val="black">
                    <a:lumMod val="95000"/>
                    <a:lumOff val="5000"/>
                  </a:prstClr>
                </a:solidFill>
                <a:latin typeface="Arial" charset="0"/>
              </a:rPr>
              <a:t>sufficient structure), </a:t>
            </a:r>
            <a:r>
              <a:rPr lang="en-US" sz="2400" dirty="0" smtClean="0">
                <a:solidFill>
                  <a:schemeClr val="bg1"/>
                </a:solidFill>
              </a:rPr>
              <a:t>it </a:t>
            </a:r>
            <a:r>
              <a:rPr lang="en-US" sz="2400" dirty="0">
                <a:solidFill>
                  <a:schemeClr val="bg1"/>
                </a:solidFill>
              </a:rPr>
              <a:t>must:</a:t>
            </a:r>
          </a:p>
          <a:p>
            <a:pPr eaLnBrk="1" hangingPunct="1">
              <a:lnSpc>
                <a:spcPct val="90000"/>
              </a:lnSpc>
              <a:defRPr/>
            </a:pPr>
            <a:endParaRPr lang="en-US" sz="800" dirty="0">
              <a:solidFill>
                <a:schemeClr val="bg1"/>
              </a:solidFill>
            </a:endParaRPr>
          </a:p>
          <a:p>
            <a:pPr lvl="1" eaLnBrk="1" hangingPunct="1">
              <a:lnSpc>
                <a:spcPct val="90000"/>
              </a:lnSpc>
              <a:buClr>
                <a:srgbClr val="0070C0"/>
              </a:buClr>
              <a:defRPr/>
            </a:pPr>
            <a:r>
              <a:rPr lang="en-US" sz="2200" dirty="0">
                <a:solidFill>
                  <a:schemeClr val="bg1"/>
                </a:solidFill>
              </a:rPr>
              <a:t>Be </a:t>
            </a:r>
            <a:r>
              <a:rPr lang="en-US" sz="2200" dirty="0" smtClean="0">
                <a:solidFill>
                  <a:schemeClr val="bg1"/>
                </a:solidFill>
              </a:rPr>
              <a:t>a generic placeholder </a:t>
            </a:r>
            <a:r>
              <a:rPr lang="en-US" sz="2200" dirty="0">
                <a:solidFill>
                  <a:schemeClr val="bg1"/>
                </a:solidFill>
              </a:rPr>
              <a:t>and not limit the scope of the claim to any specific </a:t>
            </a:r>
            <a:r>
              <a:rPr lang="en-US" sz="2200" dirty="0" smtClean="0">
                <a:solidFill>
                  <a:schemeClr val="bg1"/>
                </a:solidFill>
              </a:rPr>
              <a:t>manner/structure for </a:t>
            </a:r>
            <a:r>
              <a:rPr lang="en-US" sz="2200" dirty="0">
                <a:solidFill>
                  <a:schemeClr val="bg1"/>
                </a:solidFill>
              </a:rPr>
              <a:t>performing the claimed </a:t>
            </a:r>
            <a:r>
              <a:rPr lang="en-US" sz="2200" dirty="0" smtClean="0">
                <a:solidFill>
                  <a:schemeClr val="bg1"/>
                </a:solidFill>
              </a:rPr>
              <a:t>function</a:t>
            </a:r>
          </a:p>
          <a:p>
            <a:pPr lvl="1" eaLnBrk="1" hangingPunct="1">
              <a:lnSpc>
                <a:spcPct val="90000"/>
              </a:lnSpc>
              <a:defRPr/>
            </a:pPr>
            <a:endParaRPr lang="en-US" sz="2400" dirty="0" smtClean="0">
              <a:solidFill>
                <a:schemeClr val="bg1"/>
              </a:solidFill>
            </a:endParaRPr>
          </a:p>
          <a:p>
            <a:pPr eaLnBrk="1" hangingPunct="1">
              <a:lnSpc>
                <a:spcPct val="90000"/>
              </a:lnSpc>
              <a:defRPr/>
            </a:pPr>
            <a:r>
              <a:rPr lang="en-US" sz="2400" dirty="0" smtClean="0">
                <a:solidFill>
                  <a:schemeClr val="bg1"/>
                </a:solidFill>
              </a:rPr>
              <a:t>There </a:t>
            </a:r>
            <a:r>
              <a:rPr lang="en-US" sz="2400" dirty="0">
                <a:solidFill>
                  <a:schemeClr val="bg1"/>
                </a:solidFill>
              </a:rPr>
              <a:t>are no absolutes in the determination of </a:t>
            </a:r>
            <a:r>
              <a:rPr lang="en-US" sz="2400" dirty="0" smtClean="0">
                <a:solidFill>
                  <a:schemeClr val="bg1"/>
                </a:solidFill>
              </a:rPr>
              <a:t>terms </a:t>
            </a:r>
            <a:r>
              <a:rPr lang="en-US" sz="2400" dirty="0">
                <a:solidFill>
                  <a:schemeClr val="bg1"/>
                </a:solidFill>
              </a:rPr>
              <a:t>used as a substitute for “means</a:t>
            </a:r>
            <a:r>
              <a:rPr lang="en-US" sz="2400" dirty="0" smtClean="0">
                <a:solidFill>
                  <a:schemeClr val="bg1"/>
                </a:solidFill>
              </a:rPr>
              <a:t>” </a:t>
            </a:r>
          </a:p>
          <a:p>
            <a:pPr eaLnBrk="1" hangingPunct="1">
              <a:lnSpc>
                <a:spcPct val="90000"/>
              </a:lnSpc>
              <a:defRPr/>
            </a:pPr>
            <a:endParaRPr lang="en-US" sz="800" dirty="0">
              <a:solidFill>
                <a:schemeClr val="bg1"/>
              </a:solidFill>
            </a:endParaRPr>
          </a:p>
          <a:p>
            <a:pPr eaLnBrk="1" hangingPunct="1">
              <a:lnSpc>
                <a:spcPct val="90000"/>
              </a:lnSpc>
              <a:defRPr/>
            </a:pPr>
            <a:r>
              <a:rPr lang="en-US" sz="2400" dirty="0" smtClean="0">
                <a:solidFill>
                  <a:schemeClr val="bg1"/>
                </a:solidFill>
              </a:rPr>
              <a:t>The </a:t>
            </a:r>
            <a:r>
              <a:rPr lang="en-US" sz="2400" dirty="0">
                <a:solidFill>
                  <a:schemeClr val="bg1"/>
                </a:solidFill>
              </a:rPr>
              <a:t>examiner must carefully consider the term in light of the </a:t>
            </a:r>
            <a:r>
              <a:rPr lang="en-US" sz="2400" dirty="0" smtClean="0">
                <a:solidFill>
                  <a:schemeClr val="bg1"/>
                </a:solidFill>
              </a:rPr>
              <a:t>specification and the accepted </a:t>
            </a:r>
            <a:r>
              <a:rPr lang="en-US" sz="2400" dirty="0">
                <a:solidFill>
                  <a:schemeClr val="bg1"/>
                </a:solidFill>
              </a:rPr>
              <a:t>meaning in the </a:t>
            </a:r>
            <a:r>
              <a:rPr lang="en-US" sz="2400" dirty="0" smtClean="0">
                <a:solidFill>
                  <a:schemeClr val="bg1"/>
                </a:solidFill>
              </a:rPr>
              <a:t>technology</a:t>
            </a:r>
          </a:p>
          <a:p>
            <a:pPr eaLnBrk="1" hangingPunct="1">
              <a:lnSpc>
                <a:spcPct val="90000"/>
              </a:lnSpc>
              <a:defRPr/>
            </a:pPr>
            <a:endParaRPr lang="en-US" sz="800" dirty="0">
              <a:solidFill>
                <a:schemeClr val="bg1"/>
              </a:solidFill>
            </a:endParaRPr>
          </a:p>
          <a:p>
            <a:pPr eaLnBrk="1" hangingPunct="1">
              <a:lnSpc>
                <a:spcPct val="90000"/>
              </a:lnSpc>
              <a:defRPr/>
            </a:pPr>
            <a:endParaRPr lang="en-US" sz="2400" dirty="0" smtClean="0">
              <a:solidFill>
                <a:schemeClr val="bg1"/>
              </a:solidFill>
            </a:endParaRPr>
          </a:p>
        </p:txBody>
      </p:sp>
      <p:sp>
        <p:nvSpPr>
          <p:cNvPr id="5"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10</a:t>
            </a:fld>
            <a:endParaRPr lang="en-US" dirty="0"/>
          </a:p>
        </p:txBody>
      </p:sp>
    </p:spTree>
    <p:extLst>
      <p:ext uri="{BB962C8B-B14F-4D97-AF65-F5344CB8AC3E}">
        <p14:creationId xmlns:p14="http://schemas.microsoft.com/office/powerpoint/2010/main" val="50995978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11</a:t>
            </a:fld>
            <a:endParaRPr lang="en-US" dirty="0" smtClean="0">
              <a:latin typeface="Arial Black" pitchFamily="34" charset="0"/>
            </a:endParaRPr>
          </a:p>
        </p:txBody>
      </p:sp>
      <p:sp>
        <p:nvSpPr>
          <p:cNvPr id="7171" name="Rectangle 2"/>
          <p:cNvSpPr>
            <a:spLocks noGrp="1" noChangeArrowheads="1"/>
          </p:cNvSpPr>
          <p:nvPr>
            <p:ph type="title"/>
          </p:nvPr>
        </p:nvSpPr>
        <p:spPr>
          <a:xfrm>
            <a:off x="533400" y="381000"/>
            <a:ext cx="6781800" cy="838200"/>
          </a:xfrm>
        </p:spPr>
        <p:txBody>
          <a:bodyPr/>
          <a:lstStyle/>
          <a:p>
            <a:pPr algn="ctr" eaLnBrk="1" hangingPunct="1"/>
            <a:r>
              <a:rPr lang="en-US" dirty="0" smtClean="0"/>
              <a:t>Prong A – Substitute for “means”</a:t>
            </a:r>
          </a:p>
        </p:txBody>
      </p:sp>
      <p:sp>
        <p:nvSpPr>
          <p:cNvPr id="4" name="Rectangle 3"/>
          <p:cNvSpPr txBox="1">
            <a:spLocks noChangeArrowheads="1"/>
          </p:cNvSpPr>
          <p:nvPr/>
        </p:nvSpPr>
        <p:spPr bwMode="auto">
          <a:xfrm>
            <a:off x="609600" y="1447800"/>
            <a:ext cx="7924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endParaRPr lang="en-US" sz="2400" dirty="0">
              <a:solidFill>
                <a:schemeClr val="bg1"/>
              </a:solidFill>
            </a:endParaRPr>
          </a:p>
        </p:txBody>
      </p:sp>
      <p:sp>
        <p:nvSpPr>
          <p:cNvPr id="5" name="Rectangle 3"/>
          <p:cNvSpPr txBox="1">
            <a:spLocks noChangeArrowheads="1"/>
          </p:cNvSpPr>
          <p:nvPr/>
        </p:nvSpPr>
        <p:spPr bwMode="auto">
          <a:xfrm>
            <a:off x="990600" y="1489877"/>
            <a:ext cx="6781800" cy="491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Claim Limitation:  mechanism for delivering ink</a:t>
            </a:r>
            <a:endParaRPr lang="en-US" sz="2000" dirty="0" smtClean="0">
              <a:solidFill>
                <a:schemeClr val="bg1"/>
              </a:solidFill>
            </a:endParaRPr>
          </a:p>
        </p:txBody>
      </p:sp>
      <p:sp>
        <p:nvSpPr>
          <p:cNvPr id="6" name="Rectangle 3"/>
          <p:cNvSpPr txBox="1">
            <a:spLocks noChangeArrowheads="1"/>
          </p:cNvSpPr>
          <p:nvPr/>
        </p:nvSpPr>
        <p:spPr bwMode="auto">
          <a:xfrm>
            <a:off x="381000" y="2287256"/>
            <a:ext cx="3733800" cy="1370344"/>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algn="ctr" eaLnBrk="1" hangingPunct="1">
              <a:lnSpc>
                <a:spcPct val="90000"/>
              </a:lnSpc>
              <a:spcBef>
                <a:spcPts val="600"/>
              </a:spcBef>
              <a:buNone/>
              <a:defRPr/>
            </a:pPr>
            <a:r>
              <a:rPr lang="en-US" sz="1800" dirty="0" smtClean="0">
                <a:solidFill>
                  <a:schemeClr val="bg1"/>
                </a:solidFill>
              </a:rPr>
              <a:t>Specification 1</a:t>
            </a:r>
          </a:p>
          <a:p>
            <a:pPr marL="0" indent="0" eaLnBrk="1" hangingPunct="1">
              <a:lnSpc>
                <a:spcPct val="90000"/>
              </a:lnSpc>
              <a:buNone/>
              <a:defRPr/>
            </a:pPr>
            <a:r>
              <a:rPr lang="en-US" sz="1800" dirty="0" smtClean="0">
                <a:solidFill>
                  <a:schemeClr val="bg1"/>
                </a:solidFill>
              </a:rPr>
              <a:t>The mechanism for delivering ink can be a piezoelectric printhead, thermal printhead or laser printhead. </a:t>
            </a:r>
          </a:p>
        </p:txBody>
      </p:sp>
      <p:sp>
        <p:nvSpPr>
          <p:cNvPr id="2" name="TextBox 1"/>
          <p:cNvSpPr txBox="1"/>
          <p:nvPr/>
        </p:nvSpPr>
        <p:spPr>
          <a:xfrm>
            <a:off x="381000" y="3886200"/>
            <a:ext cx="3733800" cy="2585323"/>
          </a:xfrm>
          <a:prstGeom prst="rect">
            <a:avLst/>
          </a:prstGeom>
          <a:noFill/>
        </p:spPr>
        <p:txBody>
          <a:bodyPr wrap="square" rtlCol="0">
            <a:spAutoFit/>
          </a:bodyPr>
          <a:lstStyle/>
          <a:p>
            <a:r>
              <a:rPr lang="en-US" dirty="0" smtClean="0">
                <a:solidFill>
                  <a:srgbClr val="FF0000"/>
                </a:solidFill>
              </a:rPr>
              <a:t>‘Mechanism’ is used in the claim in a generic manner. One of ordinary skill would understand that ‘mechanism’ is not limited to a specific structure for performing the function. </a:t>
            </a:r>
          </a:p>
          <a:p>
            <a:endParaRPr lang="en-US" dirty="0" smtClean="0">
              <a:solidFill>
                <a:srgbClr val="FF0000"/>
              </a:solidFill>
            </a:endParaRPr>
          </a:p>
          <a:p>
            <a:endParaRPr lang="en-US" b="1" dirty="0" smtClean="0">
              <a:solidFill>
                <a:schemeClr val="bg1"/>
              </a:solidFill>
            </a:endParaRPr>
          </a:p>
          <a:p>
            <a:r>
              <a:rPr lang="en-US" b="1" dirty="0" smtClean="0">
                <a:solidFill>
                  <a:schemeClr val="bg1"/>
                </a:solidFill>
              </a:rPr>
              <a:t>Substitute</a:t>
            </a:r>
            <a:r>
              <a:rPr lang="en-US" dirty="0" smtClean="0">
                <a:solidFill>
                  <a:schemeClr val="bg1"/>
                </a:solidFill>
              </a:rPr>
              <a:t> for “means”</a:t>
            </a:r>
            <a:endParaRPr lang="en-US" dirty="0">
              <a:solidFill>
                <a:srgbClr val="FF0000"/>
              </a:solidFill>
            </a:endParaRPr>
          </a:p>
        </p:txBody>
      </p:sp>
      <p:sp>
        <p:nvSpPr>
          <p:cNvPr id="10"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11</a:t>
            </a:fld>
            <a:endParaRPr lang="en-US" dirty="0"/>
          </a:p>
        </p:txBody>
      </p:sp>
      <p:sp>
        <p:nvSpPr>
          <p:cNvPr id="11" name="Rectangle 3"/>
          <p:cNvSpPr txBox="1">
            <a:spLocks noChangeArrowheads="1"/>
          </p:cNvSpPr>
          <p:nvPr/>
        </p:nvSpPr>
        <p:spPr bwMode="auto">
          <a:xfrm>
            <a:off x="4637314" y="2287256"/>
            <a:ext cx="3810000" cy="1370344"/>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algn="ctr" eaLnBrk="1" hangingPunct="1">
              <a:lnSpc>
                <a:spcPct val="90000"/>
              </a:lnSpc>
              <a:buNone/>
              <a:defRPr/>
            </a:pPr>
            <a:r>
              <a:rPr lang="en-US" sz="1800" dirty="0" smtClean="0">
                <a:solidFill>
                  <a:schemeClr val="bg1"/>
                </a:solidFill>
              </a:rPr>
              <a:t>Specification 2</a:t>
            </a:r>
            <a:endParaRPr lang="en-US" sz="1800" dirty="0">
              <a:solidFill>
                <a:schemeClr val="bg1"/>
              </a:solidFill>
            </a:endParaRPr>
          </a:p>
          <a:p>
            <a:pPr marL="0" indent="0" eaLnBrk="1" hangingPunct="1">
              <a:lnSpc>
                <a:spcPct val="90000"/>
              </a:lnSpc>
              <a:buNone/>
              <a:defRPr/>
            </a:pPr>
            <a:r>
              <a:rPr lang="en-US" sz="1800" dirty="0" smtClean="0">
                <a:solidFill>
                  <a:schemeClr val="bg1"/>
                </a:solidFill>
              </a:rPr>
              <a:t>The mechanism for delivering ink is </a:t>
            </a:r>
            <a:r>
              <a:rPr lang="en-US" sz="1800" u="sng" dirty="0" smtClean="0">
                <a:solidFill>
                  <a:schemeClr val="bg1"/>
                </a:solidFill>
              </a:rPr>
              <a:t>preferably</a:t>
            </a:r>
            <a:r>
              <a:rPr lang="en-US" sz="1800" dirty="0" smtClean="0">
                <a:solidFill>
                  <a:schemeClr val="bg1"/>
                </a:solidFill>
              </a:rPr>
              <a:t> a laser printhead.</a:t>
            </a:r>
          </a:p>
        </p:txBody>
      </p:sp>
      <p:sp>
        <p:nvSpPr>
          <p:cNvPr id="12" name="Rectangle 11"/>
          <p:cNvSpPr/>
          <p:nvPr/>
        </p:nvSpPr>
        <p:spPr>
          <a:xfrm>
            <a:off x="4637314" y="3889214"/>
            <a:ext cx="3810000" cy="2585323"/>
          </a:xfrm>
          <a:prstGeom prst="rect">
            <a:avLst/>
          </a:prstGeom>
        </p:spPr>
        <p:txBody>
          <a:bodyPr wrap="square">
            <a:spAutoFit/>
          </a:bodyPr>
          <a:lstStyle/>
          <a:p>
            <a:r>
              <a:rPr lang="en-US" dirty="0" smtClean="0">
                <a:solidFill>
                  <a:srgbClr val="FF0000"/>
                </a:solidFill>
              </a:rPr>
              <a:t>Although a preferred embodiment is described, ‘mechanism’ is used in the claim in a generic manner.  One of ordinary skill would understand that ‘mechanism’ is not the name for the specific structure for performing the function.</a:t>
            </a:r>
          </a:p>
          <a:p>
            <a:r>
              <a:rPr lang="en-US" dirty="0" smtClean="0">
                <a:solidFill>
                  <a:srgbClr val="FF0000"/>
                </a:solidFill>
              </a:rPr>
              <a:t> </a:t>
            </a:r>
          </a:p>
          <a:p>
            <a:r>
              <a:rPr lang="en-US" b="1" dirty="0" smtClean="0">
                <a:solidFill>
                  <a:schemeClr val="bg1"/>
                </a:solidFill>
              </a:rPr>
              <a:t>Substitute </a:t>
            </a:r>
            <a:r>
              <a:rPr lang="en-US" dirty="0" smtClean="0">
                <a:solidFill>
                  <a:schemeClr val="bg1"/>
                </a:solidFill>
              </a:rPr>
              <a:t>for  “means”</a:t>
            </a:r>
            <a:endParaRPr lang="en-US" dirty="0">
              <a:solidFill>
                <a:srgbClr val="FF0000"/>
              </a:solidFill>
            </a:endParaRPr>
          </a:p>
        </p:txBody>
      </p:sp>
    </p:spTree>
    <p:extLst>
      <p:ext uri="{BB962C8B-B14F-4D97-AF65-F5344CB8AC3E}">
        <p14:creationId xmlns:p14="http://schemas.microsoft.com/office/powerpoint/2010/main" val="87309927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546934-F814-41B0-B643-3BAF229F0694}" type="slidenum">
              <a:rPr lang="en-US" smtClean="0">
                <a:latin typeface="Arial Black" pitchFamily="34" charset="0"/>
              </a:rPr>
              <a:pPr/>
              <a:t>12</a:t>
            </a:fld>
            <a:endParaRPr lang="en-US" dirty="0" smtClean="0">
              <a:latin typeface="Arial Black" pitchFamily="34" charset="0"/>
            </a:endParaRPr>
          </a:p>
        </p:txBody>
      </p:sp>
      <p:sp>
        <p:nvSpPr>
          <p:cNvPr id="9219" name="Rectangle 2"/>
          <p:cNvSpPr>
            <a:spLocks noGrp="1" noChangeArrowheads="1"/>
          </p:cNvSpPr>
          <p:nvPr>
            <p:ph type="title"/>
          </p:nvPr>
        </p:nvSpPr>
        <p:spPr>
          <a:xfrm>
            <a:off x="457200" y="457200"/>
            <a:ext cx="8458200" cy="838200"/>
          </a:xfrm>
        </p:spPr>
        <p:txBody>
          <a:bodyPr/>
          <a:lstStyle/>
          <a:p>
            <a:pPr algn="ctr" eaLnBrk="1" hangingPunct="1"/>
            <a:r>
              <a:rPr lang="en-US" dirty="0" smtClean="0"/>
              <a:t>Prong B – Means-type claims</a:t>
            </a:r>
          </a:p>
        </p:txBody>
      </p:sp>
      <p:sp>
        <p:nvSpPr>
          <p:cNvPr id="5" name="Rectangle 3"/>
          <p:cNvSpPr txBox="1">
            <a:spLocks noChangeArrowheads="1"/>
          </p:cNvSpPr>
          <p:nvPr/>
        </p:nvSpPr>
        <p:spPr bwMode="auto">
          <a:xfrm>
            <a:off x="609600" y="1828800"/>
            <a:ext cx="79248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Prong B is met when:</a:t>
            </a:r>
          </a:p>
          <a:p>
            <a:pPr marL="0" indent="0" eaLnBrk="1" hangingPunct="1">
              <a:lnSpc>
                <a:spcPct val="90000"/>
              </a:lnSpc>
              <a:buNone/>
              <a:defRPr/>
            </a:pPr>
            <a:endParaRPr lang="en-US" sz="2400" dirty="0" smtClean="0">
              <a:solidFill>
                <a:schemeClr val="bg1"/>
              </a:solidFill>
            </a:endParaRPr>
          </a:p>
          <a:p>
            <a:pPr eaLnBrk="1" hangingPunct="1">
              <a:lnSpc>
                <a:spcPct val="90000"/>
              </a:lnSpc>
              <a:defRPr/>
            </a:pPr>
            <a:r>
              <a:rPr lang="en-US" sz="2400" dirty="0">
                <a:solidFill>
                  <a:schemeClr val="bg1"/>
                </a:solidFill>
              </a:rPr>
              <a:t>The phrase “means” or the substitute </a:t>
            </a:r>
            <a:r>
              <a:rPr lang="en-US" sz="2400" dirty="0" smtClean="0">
                <a:solidFill>
                  <a:schemeClr val="bg1"/>
                </a:solidFill>
              </a:rPr>
              <a:t>term </a:t>
            </a:r>
            <a:r>
              <a:rPr lang="en-US" sz="2400" dirty="0">
                <a:solidFill>
                  <a:schemeClr val="bg1"/>
                </a:solidFill>
              </a:rPr>
              <a:t>is modified by functional language, typically linked by the transition word “for” (e.g., “means for”) or another linking word</a:t>
            </a:r>
            <a:endParaRPr lang="en-US" sz="2400" dirty="0" smtClean="0">
              <a:solidFill>
                <a:schemeClr val="bg1"/>
              </a:solidFill>
            </a:endParaRPr>
          </a:p>
          <a:p>
            <a:pPr lvl="1" eaLnBrk="1" hangingPunct="1">
              <a:lnSpc>
                <a:spcPct val="90000"/>
              </a:lnSpc>
              <a:defRPr/>
            </a:pPr>
            <a:endParaRPr lang="en-US" sz="2400" dirty="0" smtClean="0">
              <a:solidFill>
                <a:schemeClr val="bg1"/>
              </a:solidFill>
            </a:endParaRPr>
          </a:p>
          <a:p>
            <a:pPr eaLnBrk="1" hangingPunct="1">
              <a:lnSpc>
                <a:spcPct val="90000"/>
              </a:lnSpc>
              <a:defRPr/>
            </a:pPr>
            <a:endParaRPr lang="en-US" sz="2400" dirty="0" smtClean="0">
              <a:solidFill>
                <a:schemeClr val="bg1"/>
              </a:solidFill>
            </a:endParaRPr>
          </a:p>
          <a:p>
            <a:pPr eaLnBrk="1" hangingPunct="1">
              <a:lnSpc>
                <a:spcPct val="90000"/>
              </a:lnSpc>
              <a:defRPr/>
            </a:pPr>
            <a:endParaRPr lang="en-US" sz="2400" dirty="0" smtClean="0">
              <a:solidFill>
                <a:schemeClr val="bg1"/>
              </a:solidFill>
            </a:endParaRPr>
          </a:p>
        </p:txBody>
      </p:sp>
      <p:sp>
        <p:nvSpPr>
          <p:cNvPr id="6" name="TextBox 5"/>
          <p:cNvSpPr txBox="1"/>
          <p:nvPr/>
        </p:nvSpPr>
        <p:spPr>
          <a:xfrm>
            <a:off x="1752600" y="4495800"/>
            <a:ext cx="5791200" cy="1107996"/>
          </a:xfrm>
          <a:prstGeom prst="rect">
            <a:avLst/>
          </a:prstGeom>
          <a:noFill/>
        </p:spPr>
        <p:txBody>
          <a:bodyPr wrap="square" rtlCol="0">
            <a:spAutoFit/>
          </a:bodyPr>
          <a:lstStyle/>
          <a:p>
            <a:r>
              <a:rPr lang="en-US" sz="2200" dirty="0" smtClean="0">
                <a:solidFill>
                  <a:schemeClr val="bg1"/>
                </a:solidFill>
              </a:rPr>
              <a:t>Examples:  </a:t>
            </a:r>
          </a:p>
          <a:p>
            <a:r>
              <a:rPr lang="en-US" sz="2200" b="1" dirty="0" smtClean="0">
                <a:solidFill>
                  <a:srgbClr val="C00000"/>
                </a:solidFill>
              </a:rPr>
              <a:t>   </a:t>
            </a:r>
            <a:r>
              <a:rPr lang="en-US" sz="2200" dirty="0" smtClean="0">
                <a:solidFill>
                  <a:schemeClr val="bg1"/>
                </a:solidFill>
              </a:rPr>
              <a:t>Means </a:t>
            </a:r>
            <a:r>
              <a:rPr lang="en-US" sz="2200" b="1" dirty="0" smtClean="0">
                <a:solidFill>
                  <a:srgbClr val="A53939"/>
                </a:solidFill>
              </a:rPr>
              <a:t>for ink delivery</a:t>
            </a:r>
          </a:p>
          <a:p>
            <a:r>
              <a:rPr lang="en-US" sz="2200" dirty="0" smtClean="0">
                <a:solidFill>
                  <a:schemeClr val="bg1"/>
                </a:solidFill>
              </a:rPr>
              <a:t>   Module </a:t>
            </a:r>
            <a:r>
              <a:rPr lang="en-US" sz="2200" b="1" dirty="0" smtClean="0">
                <a:solidFill>
                  <a:srgbClr val="A53939"/>
                </a:solidFill>
              </a:rPr>
              <a:t>for delivering ink</a:t>
            </a:r>
            <a:endParaRPr lang="en-US" sz="2200" b="1" dirty="0">
              <a:solidFill>
                <a:srgbClr val="A53939"/>
              </a:solidFill>
            </a:endParaRPr>
          </a:p>
        </p:txBody>
      </p:sp>
      <p:sp>
        <p:nvSpPr>
          <p:cNvPr id="7"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12</a:t>
            </a:fld>
            <a:endParaRPr lang="en-US" dirty="0"/>
          </a:p>
        </p:txBody>
      </p:sp>
    </p:spTree>
    <p:extLst>
      <p:ext uri="{BB962C8B-B14F-4D97-AF65-F5344CB8AC3E}">
        <p14:creationId xmlns:p14="http://schemas.microsoft.com/office/powerpoint/2010/main" val="232480571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546934-F814-41B0-B643-3BAF229F0694}" type="slidenum">
              <a:rPr lang="en-US" smtClean="0">
                <a:latin typeface="Arial Black" pitchFamily="34" charset="0"/>
              </a:rPr>
              <a:pPr/>
              <a:t>13</a:t>
            </a:fld>
            <a:endParaRPr lang="en-US" dirty="0" smtClean="0">
              <a:latin typeface="Arial Black" pitchFamily="34" charset="0"/>
            </a:endParaRPr>
          </a:p>
        </p:txBody>
      </p:sp>
      <p:sp>
        <p:nvSpPr>
          <p:cNvPr id="9219" name="Rectangle 2"/>
          <p:cNvSpPr>
            <a:spLocks noGrp="1" noChangeArrowheads="1"/>
          </p:cNvSpPr>
          <p:nvPr>
            <p:ph type="title"/>
          </p:nvPr>
        </p:nvSpPr>
        <p:spPr>
          <a:xfrm>
            <a:off x="457200" y="457200"/>
            <a:ext cx="8458200" cy="838200"/>
          </a:xfrm>
        </p:spPr>
        <p:txBody>
          <a:bodyPr/>
          <a:lstStyle/>
          <a:p>
            <a:pPr algn="ctr" eaLnBrk="1" hangingPunct="1"/>
            <a:r>
              <a:rPr lang="en-US" dirty="0" smtClean="0"/>
              <a:t>Linking Words</a:t>
            </a:r>
          </a:p>
        </p:txBody>
      </p:sp>
      <p:sp>
        <p:nvSpPr>
          <p:cNvPr id="5" name="Rectangle 3"/>
          <p:cNvSpPr txBox="1">
            <a:spLocks noChangeArrowheads="1"/>
          </p:cNvSpPr>
          <p:nvPr/>
        </p:nvSpPr>
        <p:spPr bwMode="auto">
          <a:xfrm>
            <a:off x="685800" y="1524000"/>
            <a:ext cx="79248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eaLnBrk="1" hangingPunct="1">
              <a:lnSpc>
                <a:spcPct val="90000"/>
              </a:lnSpc>
              <a:spcAft>
                <a:spcPts val="600"/>
              </a:spcAft>
              <a:defRPr/>
            </a:pPr>
            <a:r>
              <a:rPr lang="en-US" sz="2400" dirty="0" smtClean="0">
                <a:solidFill>
                  <a:schemeClr val="bg1"/>
                </a:solidFill>
              </a:rPr>
              <a:t>It is not required that the transition “for” be used to link “means” or the substitute term to the function</a:t>
            </a:r>
            <a:endParaRPr lang="en-US" sz="2400" dirty="0">
              <a:solidFill>
                <a:schemeClr val="bg1"/>
              </a:solidFill>
            </a:endParaRPr>
          </a:p>
          <a:p>
            <a:pPr eaLnBrk="1" hangingPunct="1">
              <a:lnSpc>
                <a:spcPct val="90000"/>
              </a:lnSpc>
              <a:spcAft>
                <a:spcPts val="600"/>
              </a:spcAft>
              <a:defRPr/>
            </a:pPr>
            <a:r>
              <a:rPr lang="en-US" sz="2400" dirty="0" smtClean="0">
                <a:solidFill>
                  <a:schemeClr val="bg1"/>
                </a:solidFill>
              </a:rPr>
              <a:t>Other linking words can be used, such as “so that”, or “configured for”, provided it is clear that a function is being recited</a:t>
            </a:r>
            <a:endParaRPr lang="en-US" sz="2400" dirty="0">
              <a:solidFill>
                <a:schemeClr val="bg1"/>
              </a:solidFill>
            </a:endParaRPr>
          </a:p>
          <a:p>
            <a:pPr eaLnBrk="1" hangingPunct="1">
              <a:lnSpc>
                <a:spcPct val="90000"/>
              </a:lnSpc>
              <a:spcAft>
                <a:spcPts val="600"/>
              </a:spcAft>
              <a:defRPr/>
            </a:pPr>
            <a:r>
              <a:rPr lang="en-US" sz="2400" dirty="0" smtClean="0">
                <a:solidFill>
                  <a:schemeClr val="bg1"/>
                </a:solidFill>
              </a:rPr>
              <a:t>In certain circumstances, it is also not necessary to use a linking word if other words used convey the function without imparting structure</a:t>
            </a:r>
          </a:p>
        </p:txBody>
      </p:sp>
      <p:sp>
        <p:nvSpPr>
          <p:cNvPr id="7" name="TextBox 6"/>
          <p:cNvSpPr txBox="1"/>
          <p:nvPr/>
        </p:nvSpPr>
        <p:spPr>
          <a:xfrm>
            <a:off x="2133600" y="4953000"/>
            <a:ext cx="5334000" cy="1107996"/>
          </a:xfrm>
          <a:prstGeom prst="rect">
            <a:avLst/>
          </a:prstGeom>
          <a:noFill/>
        </p:spPr>
        <p:txBody>
          <a:bodyPr wrap="square" rtlCol="0">
            <a:spAutoFit/>
          </a:bodyPr>
          <a:lstStyle/>
          <a:p>
            <a:r>
              <a:rPr lang="en-US" sz="2200" dirty="0" smtClean="0">
                <a:solidFill>
                  <a:schemeClr val="bg1"/>
                </a:solidFill>
              </a:rPr>
              <a:t>Examples:  </a:t>
            </a:r>
          </a:p>
          <a:p>
            <a:r>
              <a:rPr lang="en-US" sz="2200" b="1" dirty="0" smtClean="0">
                <a:solidFill>
                  <a:srgbClr val="C00000"/>
                </a:solidFill>
              </a:rPr>
              <a:t>   </a:t>
            </a:r>
            <a:r>
              <a:rPr lang="en-US" sz="2200" dirty="0" smtClean="0">
                <a:solidFill>
                  <a:schemeClr val="bg1"/>
                </a:solidFill>
              </a:rPr>
              <a:t>Ink delivery means</a:t>
            </a:r>
          </a:p>
          <a:p>
            <a:r>
              <a:rPr lang="en-US" sz="2200" dirty="0" smtClean="0">
                <a:solidFill>
                  <a:schemeClr val="bg1"/>
                </a:solidFill>
              </a:rPr>
              <a:t>   Module </a:t>
            </a:r>
            <a:r>
              <a:rPr lang="en-US" sz="2200" dirty="0" smtClean="0">
                <a:solidFill>
                  <a:srgbClr val="C00000"/>
                </a:solidFill>
              </a:rPr>
              <a:t>configured to</a:t>
            </a:r>
            <a:r>
              <a:rPr lang="en-US" sz="2200" dirty="0" smtClean="0">
                <a:solidFill>
                  <a:schemeClr val="bg1"/>
                </a:solidFill>
              </a:rPr>
              <a:t> deliver ink</a:t>
            </a:r>
            <a:endParaRPr lang="en-US" sz="22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13</a:t>
            </a:fld>
            <a:endParaRPr lang="en-US" dirty="0"/>
          </a:p>
        </p:txBody>
      </p:sp>
    </p:spTree>
    <p:extLst>
      <p:ext uri="{BB962C8B-B14F-4D97-AF65-F5344CB8AC3E}">
        <p14:creationId xmlns:p14="http://schemas.microsoft.com/office/powerpoint/2010/main" val="384471393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546934-F814-41B0-B643-3BAF229F0694}" type="slidenum">
              <a:rPr lang="en-US" smtClean="0">
                <a:latin typeface="Arial Black" pitchFamily="34" charset="0"/>
              </a:rPr>
              <a:pPr/>
              <a:t>14</a:t>
            </a:fld>
            <a:endParaRPr lang="en-US" dirty="0" smtClean="0">
              <a:latin typeface="Arial Black" pitchFamily="34" charset="0"/>
            </a:endParaRPr>
          </a:p>
        </p:txBody>
      </p:sp>
      <p:sp>
        <p:nvSpPr>
          <p:cNvPr id="9219" name="Rectangle 2"/>
          <p:cNvSpPr>
            <a:spLocks noGrp="1" noChangeArrowheads="1"/>
          </p:cNvSpPr>
          <p:nvPr>
            <p:ph type="title"/>
          </p:nvPr>
        </p:nvSpPr>
        <p:spPr>
          <a:xfrm>
            <a:off x="457200" y="457200"/>
            <a:ext cx="8458200" cy="838200"/>
          </a:xfrm>
        </p:spPr>
        <p:txBody>
          <a:bodyPr/>
          <a:lstStyle/>
          <a:p>
            <a:pPr algn="ctr" eaLnBrk="1" hangingPunct="1"/>
            <a:r>
              <a:rPr lang="en-US" dirty="0" smtClean="0"/>
              <a:t>Prong C – Means-type claims</a:t>
            </a:r>
          </a:p>
        </p:txBody>
      </p:sp>
      <p:sp>
        <p:nvSpPr>
          <p:cNvPr id="5" name="Rectangle 3"/>
          <p:cNvSpPr txBox="1">
            <a:spLocks noChangeArrowheads="1"/>
          </p:cNvSpPr>
          <p:nvPr/>
        </p:nvSpPr>
        <p:spPr bwMode="auto">
          <a:xfrm>
            <a:off x="397283" y="1447800"/>
            <a:ext cx="7924800" cy="1999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200" dirty="0" smtClean="0">
                <a:solidFill>
                  <a:schemeClr val="bg1"/>
                </a:solidFill>
              </a:rPr>
              <a:t>Prong C is met when:</a:t>
            </a:r>
          </a:p>
          <a:p>
            <a:pPr eaLnBrk="1" hangingPunct="1">
              <a:lnSpc>
                <a:spcPct val="90000"/>
              </a:lnSpc>
              <a:defRPr/>
            </a:pPr>
            <a:r>
              <a:rPr lang="en-US" sz="2200" dirty="0" smtClean="0">
                <a:solidFill>
                  <a:schemeClr val="bg1"/>
                </a:solidFill>
              </a:rPr>
              <a:t>The phrase “means” or the generic placeholder is </a:t>
            </a:r>
            <a:r>
              <a:rPr lang="en-US" sz="2200" b="1" dirty="0" smtClean="0">
                <a:solidFill>
                  <a:schemeClr val="bg1"/>
                </a:solidFill>
              </a:rPr>
              <a:t>not</a:t>
            </a:r>
            <a:r>
              <a:rPr lang="en-US" sz="2200" dirty="0" smtClean="0">
                <a:solidFill>
                  <a:schemeClr val="bg1"/>
                </a:solidFill>
              </a:rPr>
              <a:t> further modified by sufficient structure or material for performing the claimed function</a:t>
            </a:r>
          </a:p>
          <a:p>
            <a:pPr eaLnBrk="1" hangingPunct="1">
              <a:lnSpc>
                <a:spcPct val="90000"/>
              </a:lnSpc>
              <a:defRPr/>
            </a:pPr>
            <a:endParaRPr lang="en-US" sz="2200" dirty="0">
              <a:solidFill>
                <a:schemeClr val="bg1"/>
              </a:solidFill>
            </a:endParaRPr>
          </a:p>
          <a:p>
            <a:pPr marL="0" indent="0" eaLnBrk="1" hangingPunct="1">
              <a:lnSpc>
                <a:spcPct val="90000"/>
              </a:lnSpc>
              <a:buNone/>
              <a:defRPr/>
            </a:pPr>
            <a:endParaRPr lang="en-US" sz="2200" dirty="0" smtClean="0">
              <a:solidFill>
                <a:schemeClr val="bg1"/>
              </a:solidFill>
            </a:endParaRPr>
          </a:p>
        </p:txBody>
      </p:sp>
      <p:sp>
        <p:nvSpPr>
          <p:cNvPr id="6" name="TextBox 5"/>
          <p:cNvSpPr txBox="1"/>
          <p:nvPr/>
        </p:nvSpPr>
        <p:spPr>
          <a:xfrm>
            <a:off x="762000" y="2895600"/>
            <a:ext cx="7086600" cy="3554819"/>
          </a:xfrm>
          <a:prstGeom prst="rect">
            <a:avLst/>
          </a:prstGeom>
          <a:noFill/>
        </p:spPr>
        <p:txBody>
          <a:bodyPr wrap="square" rtlCol="0">
            <a:spAutoFit/>
          </a:bodyPr>
          <a:lstStyle/>
          <a:p>
            <a:pPr>
              <a:spcAft>
                <a:spcPts val="600"/>
              </a:spcAft>
            </a:pPr>
            <a:r>
              <a:rPr lang="en-US" sz="2000" dirty="0" smtClean="0">
                <a:solidFill>
                  <a:schemeClr val="bg1"/>
                </a:solidFill>
              </a:rPr>
              <a:t>Examples:  </a:t>
            </a:r>
          </a:p>
          <a:p>
            <a:r>
              <a:rPr lang="en-US" sz="2000" b="1" dirty="0" smtClean="0">
                <a:solidFill>
                  <a:srgbClr val="C00000"/>
                </a:solidFill>
              </a:rPr>
              <a:t>   </a:t>
            </a:r>
            <a:r>
              <a:rPr lang="en-US" sz="2000" dirty="0" smtClean="0">
                <a:solidFill>
                  <a:schemeClr val="bg1"/>
                </a:solidFill>
              </a:rPr>
              <a:t>Means for ink delivery</a:t>
            </a:r>
          </a:p>
          <a:p>
            <a:pPr>
              <a:tabLst>
                <a:tab pos="631825" algn="l"/>
              </a:tabLst>
            </a:pPr>
            <a:r>
              <a:rPr lang="en-US" sz="2000" dirty="0">
                <a:solidFill>
                  <a:schemeClr val="bg1"/>
                </a:solidFill>
              </a:rPr>
              <a:t>	</a:t>
            </a:r>
            <a:r>
              <a:rPr lang="en-US" sz="2000" dirty="0" smtClean="0">
                <a:solidFill>
                  <a:schemeClr val="bg1"/>
                </a:solidFill>
              </a:rPr>
              <a:t>Prong C met - no structural recitation</a:t>
            </a:r>
          </a:p>
          <a:p>
            <a:endParaRPr lang="en-US" sz="2000" dirty="0" smtClean="0">
              <a:solidFill>
                <a:schemeClr val="bg1"/>
              </a:solidFill>
            </a:endParaRPr>
          </a:p>
          <a:p>
            <a:r>
              <a:rPr lang="en-US" sz="2000" b="1" dirty="0" smtClean="0">
                <a:solidFill>
                  <a:srgbClr val="C00000"/>
                </a:solidFill>
              </a:rPr>
              <a:t>   Ink jet </a:t>
            </a:r>
            <a:r>
              <a:rPr lang="en-US" sz="2000" dirty="0" smtClean="0">
                <a:solidFill>
                  <a:schemeClr val="bg1"/>
                </a:solidFill>
              </a:rPr>
              <a:t>means for ink delivery</a:t>
            </a:r>
          </a:p>
          <a:p>
            <a:pPr marL="682625" lvl="1" indent="-50800">
              <a:tabLst>
                <a:tab pos="682625" algn="l"/>
              </a:tabLst>
            </a:pPr>
            <a:r>
              <a:rPr lang="en-US" sz="2000" dirty="0">
                <a:solidFill>
                  <a:schemeClr val="bg1"/>
                </a:solidFill>
              </a:rPr>
              <a:t>	</a:t>
            </a:r>
            <a:r>
              <a:rPr lang="en-US" sz="2000" dirty="0" smtClean="0">
                <a:solidFill>
                  <a:schemeClr val="bg1"/>
                </a:solidFill>
              </a:rPr>
              <a:t>Fails Prong C - modified by “ink jet” which is               sufficient structure for achieving specified function</a:t>
            </a:r>
          </a:p>
          <a:p>
            <a:endParaRPr lang="en-US" sz="2000" dirty="0">
              <a:solidFill>
                <a:schemeClr val="bg1"/>
              </a:solidFill>
            </a:endParaRPr>
          </a:p>
          <a:p>
            <a:r>
              <a:rPr lang="en-US" sz="2000" dirty="0" smtClean="0">
                <a:solidFill>
                  <a:schemeClr val="bg1"/>
                </a:solidFill>
              </a:rPr>
              <a:t>  Means for ink delivery </a:t>
            </a:r>
            <a:r>
              <a:rPr lang="en-US" sz="2000" b="1" dirty="0" smtClean="0">
                <a:solidFill>
                  <a:srgbClr val="C00000"/>
                </a:solidFill>
              </a:rPr>
              <a:t>having an ink delivery tube</a:t>
            </a:r>
          </a:p>
          <a:p>
            <a:pPr marL="676275" lvl="1">
              <a:tabLst>
                <a:tab pos="682625" algn="l"/>
              </a:tabLst>
            </a:pPr>
            <a:r>
              <a:rPr lang="en-US" sz="2000" dirty="0" smtClean="0">
                <a:solidFill>
                  <a:schemeClr val="bg1"/>
                </a:solidFill>
              </a:rPr>
              <a:t>	Fails Prong C – modified by “tube” which is sufficient structure for achieving specified function</a:t>
            </a:r>
            <a:endParaRPr lang="en-US" sz="2000" dirty="0">
              <a:solidFill>
                <a:schemeClr val="bg1"/>
              </a:solidFill>
            </a:endParaRPr>
          </a:p>
        </p:txBody>
      </p:sp>
      <p:sp>
        <p:nvSpPr>
          <p:cNvPr id="7"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14</a:t>
            </a:fld>
            <a:endParaRPr lang="en-US" dirty="0"/>
          </a:p>
        </p:txBody>
      </p:sp>
    </p:spTree>
    <p:extLst>
      <p:ext uri="{BB962C8B-B14F-4D97-AF65-F5344CB8AC3E}">
        <p14:creationId xmlns:p14="http://schemas.microsoft.com/office/powerpoint/2010/main" val="327643046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15</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1</a:t>
            </a:r>
          </a:p>
        </p:txBody>
      </p:sp>
      <p:sp>
        <p:nvSpPr>
          <p:cNvPr id="4" name="Rectangle 3"/>
          <p:cNvSpPr txBox="1">
            <a:spLocks noChangeArrowheads="1"/>
          </p:cNvSpPr>
          <p:nvPr/>
        </p:nvSpPr>
        <p:spPr bwMode="auto">
          <a:xfrm>
            <a:off x="609600" y="1828800"/>
            <a:ext cx="79248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Means for displaying a result of a search query</a:t>
            </a:r>
          </a:p>
          <a:p>
            <a:pPr marL="0" indent="0" eaLnBrk="1" hangingPunct="1">
              <a:lnSpc>
                <a:spcPct val="90000"/>
              </a:lnSpc>
              <a:buNone/>
              <a:defRPr/>
            </a:pPr>
            <a:endParaRPr lang="en-US" sz="2400" dirty="0" smtClean="0">
              <a:solidFill>
                <a:schemeClr val="bg1"/>
              </a:solidFill>
            </a:endParaRPr>
          </a:p>
          <a:p>
            <a:pPr eaLnBrk="1" hangingPunct="1">
              <a:lnSpc>
                <a:spcPct val="90000"/>
              </a:lnSpc>
              <a:spcAft>
                <a:spcPts val="600"/>
              </a:spcAft>
              <a:defRPr/>
            </a:pPr>
            <a:r>
              <a:rPr lang="en-US" sz="2400" dirty="0" smtClean="0">
                <a:solidFill>
                  <a:schemeClr val="bg1"/>
                </a:solidFill>
              </a:rPr>
              <a:t>Prong A:  Explicit recitation of “means”</a:t>
            </a: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Prong B:  Functional recitation of “for displaying a result of a search query”</a:t>
            </a:r>
          </a:p>
          <a:p>
            <a:pPr eaLnBrk="1" hangingPunct="1">
              <a:lnSpc>
                <a:spcPct val="90000"/>
              </a:lnSpc>
              <a:defRPr/>
            </a:pPr>
            <a:r>
              <a:rPr lang="en-US" sz="2400" dirty="0" smtClean="0">
                <a:solidFill>
                  <a:schemeClr val="bg1"/>
                </a:solidFill>
              </a:rPr>
              <a:t>Prong C:  No structure that performs the function</a:t>
            </a:r>
          </a:p>
        </p:txBody>
      </p:sp>
      <p:sp>
        <p:nvSpPr>
          <p:cNvPr id="3" name="TextBox 2"/>
          <p:cNvSpPr txBox="1"/>
          <p:nvPr/>
        </p:nvSpPr>
        <p:spPr>
          <a:xfrm>
            <a:off x="1676400" y="5334000"/>
            <a:ext cx="5334000" cy="830997"/>
          </a:xfrm>
          <a:prstGeom prst="rect">
            <a:avLst/>
          </a:prstGeom>
          <a:noFill/>
        </p:spPr>
        <p:txBody>
          <a:bodyPr wrap="square" rtlCol="0">
            <a:spAutoFit/>
          </a:bodyPr>
          <a:lstStyle/>
          <a:p>
            <a:pPr algn="ctr"/>
            <a:r>
              <a:rPr lang="en-US" sz="2400" dirty="0" smtClean="0">
                <a:solidFill>
                  <a:schemeClr val="bg1"/>
                </a:solidFill>
              </a:rPr>
              <a:t>Meets 3-prong analysis:  </a:t>
            </a:r>
          </a:p>
          <a:p>
            <a:pPr algn="ctr"/>
            <a:r>
              <a:rPr lang="en-US" sz="2400" dirty="0" smtClean="0">
                <a:solidFill>
                  <a:schemeClr val="bg1"/>
                </a:solidFill>
              </a:rPr>
              <a:t>112(f)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15</a:t>
            </a:fld>
            <a:endParaRPr lang="en-US" dirty="0"/>
          </a:p>
        </p:txBody>
      </p:sp>
    </p:spTree>
    <p:extLst>
      <p:ext uri="{BB962C8B-B14F-4D97-AF65-F5344CB8AC3E}">
        <p14:creationId xmlns:p14="http://schemas.microsoft.com/office/powerpoint/2010/main" val="405732940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16</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2</a:t>
            </a:r>
          </a:p>
        </p:txBody>
      </p:sp>
      <p:sp>
        <p:nvSpPr>
          <p:cNvPr id="4" name="Rectangle 3"/>
          <p:cNvSpPr txBox="1">
            <a:spLocks noChangeArrowheads="1"/>
          </p:cNvSpPr>
          <p:nvPr/>
        </p:nvSpPr>
        <p:spPr bwMode="auto">
          <a:xfrm>
            <a:off x="609600" y="1828800"/>
            <a:ext cx="79248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Means configured to display a result from a search query</a:t>
            </a:r>
          </a:p>
          <a:p>
            <a:pPr marL="0" indent="0" eaLnBrk="1" hangingPunct="1">
              <a:lnSpc>
                <a:spcPct val="90000"/>
              </a:lnSpc>
              <a:buNone/>
              <a:defRPr/>
            </a:pPr>
            <a:endParaRPr lang="en-US" sz="2400" dirty="0" smtClean="0">
              <a:solidFill>
                <a:schemeClr val="bg1"/>
              </a:solidFill>
            </a:endParaRPr>
          </a:p>
          <a:p>
            <a:pPr eaLnBrk="1" hangingPunct="1">
              <a:lnSpc>
                <a:spcPct val="90000"/>
              </a:lnSpc>
              <a:spcAft>
                <a:spcPts val="600"/>
              </a:spcAft>
              <a:defRPr/>
            </a:pPr>
            <a:r>
              <a:rPr lang="en-US" sz="2400" dirty="0" smtClean="0">
                <a:solidFill>
                  <a:schemeClr val="bg1"/>
                </a:solidFill>
              </a:rPr>
              <a:t>Prong A:  Explicit recitation of “means”</a:t>
            </a: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Prong B:  Functional recitation of “configured to display a result from a search query”</a:t>
            </a:r>
          </a:p>
          <a:p>
            <a:pPr eaLnBrk="1" hangingPunct="1">
              <a:lnSpc>
                <a:spcPct val="90000"/>
              </a:lnSpc>
              <a:spcAft>
                <a:spcPts val="600"/>
              </a:spcAft>
              <a:defRPr/>
            </a:pPr>
            <a:r>
              <a:rPr lang="en-US" sz="2400" dirty="0" smtClean="0">
                <a:solidFill>
                  <a:schemeClr val="bg1"/>
                </a:solidFill>
              </a:rPr>
              <a:t>Prong </a:t>
            </a:r>
            <a:r>
              <a:rPr lang="en-US" sz="2400" dirty="0">
                <a:solidFill>
                  <a:schemeClr val="bg1"/>
                </a:solidFill>
              </a:rPr>
              <a:t>C</a:t>
            </a:r>
            <a:r>
              <a:rPr lang="en-US" sz="2400" dirty="0" smtClean="0">
                <a:solidFill>
                  <a:schemeClr val="bg1"/>
                </a:solidFill>
              </a:rPr>
              <a:t>:  </a:t>
            </a:r>
            <a:r>
              <a:rPr lang="en-US" sz="2400" dirty="0">
                <a:solidFill>
                  <a:schemeClr val="bg1"/>
                </a:solidFill>
              </a:rPr>
              <a:t>No structure that performs the function</a:t>
            </a:r>
          </a:p>
        </p:txBody>
      </p:sp>
      <p:sp>
        <p:nvSpPr>
          <p:cNvPr id="3" name="TextBox 2"/>
          <p:cNvSpPr txBox="1"/>
          <p:nvPr/>
        </p:nvSpPr>
        <p:spPr>
          <a:xfrm>
            <a:off x="1676400" y="5334000"/>
            <a:ext cx="5334000" cy="830997"/>
          </a:xfrm>
          <a:prstGeom prst="rect">
            <a:avLst/>
          </a:prstGeom>
          <a:noFill/>
        </p:spPr>
        <p:txBody>
          <a:bodyPr wrap="square" rtlCol="0">
            <a:spAutoFit/>
          </a:bodyPr>
          <a:lstStyle/>
          <a:p>
            <a:pPr algn="ctr"/>
            <a:r>
              <a:rPr lang="en-US" sz="2400" dirty="0" smtClean="0">
                <a:solidFill>
                  <a:schemeClr val="bg1"/>
                </a:solidFill>
              </a:rPr>
              <a:t>Meets 3-prong analysis:</a:t>
            </a:r>
          </a:p>
          <a:p>
            <a:pPr algn="ctr"/>
            <a:r>
              <a:rPr lang="en-US" sz="2400" dirty="0" smtClean="0">
                <a:solidFill>
                  <a:schemeClr val="bg1"/>
                </a:solidFill>
              </a:rPr>
              <a:t>112(f)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16</a:t>
            </a:fld>
            <a:endParaRPr lang="en-US" dirty="0"/>
          </a:p>
        </p:txBody>
      </p:sp>
    </p:spTree>
    <p:extLst>
      <p:ext uri="{BB962C8B-B14F-4D97-AF65-F5344CB8AC3E}">
        <p14:creationId xmlns:p14="http://schemas.microsoft.com/office/powerpoint/2010/main" val="90472172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17</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3</a:t>
            </a:r>
          </a:p>
        </p:txBody>
      </p:sp>
      <p:sp>
        <p:nvSpPr>
          <p:cNvPr id="4" name="Rectangle 3"/>
          <p:cNvSpPr txBox="1">
            <a:spLocks noChangeArrowheads="1"/>
          </p:cNvSpPr>
          <p:nvPr/>
        </p:nvSpPr>
        <p:spPr bwMode="auto">
          <a:xfrm>
            <a:off x="533400" y="1371600"/>
            <a:ext cx="79248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Module for displaying a result from a search query</a:t>
            </a:r>
          </a:p>
          <a:p>
            <a:pPr marL="0" indent="0" eaLnBrk="1" hangingPunct="1">
              <a:lnSpc>
                <a:spcPct val="90000"/>
              </a:lnSpc>
              <a:buNone/>
              <a:defRPr/>
            </a:pPr>
            <a:endParaRPr lang="en-US" sz="800" dirty="0" smtClean="0">
              <a:solidFill>
                <a:schemeClr val="bg1"/>
              </a:solidFill>
            </a:endParaRPr>
          </a:p>
          <a:p>
            <a:pPr marL="0" indent="0" eaLnBrk="1" hangingPunct="1">
              <a:lnSpc>
                <a:spcPct val="90000"/>
              </a:lnSpc>
              <a:buNone/>
              <a:defRPr/>
            </a:pPr>
            <a:r>
              <a:rPr lang="en-US" sz="2200" i="1" dirty="0" smtClean="0">
                <a:solidFill>
                  <a:schemeClr val="bg1"/>
                </a:solidFill>
              </a:rPr>
              <a:t>Specification: the module can be hardware (such as a circuit), software (such as a program driver) or a combination thereof (such as a programmed microprocessing unit)</a:t>
            </a:r>
          </a:p>
          <a:p>
            <a:pPr marL="0" indent="0" eaLnBrk="1" hangingPunct="1">
              <a:lnSpc>
                <a:spcPct val="90000"/>
              </a:lnSpc>
              <a:buNone/>
              <a:defRPr/>
            </a:pPr>
            <a:endParaRPr lang="en-US" sz="1000" dirty="0" smtClean="0">
              <a:solidFill>
                <a:schemeClr val="bg1"/>
              </a:solidFill>
            </a:endParaRPr>
          </a:p>
          <a:p>
            <a:pPr eaLnBrk="1" hangingPunct="1">
              <a:lnSpc>
                <a:spcPct val="90000"/>
              </a:lnSpc>
              <a:spcAft>
                <a:spcPts val="600"/>
              </a:spcAft>
              <a:defRPr/>
            </a:pPr>
            <a:r>
              <a:rPr lang="en-US" sz="2200" dirty="0" smtClean="0">
                <a:solidFill>
                  <a:schemeClr val="bg1"/>
                </a:solidFill>
              </a:rPr>
              <a:t>Prong A:  “Module” is being used as a generic placeholder that is a substitute for “means” based on an evaluation of the specification</a:t>
            </a:r>
          </a:p>
          <a:p>
            <a:pPr eaLnBrk="1" hangingPunct="1">
              <a:lnSpc>
                <a:spcPct val="90000"/>
              </a:lnSpc>
              <a:spcAft>
                <a:spcPts val="600"/>
              </a:spcAft>
              <a:defRPr/>
            </a:pPr>
            <a:r>
              <a:rPr lang="en-US" sz="2200" dirty="0" smtClean="0">
                <a:solidFill>
                  <a:schemeClr val="bg1"/>
                </a:solidFill>
              </a:rPr>
              <a:t>Prong B:  Functional recitation of “for displaying a result from a search query”</a:t>
            </a:r>
          </a:p>
          <a:p>
            <a:pPr eaLnBrk="1" hangingPunct="1">
              <a:lnSpc>
                <a:spcPct val="90000"/>
              </a:lnSpc>
              <a:defRPr/>
            </a:pPr>
            <a:r>
              <a:rPr lang="en-US" sz="2200" dirty="0" smtClean="0">
                <a:solidFill>
                  <a:schemeClr val="bg1"/>
                </a:solidFill>
              </a:rPr>
              <a:t>Prong C:  </a:t>
            </a:r>
            <a:r>
              <a:rPr lang="en-US" sz="2200" dirty="0">
                <a:solidFill>
                  <a:schemeClr val="bg1"/>
                </a:solidFill>
              </a:rPr>
              <a:t>No structure that performs the function</a:t>
            </a:r>
          </a:p>
          <a:p>
            <a:pPr eaLnBrk="1" hangingPunct="1">
              <a:lnSpc>
                <a:spcPct val="90000"/>
              </a:lnSpc>
              <a:defRPr/>
            </a:pPr>
            <a:endParaRPr lang="en-US" sz="2000" dirty="0" smtClean="0">
              <a:solidFill>
                <a:schemeClr val="bg1"/>
              </a:solidFill>
            </a:endParaRPr>
          </a:p>
        </p:txBody>
      </p:sp>
      <p:sp>
        <p:nvSpPr>
          <p:cNvPr id="3" name="TextBox 2"/>
          <p:cNvSpPr txBox="1"/>
          <p:nvPr/>
        </p:nvSpPr>
        <p:spPr>
          <a:xfrm>
            <a:off x="1744014" y="5562600"/>
            <a:ext cx="5334000" cy="830997"/>
          </a:xfrm>
          <a:prstGeom prst="rect">
            <a:avLst/>
          </a:prstGeom>
          <a:noFill/>
        </p:spPr>
        <p:txBody>
          <a:bodyPr wrap="square" rtlCol="0">
            <a:spAutoFit/>
          </a:bodyPr>
          <a:lstStyle/>
          <a:p>
            <a:pPr algn="ctr"/>
            <a:r>
              <a:rPr lang="en-US" sz="2400" dirty="0" smtClean="0">
                <a:solidFill>
                  <a:schemeClr val="bg1"/>
                </a:solidFill>
              </a:rPr>
              <a:t>Meets 3-prong analysis:</a:t>
            </a:r>
          </a:p>
          <a:p>
            <a:pPr algn="ctr"/>
            <a:r>
              <a:rPr lang="en-US" sz="2400" dirty="0" smtClean="0">
                <a:solidFill>
                  <a:schemeClr val="bg1"/>
                </a:solidFill>
              </a:rPr>
              <a:t>112(f)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17</a:t>
            </a:fld>
            <a:endParaRPr lang="en-US" dirty="0"/>
          </a:p>
        </p:txBody>
      </p:sp>
    </p:spTree>
    <p:extLst>
      <p:ext uri="{BB962C8B-B14F-4D97-AF65-F5344CB8AC3E}">
        <p14:creationId xmlns:p14="http://schemas.microsoft.com/office/powerpoint/2010/main" val="90472172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18</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4</a:t>
            </a:r>
          </a:p>
        </p:txBody>
      </p:sp>
      <p:sp>
        <p:nvSpPr>
          <p:cNvPr id="4" name="Rectangle 3"/>
          <p:cNvSpPr txBox="1">
            <a:spLocks noChangeArrowheads="1"/>
          </p:cNvSpPr>
          <p:nvPr/>
        </p:nvSpPr>
        <p:spPr bwMode="auto">
          <a:xfrm>
            <a:off x="609600" y="1828800"/>
            <a:ext cx="79248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r>
              <a:rPr lang="en-US" sz="2400" dirty="0" smtClean="0">
                <a:solidFill>
                  <a:schemeClr val="bg1"/>
                </a:solidFill>
              </a:rPr>
              <a:t>Displaying means</a:t>
            </a:r>
          </a:p>
          <a:p>
            <a:pPr marL="0" indent="0" eaLnBrk="1" hangingPunct="1">
              <a:lnSpc>
                <a:spcPct val="90000"/>
              </a:lnSpc>
              <a:buNone/>
              <a:defRPr/>
            </a:pPr>
            <a:endParaRPr lang="en-US" sz="2400" dirty="0" smtClean="0">
              <a:solidFill>
                <a:schemeClr val="bg1"/>
              </a:solidFill>
            </a:endParaRPr>
          </a:p>
          <a:p>
            <a:pPr eaLnBrk="1" hangingPunct="1">
              <a:lnSpc>
                <a:spcPct val="90000"/>
              </a:lnSpc>
              <a:spcAft>
                <a:spcPts val="600"/>
              </a:spcAft>
              <a:defRPr/>
            </a:pPr>
            <a:r>
              <a:rPr lang="en-US" sz="2400" dirty="0" smtClean="0">
                <a:solidFill>
                  <a:schemeClr val="bg1"/>
                </a:solidFill>
              </a:rPr>
              <a:t>Prong A:  Explicit recitation of “means”</a:t>
            </a: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Prong B:  A clear function of “displaying” is recited</a:t>
            </a:r>
          </a:p>
          <a:p>
            <a:pPr eaLnBrk="1" hangingPunct="1">
              <a:lnSpc>
                <a:spcPct val="90000"/>
              </a:lnSpc>
              <a:spcAft>
                <a:spcPts val="600"/>
              </a:spcAft>
              <a:defRPr/>
            </a:pPr>
            <a:r>
              <a:rPr lang="en-US" sz="2400" dirty="0" smtClean="0">
                <a:solidFill>
                  <a:schemeClr val="bg1"/>
                </a:solidFill>
              </a:rPr>
              <a:t>Prong C:  </a:t>
            </a:r>
            <a:r>
              <a:rPr lang="en-US" sz="2400" dirty="0">
                <a:solidFill>
                  <a:schemeClr val="bg1"/>
                </a:solidFill>
              </a:rPr>
              <a:t>No structure that performs the function</a:t>
            </a:r>
          </a:p>
        </p:txBody>
      </p:sp>
      <p:sp>
        <p:nvSpPr>
          <p:cNvPr id="3" name="TextBox 2"/>
          <p:cNvSpPr txBox="1"/>
          <p:nvPr/>
        </p:nvSpPr>
        <p:spPr>
          <a:xfrm>
            <a:off x="1643130" y="4818398"/>
            <a:ext cx="5334000" cy="830997"/>
          </a:xfrm>
          <a:prstGeom prst="rect">
            <a:avLst/>
          </a:prstGeom>
          <a:noFill/>
        </p:spPr>
        <p:txBody>
          <a:bodyPr wrap="square" rtlCol="0">
            <a:spAutoFit/>
          </a:bodyPr>
          <a:lstStyle/>
          <a:p>
            <a:pPr algn="ctr"/>
            <a:r>
              <a:rPr lang="en-US" sz="2400" dirty="0" smtClean="0">
                <a:solidFill>
                  <a:schemeClr val="bg1"/>
                </a:solidFill>
              </a:rPr>
              <a:t>Meets 3-prong analysis:</a:t>
            </a:r>
          </a:p>
          <a:p>
            <a:pPr algn="ctr"/>
            <a:r>
              <a:rPr lang="en-US" sz="2400" dirty="0" smtClean="0">
                <a:solidFill>
                  <a:schemeClr val="bg1"/>
                </a:solidFill>
              </a:rPr>
              <a:t>112(f)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18</a:t>
            </a:fld>
            <a:endParaRPr lang="en-US" dirty="0"/>
          </a:p>
        </p:txBody>
      </p:sp>
    </p:spTree>
    <p:extLst>
      <p:ext uri="{BB962C8B-B14F-4D97-AF65-F5344CB8AC3E}">
        <p14:creationId xmlns:p14="http://schemas.microsoft.com/office/powerpoint/2010/main" val="90472172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19</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5</a:t>
            </a:r>
          </a:p>
        </p:txBody>
      </p:sp>
      <p:sp>
        <p:nvSpPr>
          <p:cNvPr id="4" name="Rectangle 3"/>
          <p:cNvSpPr txBox="1">
            <a:spLocks noChangeArrowheads="1"/>
          </p:cNvSpPr>
          <p:nvPr/>
        </p:nvSpPr>
        <p:spPr bwMode="auto">
          <a:xfrm>
            <a:off x="457200" y="1600200"/>
            <a:ext cx="79248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spcAft>
                <a:spcPts val="600"/>
              </a:spcAft>
              <a:buNone/>
              <a:defRPr/>
            </a:pPr>
            <a:r>
              <a:rPr lang="en-US" sz="2400" dirty="0" smtClean="0">
                <a:solidFill>
                  <a:schemeClr val="bg1"/>
                </a:solidFill>
              </a:rPr>
              <a:t>A display means</a:t>
            </a:r>
          </a:p>
          <a:p>
            <a:pPr marL="0" indent="0" eaLnBrk="1" hangingPunct="1">
              <a:lnSpc>
                <a:spcPct val="90000"/>
              </a:lnSpc>
              <a:buNone/>
              <a:defRPr/>
            </a:pPr>
            <a:r>
              <a:rPr lang="en-US" sz="2400" i="1" dirty="0" smtClean="0">
                <a:solidFill>
                  <a:schemeClr val="bg1"/>
                </a:solidFill>
              </a:rPr>
              <a:t>Specification: the </a:t>
            </a:r>
            <a:r>
              <a:rPr lang="en-US" sz="2400" i="1" dirty="0">
                <a:solidFill>
                  <a:schemeClr val="bg1"/>
                </a:solidFill>
              </a:rPr>
              <a:t>display </a:t>
            </a:r>
            <a:r>
              <a:rPr lang="en-US" sz="2400" i="1" dirty="0" smtClean="0">
                <a:solidFill>
                  <a:schemeClr val="bg1"/>
                </a:solidFill>
              </a:rPr>
              <a:t>is described in </a:t>
            </a:r>
            <a:r>
              <a:rPr lang="en-US" sz="2400" i="1" dirty="0">
                <a:solidFill>
                  <a:schemeClr val="bg1"/>
                </a:solidFill>
              </a:rPr>
              <a:t>accordance with its common understanding in the art, specifically </a:t>
            </a:r>
            <a:r>
              <a:rPr lang="en-US" sz="2400" i="1" dirty="0" smtClean="0">
                <a:solidFill>
                  <a:schemeClr val="bg1"/>
                </a:solidFill>
              </a:rPr>
              <a:t>as a </a:t>
            </a:r>
            <a:r>
              <a:rPr lang="en-US" sz="2400" i="1" dirty="0">
                <a:solidFill>
                  <a:schemeClr val="bg1"/>
                </a:solidFill>
              </a:rPr>
              <a:t>computer monitor or video screen. </a:t>
            </a:r>
          </a:p>
          <a:p>
            <a:pPr marL="0" indent="0" eaLnBrk="1" hangingPunct="1">
              <a:lnSpc>
                <a:spcPct val="90000"/>
              </a:lnSpc>
              <a:buNone/>
              <a:defRPr/>
            </a:pPr>
            <a:endParaRPr lang="en-US" sz="2400" dirty="0" smtClean="0">
              <a:solidFill>
                <a:schemeClr val="bg1"/>
              </a:solidFill>
            </a:endParaRPr>
          </a:p>
          <a:p>
            <a:pPr eaLnBrk="1" hangingPunct="1">
              <a:lnSpc>
                <a:spcPct val="90000"/>
              </a:lnSpc>
              <a:spcAft>
                <a:spcPts val="600"/>
              </a:spcAft>
              <a:defRPr/>
            </a:pPr>
            <a:r>
              <a:rPr lang="en-US" sz="2400" dirty="0" smtClean="0">
                <a:solidFill>
                  <a:schemeClr val="bg1"/>
                </a:solidFill>
              </a:rPr>
              <a:t>Prong A:  </a:t>
            </a:r>
            <a:r>
              <a:rPr lang="en-US" sz="2400" dirty="0">
                <a:solidFill>
                  <a:schemeClr val="bg1"/>
                </a:solidFill>
              </a:rPr>
              <a:t>Explicit recitation of “means”</a:t>
            </a:r>
            <a:endParaRPr lang="en-US" sz="1200" dirty="0">
              <a:solidFill>
                <a:schemeClr val="bg1"/>
              </a:solidFill>
            </a:endParaRPr>
          </a:p>
          <a:p>
            <a:pPr eaLnBrk="1" hangingPunct="1">
              <a:lnSpc>
                <a:spcPct val="90000"/>
              </a:lnSpc>
              <a:spcAft>
                <a:spcPts val="600"/>
              </a:spcAft>
              <a:defRPr/>
            </a:pPr>
            <a:r>
              <a:rPr lang="en-US" sz="2400" dirty="0" smtClean="0">
                <a:solidFill>
                  <a:schemeClr val="bg1"/>
                </a:solidFill>
              </a:rPr>
              <a:t>Prong B:  No associated function recited</a:t>
            </a:r>
          </a:p>
          <a:p>
            <a:pPr eaLnBrk="1" hangingPunct="1">
              <a:lnSpc>
                <a:spcPct val="90000"/>
              </a:lnSpc>
              <a:defRPr/>
            </a:pPr>
            <a:r>
              <a:rPr lang="en-US" sz="2400" dirty="0" smtClean="0">
                <a:solidFill>
                  <a:schemeClr val="bg1"/>
                </a:solidFill>
              </a:rPr>
              <a:t>Prong C:  Not applicable because no function recited</a:t>
            </a:r>
            <a:endParaRPr lang="en-US" sz="2400" dirty="0">
              <a:solidFill>
                <a:schemeClr val="bg1"/>
              </a:solidFill>
            </a:endParaRPr>
          </a:p>
          <a:p>
            <a:pPr eaLnBrk="1" hangingPunct="1">
              <a:lnSpc>
                <a:spcPct val="90000"/>
              </a:lnSpc>
              <a:defRPr/>
            </a:pPr>
            <a:endParaRPr lang="en-US" sz="2400" dirty="0" smtClean="0">
              <a:solidFill>
                <a:schemeClr val="bg1"/>
              </a:solidFill>
            </a:endParaRPr>
          </a:p>
        </p:txBody>
      </p:sp>
      <p:sp>
        <p:nvSpPr>
          <p:cNvPr id="3" name="TextBox 2"/>
          <p:cNvSpPr txBox="1"/>
          <p:nvPr/>
        </p:nvSpPr>
        <p:spPr>
          <a:xfrm>
            <a:off x="1600200" y="5257800"/>
            <a:ext cx="5334000" cy="830997"/>
          </a:xfrm>
          <a:prstGeom prst="rect">
            <a:avLst/>
          </a:prstGeom>
          <a:noFill/>
        </p:spPr>
        <p:txBody>
          <a:bodyPr wrap="square" rtlCol="0">
            <a:spAutoFit/>
          </a:bodyPr>
          <a:lstStyle/>
          <a:p>
            <a:pPr algn="ctr"/>
            <a:r>
              <a:rPr lang="en-US" sz="2400" dirty="0" smtClean="0">
                <a:solidFill>
                  <a:schemeClr val="bg1"/>
                </a:solidFill>
              </a:rPr>
              <a:t>Fails Prong B:</a:t>
            </a:r>
          </a:p>
          <a:p>
            <a:pPr algn="ctr"/>
            <a:r>
              <a:rPr lang="en-US" sz="2400" dirty="0" smtClean="0">
                <a:solidFill>
                  <a:schemeClr val="bg1"/>
                </a:solidFill>
              </a:rPr>
              <a:t>112(f) NOT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19</a:t>
            </a:fld>
            <a:endParaRPr lang="en-US" dirty="0"/>
          </a:p>
        </p:txBody>
      </p:sp>
    </p:spTree>
    <p:extLst>
      <p:ext uri="{BB962C8B-B14F-4D97-AF65-F5344CB8AC3E}">
        <p14:creationId xmlns:p14="http://schemas.microsoft.com/office/powerpoint/2010/main" val="365088851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D85E514-5793-4839-AA75-EC4E6F8905B9}" type="slidenum">
              <a:rPr lang="en-US" smtClean="0">
                <a:latin typeface="Arial Black" pitchFamily="34" charset="0"/>
              </a:rPr>
              <a:pPr/>
              <a:t>2</a:t>
            </a:fld>
            <a:endParaRPr lang="en-US" dirty="0" smtClean="0">
              <a:latin typeface="Arial Black" pitchFamily="34" charset="0"/>
            </a:endParaRPr>
          </a:p>
        </p:txBody>
      </p:sp>
      <p:sp>
        <p:nvSpPr>
          <p:cNvPr id="4099" name="Rectangle 2"/>
          <p:cNvSpPr>
            <a:spLocks noGrp="1" noChangeArrowheads="1"/>
          </p:cNvSpPr>
          <p:nvPr>
            <p:ph type="title"/>
          </p:nvPr>
        </p:nvSpPr>
        <p:spPr>
          <a:xfrm>
            <a:off x="228600" y="304800"/>
            <a:ext cx="8229600" cy="1066800"/>
          </a:xfrm>
        </p:spPr>
        <p:txBody>
          <a:bodyPr/>
          <a:lstStyle/>
          <a:p>
            <a:pPr algn="ctr" eaLnBrk="1" hangingPunct="1"/>
            <a:r>
              <a:rPr lang="en-US" sz="3600" dirty="0" smtClean="0"/>
              <a:t>Topics</a:t>
            </a:r>
          </a:p>
        </p:txBody>
      </p:sp>
      <p:sp>
        <p:nvSpPr>
          <p:cNvPr id="4100" name="Rectangle 3"/>
          <p:cNvSpPr>
            <a:spLocks noGrp="1" noChangeArrowheads="1"/>
          </p:cNvSpPr>
          <p:nvPr>
            <p:ph type="body" idx="1"/>
          </p:nvPr>
        </p:nvSpPr>
        <p:spPr>
          <a:xfrm>
            <a:off x="685800" y="1905000"/>
            <a:ext cx="7543800" cy="3810000"/>
          </a:xfrm>
        </p:spPr>
        <p:txBody>
          <a:bodyPr/>
          <a:lstStyle/>
          <a:p>
            <a:pPr eaLnBrk="1" hangingPunct="1">
              <a:lnSpc>
                <a:spcPct val="90000"/>
              </a:lnSpc>
              <a:spcAft>
                <a:spcPts val="600"/>
              </a:spcAft>
              <a:buSzPct val="110000"/>
              <a:buFont typeface="Wingdings" pitchFamily="2" charset="2"/>
              <a:buChar char="§"/>
            </a:pPr>
            <a:r>
              <a:rPr lang="en-US" sz="3200" dirty="0" smtClean="0"/>
              <a:t>Overview of 112(f) for Means-type Claims</a:t>
            </a:r>
          </a:p>
          <a:p>
            <a:pPr lvl="1">
              <a:lnSpc>
                <a:spcPct val="90000"/>
              </a:lnSpc>
              <a:buSzPct val="110000"/>
              <a:buFont typeface="Wingdings" pitchFamily="2" charset="2"/>
              <a:buChar char="§"/>
            </a:pPr>
            <a:r>
              <a:rPr lang="en-US" sz="2800" dirty="0" smtClean="0"/>
              <a:t>Builds on 2011 § 112 Supplemental Guidelines and Training</a:t>
            </a:r>
          </a:p>
          <a:p>
            <a:pPr eaLnBrk="1" hangingPunct="1">
              <a:lnSpc>
                <a:spcPct val="90000"/>
              </a:lnSpc>
              <a:buSzPct val="110000"/>
              <a:buFont typeface="Wingdings" pitchFamily="2" charset="2"/>
              <a:buChar char="§"/>
            </a:pPr>
            <a:endParaRPr lang="en-US" sz="2800" dirty="0" smtClean="0"/>
          </a:p>
          <a:p>
            <a:pPr eaLnBrk="1" hangingPunct="1">
              <a:lnSpc>
                <a:spcPct val="90000"/>
              </a:lnSpc>
              <a:buSzPct val="110000"/>
              <a:buFont typeface="Wingdings" pitchFamily="2" charset="2"/>
              <a:buChar char="§"/>
            </a:pPr>
            <a:r>
              <a:rPr lang="en-US" sz="3200" dirty="0" smtClean="0"/>
              <a:t>The 3-Prong Analysis</a:t>
            </a:r>
          </a:p>
          <a:p>
            <a:pPr eaLnBrk="1" hangingPunct="1">
              <a:lnSpc>
                <a:spcPct val="90000"/>
              </a:lnSpc>
              <a:buSzPct val="110000"/>
              <a:buFont typeface="Wingdings" pitchFamily="2" charset="2"/>
              <a:buChar char="§"/>
            </a:pPr>
            <a:endParaRPr lang="en-US" sz="3200" dirty="0" smtClean="0"/>
          </a:p>
          <a:p>
            <a:pPr eaLnBrk="1" hangingPunct="1">
              <a:lnSpc>
                <a:spcPct val="90000"/>
              </a:lnSpc>
              <a:buSzPct val="110000"/>
              <a:buFont typeface="Wingdings" pitchFamily="2" charset="2"/>
              <a:buChar char="§"/>
            </a:pPr>
            <a:r>
              <a:rPr lang="en-US" sz="3200" dirty="0" smtClean="0"/>
              <a:t>Examples</a:t>
            </a:r>
          </a:p>
          <a:p>
            <a:pPr eaLnBrk="1" hangingPunct="1">
              <a:lnSpc>
                <a:spcPct val="90000"/>
              </a:lnSpc>
            </a:pPr>
            <a:endParaRPr lang="en-US" dirty="0" smtClean="0"/>
          </a:p>
          <a:p>
            <a:pPr eaLnBrk="1" hangingPunct="1">
              <a:lnSpc>
                <a:spcPct val="90000"/>
              </a:lnSpc>
            </a:pPr>
            <a:endParaRPr lang="en-US" dirty="0" smtClean="0"/>
          </a:p>
          <a:p>
            <a:pPr eaLnBrk="1" hangingPunct="1">
              <a:lnSpc>
                <a:spcPct val="90000"/>
              </a:lnSpc>
            </a:pPr>
            <a:endParaRPr lang="en-US" dirty="0" smtClean="0"/>
          </a:p>
          <a:p>
            <a:pPr eaLnBrk="1" hangingPunct="1">
              <a:lnSpc>
                <a:spcPct val="90000"/>
              </a:lnSpc>
            </a:pPr>
            <a:endParaRPr lang="en-US" dirty="0" smtClean="0"/>
          </a:p>
        </p:txBody>
      </p:sp>
      <p:sp>
        <p:nvSpPr>
          <p:cNvPr id="5"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2</a:t>
            </a:fld>
            <a:endParaRPr lang="en-US" dirty="0"/>
          </a:p>
        </p:txBody>
      </p:sp>
    </p:spTree>
    <p:extLst>
      <p:ext uri="{BB962C8B-B14F-4D97-AF65-F5344CB8AC3E}">
        <p14:creationId xmlns:p14="http://schemas.microsoft.com/office/powerpoint/2010/main" val="134228231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20</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6</a:t>
            </a:r>
          </a:p>
        </p:txBody>
      </p:sp>
      <p:sp>
        <p:nvSpPr>
          <p:cNvPr id="4" name="Rectangle 3"/>
          <p:cNvSpPr txBox="1">
            <a:spLocks noChangeArrowheads="1"/>
          </p:cNvSpPr>
          <p:nvPr/>
        </p:nvSpPr>
        <p:spPr bwMode="auto">
          <a:xfrm>
            <a:off x="609600" y="1447800"/>
            <a:ext cx="79248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spcAft>
                <a:spcPts val="600"/>
              </a:spcAft>
              <a:buNone/>
              <a:defRPr/>
            </a:pPr>
            <a:r>
              <a:rPr lang="en-US" sz="2400" dirty="0" smtClean="0">
                <a:solidFill>
                  <a:schemeClr val="bg1"/>
                </a:solidFill>
              </a:rPr>
              <a:t>A display means for displaying a result of a search query</a:t>
            </a:r>
          </a:p>
          <a:p>
            <a:pPr marL="0" indent="0" eaLnBrk="1" hangingPunct="1">
              <a:lnSpc>
                <a:spcPct val="90000"/>
              </a:lnSpc>
              <a:buNone/>
              <a:defRPr/>
            </a:pPr>
            <a:r>
              <a:rPr lang="en-US" sz="2400" i="1" dirty="0">
                <a:solidFill>
                  <a:schemeClr val="bg1"/>
                </a:solidFill>
              </a:rPr>
              <a:t>Specification: the display is described in accordance with its common understanding in the art, specifically as a computer monitor or video screen. </a:t>
            </a:r>
          </a:p>
          <a:p>
            <a:pPr marL="0" indent="0" eaLnBrk="1" hangingPunct="1">
              <a:lnSpc>
                <a:spcPct val="90000"/>
              </a:lnSpc>
              <a:buNone/>
              <a:defRPr/>
            </a:pPr>
            <a:endParaRPr lang="en-US" sz="2400" dirty="0" smtClean="0">
              <a:solidFill>
                <a:schemeClr val="bg1"/>
              </a:solidFill>
            </a:endParaRPr>
          </a:p>
          <a:p>
            <a:pPr eaLnBrk="1" hangingPunct="1">
              <a:lnSpc>
                <a:spcPct val="90000"/>
              </a:lnSpc>
              <a:spcAft>
                <a:spcPts val="600"/>
              </a:spcAft>
              <a:defRPr/>
            </a:pPr>
            <a:r>
              <a:rPr lang="en-US" sz="2400" dirty="0" smtClean="0">
                <a:solidFill>
                  <a:schemeClr val="bg1"/>
                </a:solidFill>
              </a:rPr>
              <a:t>Prong A:  Explicit recitation of “means”</a:t>
            </a: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Prong B:  Functional recitation of “for displaying a result of a search query”</a:t>
            </a:r>
          </a:p>
          <a:p>
            <a:pPr eaLnBrk="1" hangingPunct="1">
              <a:lnSpc>
                <a:spcPct val="90000"/>
              </a:lnSpc>
              <a:defRPr/>
            </a:pPr>
            <a:r>
              <a:rPr lang="en-US" sz="2400" dirty="0" smtClean="0">
                <a:solidFill>
                  <a:schemeClr val="bg1"/>
                </a:solidFill>
              </a:rPr>
              <a:t>Prong C:  Structure, in the form of a display, is recited to perform the function</a:t>
            </a:r>
          </a:p>
        </p:txBody>
      </p:sp>
      <p:sp>
        <p:nvSpPr>
          <p:cNvPr id="3" name="TextBox 2"/>
          <p:cNvSpPr txBox="1"/>
          <p:nvPr/>
        </p:nvSpPr>
        <p:spPr>
          <a:xfrm>
            <a:off x="1676400" y="5486400"/>
            <a:ext cx="5334000" cy="830997"/>
          </a:xfrm>
          <a:prstGeom prst="rect">
            <a:avLst/>
          </a:prstGeom>
          <a:noFill/>
        </p:spPr>
        <p:txBody>
          <a:bodyPr wrap="square" rtlCol="0">
            <a:spAutoFit/>
          </a:bodyPr>
          <a:lstStyle/>
          <a:p>
            <a:pPr algn="ctr"/>
            <a:r>
              <a:rPr lang="en-US" sz="2400" dirty="0" smtClean="0">
                <a:solidFill>
                  <a:schemeClr val="bg1"/>
                </a:solidFill>
              </a:rPr>
              <a:t>Fails Prong C:</a:t>
            </a:r>
          </a:p>
          <a:p>
            <a:pPr algn="ctr"/>
            <a:r>
              <a:rPr lang="en-US" sz="2400" dirty="0" smtClean="0">
                <a:solidFill>
                  <a:schemeClr val="bg1"/>
                </a:solidFill>
              </a:rPr>
              <a:t>112(f) NOT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20</a:t>
            </a:fld>
            <a:endParaRPr lang="en-US" dirty="0"/>
          </a:p>
        </p:txBody>
      </p:sp>
    </p:spTree>
    <p:extLst>
      <p:ext uri="{BB962C8B-B14F-4D97-AF65-F5344CB8AC3E}">
        <p14:creationId xmlns:p14="http://schemas.microsoft.com/office/powerpoint/2010/main" val="341818122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21</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Example 7</a:t>
            </a:r>
          </a:p>
        </p:txBody>
      </p:sp>
      <p:sp>
        <p:nvSpPr>
          <p:cNvPr id="4" name="Rectangle 3"/>
          <p:cNvSpPr txBox="1">
            <a:spLocks noChangeArrowheads="1"/>
          </p:cNvSpPr>
          <p:nvPr/>
        </p:nvSpPr>
        <p:spPr bwMode="auto">
          <a:xfrm>
            <a:off x="457200" y="1524000"/>
            <a:ext cx="79248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spcAft>
                <a:spcPts val="600"/>
              </a:spcAft>
              <a:buNone/>
              <a:defRPr/>
            </a:pPr>
            <a:r>
              <a:rPr lang="en-US" sz="2400" dirty="0" smtClean="0">
                <a:solidFill>
                  <a:schemeClr val="bg1"/>
                </a:solidFill>
              </a:rPr>
              <a:t>A display for displaying a result from a search query</a:t>
            </a:r>
          </a:p>
          <a:p>
            <a:pPr marL="0" indent="0" eaLnBrk="1" hangingPunct="1">
              <a:lnSpc>
                <a:spcPct val="90000"/>
              </a:lnSpc>
              <a:buNone/>
              <a:defRPr/>
            </a:pPr>
            <a:r>
              <a:rPr lang="en-US" sz="2200" i="1" dirty="0">
                <a:solidFill>
                  <a:schemeClr val="bg1"/>
                </a:solidFill>
              </a:rPr>
              <a:t>Specification: the display is described in accordance with its common understanding in the art, specifically as a computer monitor or video screen. </a:t>
            </a:r>
          </a:p>
          <a:p>
            <a:pPr marL="0" indent="0" eaLnBrk="1" hangingPunct="1">
              <a:lnSpc>
                <a:spcPct val="90000"/>
              </a:lnSpc>
              <a:buNone/>
              <a:defRPr/>
            </a:pPr>
            <a:endParaRPr lang="en-US" sz="2000" dirty="0" smtClean="0">
              <a:solidFill>
                <a:schemeClr val="bg1"/>
              </a:solidFill>
            </a:endParaRPr>
          </a:p>
          <a:p>
            <a:pPr eaLnBrk="1" hangingPunct="1">
              <a:lnSpc>
                <a:spcPct val="90000"/>
              </a:lnSpc>
              <a:spcAft>
                <a:spcPts val="600"/>
              </a:spcAft>
              <a:defRPr/>
            </a:pPr>
            <a:r>
              <a:rPr lang="en-US" sz="2400" dirty="0" smtClean="0">
                <a:solidFill>
                  <a:schemeClr val="bg1"/>
                </a:solidFill>
              </a:rPr>
              <a:t>Prong A:  No “means” or substitute term</a:t>
            </a: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Prong B:  Functional recitation of “for displaying a result from a search query”</a:t>
            </a:r>
          </a:p>
          <a:p>
            <a:pPr eaLnBrk="1" hangingPunct="1">
              <a:lnSpc>
                <a:spcPct val="90000"/>
              </a:lnSpc>
              <a:defRPr/>
            </a:pPr>
            <a:r>
              <a:rPr lang="en-US" sz="2400" dirty="0" smtClean="0">
                <a:solidFill>
                  <a:schemeClr val="bg1"/>
                </a:solidFill>
              </a:rPr>
              <a:t>Prong C:  Structure in the form of a display that </a:t>
            </a:r>
            <a:r>
              <a:rPr lang="en-US" sz="2400" dirty="0">
                <a:solidFill>
                  <a:schemeClr val="bg1"/>
                </a:solidFill>
              </a:rPr>
              <a:t>performs the function</a:t>
            </a:r>
          </a:p>
          <a:p>
            <a:pPr eaLnBrk="1" hangingPunct="1">
              <a:lnSpc>
                <a:spcPct val="90000"/>
              </a:lnSpc>
              <a:defRPr/>
            </a:pPr>
            <a:endParaRPr lang="en-US" sz="2400" dirty="0" smtClean="0">
              <a:solidFill>
                <a:schemeClr val="bg1"/>
              </a:solidFill>
            </a:endParaRPr>
          </a:p>
        </p:txBody>
      </p:sp>
      <p:sp>
        <p:nvSpPr>
          <p:cNvPr id="3" name="TextBox 2"/>
          <p:cNvSpPr txBox="1"/>
          <p:nvPr/>
        </p:nvSpPr>
        <p:spPr>
          <a:xfrm>
            <a:off x="1727200" y="5486400"/>
            <a:ext cx="5334000" cy="830997"/>
          </a:xfrm>
          <a:prstGeom prst="rect">
            <a:avLst/>
          </a:prstGeom>
          <a:noFill/>
        </p:spPr>
        <p:txBody>
          <a:bodyPr wrap="square" rtlCol="0">
            <a:spAutoFit/>
          </a:bodyPr>
          <a:lstStyle/>
          <a:p>
            <a:pPr algn="ctr"/>
            <a:r>
              <a:rPr lang="en-US" sz="2400" dirty="0" smtClean="0">
                <a:solidFill>
                  <a:schemeClr val="bg1"/>
                </a:solidFill>
              </a:rPr>
              <a:t>Fails Prong A and C:</a:t>
            </a:r>
          </a:p>
          <a:p>
            <a:pPr algn="ctr"/>
            <a:r>
              <a:rPr lang="en-US" sz="2400" dirty="0" smtClean="0">
                <a:solidFill>
                  <a:schemeClr val="bg1"/>
                </a:solidFill>
              </a:rPr>
              <a:t>112(f) NOT invoked</a:t>
            </a:r>
            <a:endParaRPr lang="en-US" sz="24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21</a:t>
            </a:fld>
            <a:endParaRPr lang="en-US" dirty="0"/>
          </a:p>
        </p:txBody>
      </p:sp>
    </p:spTree>
    <p:extLst>
      <p:ext uri="{BB962C8B-B14F-4D97-AF65-F5344CB8AC3E}">
        <p14:creationId xmlns:p14="http://schemas.microsoft.com/office/powerpoint/2010/main" val="78983010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22</a:t>
            </a:fld>
            <a:endParaRPr lang="en-US" dirty="0" smtClean="0">
              <a:latin typeface="Arial Black" pitchFamily="34" charset="0"/>
            </a:endParaRPr>
          </a:p>
        </p:txBody>
      </p:sp>
      <p:sp>
        <p:nvSpPr>
          <p:cNvPr id="7171" name="Rectangle 2"/>
          <p:cNvSpPr>
            <a:spLocks noGrp="1" noChangeArrowheads="1"/>
          </p:cNvSpPr>
          <p:nvPr>
            <p:ph type="title"/>
          </p:nvPr>
        </p:nvSpPr>
        <p:spPr>
          <a:xfrm>
            <a:off x="228600" y="457200"/>
            <a:ext cx="8001000" cy="838200"/>
          </a:xfrm>
        </p:spPr>
        <p:txBody>
          <a:bodyPr/>
          <a:lstStyle/>
          <a:p>
            <a:pPr algn="ctr" eaLnBrk="1" hangingPunct="1"/>
            <a:r>
              <a:rPr lang="en-US" dirty="0" smtClean="0"/>
              <a:t>Summary</a:t>
            </a:r>
          </a:p>
        </p:txBody>
      </p:sp>
      <p:sp>
        <p:nvSpPr>
          <p:cNvPr id="4" name="Rectangle 3"/>
          <p:cNvSpPr txBox="1">
            <a:spLocks noChangeArrowheads="1"/>
          </p:cNvSpPr>
          <p:nvPr/>
        </p:nvSpPr>
        <p:spPr bwMode="auto">
          <a:xfrm>
            <a:off x="457200" y="1219200"/>
            <a:ext cx="80772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buNone/>
              <a:defRPr/>
            </a:pPr>
            <a:endParaRPr lang="en-US" sz="900" dirty="0" smtClean="0">
              <a:solidFill>
                <a:schemeClr val="bg1"/>
              </a:solidFill>
            </a:endParaRPr>
          </a:p>
          <a:p>
            <a:pPr eaLnBrk="1" hangingPunct="1">
              <a:lnSpc>
                <a:spcPct val="90000"/>
              </a:lnSpc>
              <a:spcAft>
                <a:spcPts val="600"/>
              </a:spcAft>
              <a:defRPr/>
            </a:pPr>
            <a:r>
              <a:rPr lang="en-US" sz="2200" dirty="0" smtClean="0">
                <a:solidFill>
                  <a:schemeClr val="bg1"/>
                </a:solidFill>
              </a:rPr>
              <a:t>Determine that § 112(f) is invoked when a claim element with functional language uses:</a:t>
            </a:r>
          </a:p>
          <a:p>
            <a:pPr lvl="1" eaLnBrk="1" hangingPunct="1">
              <a:lnSpc>
                <a:spcPct val="90000"/>
              </a:lnSpc>
              <a:buClr>
                <a:srgbClr val="0070C0"/>
              </a:buClr>
              <a:defRPr/>
            </a:pPr>
            <a:r>
              <a:rPr lang="en-US" sz="2000" dirty="0" smtClean="0">
                <a:solidFill>
                  <a:schemeClr val="bg1"/>
                </a:solidFill>
              </a:rPr>
              <a:t>Means or a generic placeholder</a:t>
            </a:r>
          </a:p>
          <a:p>
            <a:pPr lvl="1" eaLnBrk="1" hangingPunct="1">
              <a:lnSpc>
                <a:spcPct val="90000"/>
              </a:lnSpc>
              <a:buClr>
                <a:srgbClr val="0070C0"/>
              </a:buClr>
              <a:defRPr/>
            </a:pPr>
            <a:r>
              <a:rPr lang="en-US" sz="2000" dirty="0" smtClean="0">
                <a:solidFill>
                  <a:schemeClr val="bg1"/>
                </a:solidFill>
              </a:rPr>
              <a:t>Coupled to a function</a:t>
            </a:r>
          </a:p>
          <a:p>
            <a:pPr lvl="1" eaLnBrk="1" hangingPunct="1">
              <a:lnSpc>
                <a:spcPct val="90000"/>
              </a:lnSpc>
              <a:buClr>
                <a:srgbClr val="0070C0"/>
              </a:buClr>
              <a:defRPr/>
            </a:pPr>
            <a:r>
              <a:rPr lang="en-US" sz="2000" dirty="0" smtClean="0">
                <a:solidFill>
                  <a:schemeClr val="bg1"/>
                </a:solidFill>
              </a:rPr>
              <a:t>With no structure to perform the function</a:t>
            </a:r>
          </a:p>
          <a:p>
            <a:pPr eaLnBrk="1" hangingPunct="1">
              <a:lnSpc>
                <a:spcPct val="90000"/>
              </a:lnSpc>
              <a:spcBef>
                <a:spcPts val="1200"/>
              </a:spcBef>
              <a:defRPr/>
            </a:pPr>
            <a:r>
              <a:rPr lang="en-US" sz="2200" dirty="0" smtClean="0">
                <a:solidFill>
                  <a:schemeClr val="bg1"/>
                </a:solidFill>
              </a:rPr>
              <a:t>Case-by-case basis using claim language, specification, and knowledge in the art as a guide</a:t>
            </a:r>
          </a:p>
          <a:p>
            <a:pPr eaLnBrk="1" hangingPunct="1">
              <a:lnSpc>
                <a:spcPct val="90000"/>
              </a:lnSpc>
              <a:spcBef>
                <a:spcPts val="1200"/>
              </a:spcBef>
              <a:spcAft>
                <a:spcPts val="600"/>
              </a:spcAft>
              <a:defRPr/>
            </a:pPr>
            <a:r>
              <a:rPr lang="en-US" sz="2200" dirty="0" smtClean="0">
                <a:solidFill>
                  <a:schemeClr val="bg1"/>
                </a:solidFill>
              </a:rPr>
              <a:t>Treatment of elements that invoke </a:t>
            </a:r>
            <a:r>
              <a:rPr lang="en-US" sz="2200" smtClean="0">
                <a:solidFill>
                  <a:schemeClr val="bg1"/>
                </a:solidFill>
              </a:rPr>
              <a:t>means-plus-function is </a:t>
            </a:r>
            <a:r>
              <a:rPr lang="en-US" sz="2200" dirty="0" smtClean="0">
                <a:solidFill>
                  <a:schemeClr val="bg1"/>
                </a:solidFill>
              </a:rPr>
              <a:t>evolving </a:t>
            </a:r>
          </a:p>
          <a:p>
            <a:pPr lvl="1" eaLnBrk="1" hangingPunct="1">
              <a:lnSpc>
                <a:spcPct val="90000"/>
              </a:lnSpc>
              <a:buClr>
                <a:srgbClr val="0070C0"/>
              </a:buClr>
              <a:defRPr/>
            </a:pPr>
            <a:r>
              <a:rPr lang="en-US" sz="2000" dirty="0" smtClean="0">
                <a:solidFill>
                  <a:schemeClr val="bg1"/>
                </a:solidFill>
              </a:rPr>
              <a:t>Office has sought public input on examination of § 112(f) elements</a:t>
            </a:r>
          </a:p>
          <a:p>
            <a:pPr lvl="1" eaLnBrk="1" hangingPunct="1">
              <a:lnSpc>
                <a:spcPct val="90000"/>
              </a:lnSpc>
              <a:buClr>
                <a:srgbClr val="0070C0"/>
              </a:buClr>
              <a:defRPr/>
            </a:pPr>
            <a:r>
              <a:rPr lang="en-US" sz="2000" dirty="0" smtClean="0">
                <a:solidFill>
                  <a:schemeClr val="bg1"/>
                </a:solidFill>
              </a:rPr>
              <a:t>Examination guidance may be adjusted when appropriate in response to public feedback and judicial developments</a:t>
            </a:r>
          </a:p>
          <a:p>
            <a:pPr lvl="1" eaLnBrk="1" hangingPunct="1">
              <a:lnSpc>
                <a:spcPct val="90000"/>
              </a:lnSpc>
              <a:buClr>
                <a:srgbClr val="0070C0"/>
              </a:buClr>
              <a:defRPr/>
            </a:pPr>
            <a:endParaRPr lang="en-US" sz="1800" dirty="0" smtClean="0">
              <a:solidFill>
                <a:schemeClr val="bg1"/>
              </a:solidFill>
            </a:endParaRPr>
          </a:p>
        </p:txBody>
      </p:sp>
      <p:sp>
        <p:nvSpPr>
          <p:cNvPr id="5"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22</a:t>
            </a:fld>
            <a:endParaRPr lang="en-US" dirty="0"/>
          </a:p>
        </p:txBody>
      </p:sp>
    </p:spTree>
    <p:extLst>
      <p:ext uri="{BB962C8B-B14F-4D97-AF65-F5344CB8AC3E}">
        <p14:creationId xmlns:p14="http://schemas.microsoft.com/office/powerpoint/2010/main" val="372152613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D85E514-5793-4839-AA75-EC4E6F8905B9}" type="slidenum">
              <a:rPr lang="en-US" smtClean="0">
                <a:latin typeface="Arial Black" pitchFamily="34" charset="0"/>
              </a:rPr>
              <a:pPr/>
              <a:t>3</a:t>
            </a:fld>
            <a:endParaRPr lang="en-US" dirty="0" smtClean="0">
              <a:latin typeface="Arial Black" pitchFamily="34" charset="0"/>
            </a:endParaRPr>
          </a:p>
        </p:txBody>
      </p:sp>
      <p:sp>
        <p:nvSpPr>
          <p:cNvPr id="4099" name="Rectangle 2"/>
          <p:cNvSpPr>
            <a:spLocks noGrp="1" noChangeArrowheads="1"/>
          </p:cNvSpPr>
          <p:nvPr>
            <p:ph type="title"/>
          </p:nvPr>
        </p:nvSpPr>
        <p:spPr>
          <a:xfrm>
            <a:off x="228600" y="228600"/>
            <a:ext cx="8229600" cy="1066800"/>
          </a:xfrm>
        </p:spPr>
        <p:txBody>
          <a:bodyPr/>
          <a:lstStyle/>
          <a:p>
            <a:pPr algn="ctr" eaLnBrk="1" hangingPunct="1"/>
            <a:r>
              <a:rPr lang="en-US" sz="2800" dirty="0" smtClean="0"/>
              <a:t>Purpose of Refresher Training</a:t>
            </a:r>
          </a:p>
        </p:txBody>
      </p:sp>
      <p:sp>
        <p:nvSpPr>
          <p:cNvPr id="4100" name="Rectangle 3"/>
          <p:cNvSpPr>
            <a:spLocks noGrp="1" noChangeArrowheads="1"/>
          </p:cNvSpPr>
          <p:nvPr>
            <p:ph type="body" idx="1"/>
          </p:nvPr>
        </p:nvSpPr>
        <p:spPr>
          <a:xfrm>
            <a:off x="685800" y="2133600"/>
            <a:ext cx="7162800" cy="3810000"/>
          </a:xfrm>
        </p:spPr>
        <p:txBody>
          <a:bodyPr/>
          <a:lstStyle/>
          <a:p>
            <a:pPr>
              <a:spcAft>
                <a:spcPts val="600"/>
              </a:spcAft>
              <a:buFont typeface="Wingdings" pitchFamily="2" charset="2"/>
              <a:buChar char="§"/>
              <a:defRPr/>
            </a:pPr>
            <a:r>
              <a:rPr lang="en-US" sz="3200" dirty="0" smtClean="0">
                <a:solidFill>
                  <a:schemeClr val="bg1"/>
                </a:solidFill>
              </a:rPr>
              <a:t>To reinforce 2011 § 112 training on tools </a:t>
            </a:r>
            <a:r>
              <a:rPr lang="en-US" sz="3200" dirty="0">
                <a:solidFill>
                  <a:schemeClr val="bg1"/>
                </a:solidFill>
              </a:rPr>
              <a:t>to set boundaries for functional claim language</a:t>
            </a:r>
          </a:p>
          <a:p>
            <a:pPr lvl="1">
              <a:buClr>
                <a:srgbClr val="0070C0"/>
              </a:buClr>
              <a:buFont typeface="Wingdings" pitchFamily="2" charset="2"/>
              <a:buChar char="§"/>
              <a:defRPr/>
            </a:pPr>
            <a:r>
              <a:rPr lang="en-US" sz="3200" dirty="0" smtClean="0">
                <a:solidFill>
                  <a:schemeClr val="bg1"/>
                </a:solidFill>
              </a:rPr>
              <a:t>Topic </a:t>
            </a:r>
            <a:r>
              <a:rPr lang="en-US" sz="3200" dirty="0">
                <a:solidFill>
                  <a:schemeClr val="bg1"/>
                </a:solidFill>
              </a:rPr>
              <a:t>of 2013 Software Partnership Roundtables</a:t>
            </a:r>
          </a:p>
          <a:p>
            <a:pPr lvl="1">
              <a:buClr>
                <a:srgbClr val="0070C0"/>
              </a:buClr>
              <a:buFont typeface="Wingdings" pitchFamily="2" charset="2"/>
              <a:buChar char="§"/>
              <a:defRPr/>
            </a:pPr>
            <a:r>
              <a:rPr lang="en-US" sz="3200" dirty="0" smtClean="0">
                <a:solidFill>
                  <a:schemeClr val="bg1"/>
                </a:solidFill>
              </a:rPr>
              <a:t>Ongoing </a:t>
            </a:r>
            <a:r>
              <a:rPr lang="en-US" sz="3200" dirty="0">
                <a:solidFill>
                  <a:schemeClr val="bg1"/>
                </a:solidFill>
              </a:rPr>
              <a:t>public discussion regarding clear claim boundaries</a:t>
            </a:r>
            <a:endParaRPr lang="en-US" sz="3200" dirty="0" smtClean="0"/>
          </a:p>
          <a:p>
            <a:pPr eaLnBrk="1" hangingPunct="1">
              <a:lnSpc>
                <a:spcPct val="90000"/>
              </a:lnSpc>
            </a:pPr>
            <a:endParaRPr lang="en-US" dirty="0" smtClean="0"/>
          </a:p>
          <a:p>
            <a:pPr eaLnBrk="1" hangingPunct="1">
              <a:lnSpc>
                <a:spcPct val="90000"/>
              </a:lnSpc>
            </a:pPr>
            <a:endParaRPr lang="en-US" dirty="0" smtClean="0"/>
          </a:p>
          <a:p>
            <a:pPr eaLnBrk="1" hangingPunct="1">
              <a:lnSpc>
                <a:spcPct val="90000"/>
              </a:lnSpc>
            </a:pPr>
            <a:endParaRPr lang="en-US" dirty="0" smtClean="0"/>
          </a:p>
        </p:txBody>
      </p:sp>
      <p:sp>
        <p:nvSpPr>
          <p:cNvPr id="5"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3</a:t>
            </a:fld>
            <a:endParaRPr lang="en-US" dirty="0"/>
          </a:p>
        </p:txBody>
      </p:sp>
    </p:spTree>
    <p:extLst>
      <p:ext uri="{BB962C8B-B14F-4D97-AF65-F5344CB8AC3E}">
        <p14:creationId xmlns:p14="http://schemas.microsoft.com/office/powerpoint/2010/main" val="33931807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78712" y="381000"/>
            <a:ext cx="8458200" cy="838200"/>
          </a:xfrm>
        </p:spPr>
        <p:txBody>
          <a:bodyPr/>
          <a:lstStyle/>
          <a:p>
            <a:pPr algn="ctr" eaLnBrk="1" hangingPunct="1"/>
            <a:r>
              <a:rPr lang="en-US" dirty="0" smtClean="0"/>
              <a:t>Importance of Identifying 112(f) Limitations</a:t>
            </a:r>
          </a:p>
        </p:txBody>
      </p:sp>
      <p:sp>
        <p:nvSpPr>
          <p:cNvPr id="4" name="Rectangle 3"/>
          <p:cNvSpPr txBox="1">
            <a:spLocks noChangeArrowheads="1"/>
          </p:cNvSpPr>
          <p:nvPr/>
        </p:nvSpPr>
        <p:spPr bwMode="auto">
          <a:xfrm>
            <a:off x="685800" y="1981200"/>
            <a:ext cx="78486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eaLnBrk="1" hangingPunct="1">
              <a:defRPr/>
            </a:pPr>
            <a:r>
              <a:rPr lang="en-US" dirty="0" smtClean="0">
                <a:solidFill>
                  <a:schemeClr val="bg1"/>
                </a:solidFill>
              </a:rPr>
              <a:t>Governs broadest reasonable interpretation of the claim limitation</a:t>
            </a:r>
          </a:p>
          <a:p>
            <a:pPr eaLnBrk="1" hangingPunct="1">
              <a:defRPr/>
            </a:pPr>
            <a:endParaRPr lang="en-US" dirty="0" smtClean="0">
              <a:solidFill>
                <a:schemeClr val="bg1"/>
              </a:solidFill>
            </a:endParaRPr>
          </a:p>
          <a:p>
            <a:pPr eaLnBrk="1" hangingPunct="1">
              <a:defRPr/>
            </a:pPr>
            <a:r>
              <a:rPr lang="en-US" dirty="0" smtClean="0">
                <a:solidFill>
                  <a:schemeClr val="bg1"/>
                </a:solidFill>
              </a:rPr>
              <a:t>Prevents potential over assertion of claims</a:t>
            </a:r>
          </a:p>
          <a:p>
            <a:pPr marL="0" indent="0" eaLnBrk="1" hangingPunct="1">
              <a:buNone/>
              <a:defRPr/>
            </a:pPr>
            <a:endParaRPr lang="en-US" dirty="0" smtClean="0">
              <a:solidFill>
                <a:schemeClr val="bg1"/>
              </a:solidFill>
            </a:endParaRPr>
          </a:p>
          <a:p>
            <a:pPr marL="0" indent="0" eaLnBrk="1" hangingPunct="1">
              <a:lnSpc>
                <a:spcPct val="90000"/>
              </a:lnSpc>
              <a:buFont typeface="Wingdings" pitchFamily="2" charset="2"/>
              <a:buNone/>
              <a:defRPr/>
            </a:pPr>
            <a:endParaRPr lang="en-US" sz="2800" dirty="0" smtClean="0">
              <a:solidFill>
                <a:schemeClr val="bg1"/>
              </a:solidFill>
            </a:endParaRPr>
          </a:p>
          <a:p>
            <a:pPr marL="0" indent="0" eaLnBrk="1" hangingPunct="1">
              <a:lnSpc>
                <a:spcPct val="90000"/>
              </a:lnSpc>
              <a:buFont typeface="Wingdings" pitchFamily="2" charset="2"/>
              <a:buNone/>
              <a:defRPr/>
            </a:pPr>
            <a:endParaRPr lang="en-US" sz="2800" dirty="0" smtClean="0">
              <a:solidFill>
                <a:schemeClr val="bg1"/>
              </a:solidFill>
            </a:endParaRPr>
          </a:p>
          <a:p>
            <a:pPr eaLnBrk="1" hangingPunct="1">
              <a:lnSpc>
                <a:spcPct val="90000"/>
              </a:lnSpc>
              <a:defRPr/>
            </a:pPr>
            <a:endParaRPr lang="en-US" sz="2800" dirty="0" smtClean="0">
              <a:solidFill>
                <a:schemeClr val="bg1"/>
              </a:solidFill>
            </a:endParaRPr>
          </a:p>
          <a:p>
            <a:pPr eaLnBrk="1" hangingPunct="1">
              <a:lnSpc>
                <a:spcPct val="90000"/>
              </a:lnSpc>
              <a:defRPr/>
            </a:pPr>
            <a:endParaRPr lang="en-US" sz="2400" dirty="0" smtClean="0">
              <a:solidFill>
                <a:schemeClr val="bg1"/>
              </a:solidFill>
            </a:endParaRPr>
          </a:p>
        </p:txBody>
      </p:sp>
      <p:sp>
        <p:nvSpPr>
          <p:cNvPr id="3" name="Slide Number Placeholder 2"/>
          <p:cNvSpPr>
            <a:spLocks noGrp="1"/>
          </p:cNvSpPr>
          <p:nvPr>
            <p:ph type="sldNum" sz="quarter" idx="12"/>
          </p:nvPr>
        </p:nvSpPr>
        <p:spPr/>
        <p:txBody>
          <a:bodyPr/>
          <a:lstStyle/>
          <a:p>
            <a:pPr>
              <a:defRPr/>
            </a:pPr>
            <a:fld id="{9DF37999-0968-458D-BB7D-69BAF6E7412C}" type="slidenum">
              <a:rPr lang="en-US" smtClean="0"/>
              <a:pPr>
                <a:defRPr/>
              </a:pPr>
              <a:t>4</a:t>
            </a:fld>
            <a:endParaRPr lang="en-US" dirty="0"/>
          </a:p>
        </p:txBody>
      </p:sp>
    </p:spTree>
    <p:extLst>
      <p:ext uri="{BB962C8B-B14F-4D97-AF65-F5344CB8AC3E}">
        <p14:creationId xmlns:p14="http://schemas.microsoft.com/office/powerpoint/2010/main" val="224255621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304800"/>
            <a:ext cx="8229600" cy="1066800"/>
          </a:xfrm>
        </p:spPr>
        <p:txBody>
          <a:bodyPr/>
          <a:lstStyle/>
          <a:p>
            <a:pPr algn="ctr" eaLnBrk="1" hangingPunct="1"/>
            <a:r>
              <a:rPr lang="en-US" sz="2800" dirty="0" smtClean="0"/>
              <a:t>112(f) Overview</a:t>
            </a:r>
          </a:p>
        </p:txBody>
      </p:sp>
      <p:sp>
        <p:nvSpPr>
          <p:cNvPr id="4100" name="Rectangle 3"/>
          <p:cNvSpPr>
            <a:spLocks noGrp="1" noChangeArrowheads="1"/>
          </p:cNvSpPr>
          <p:nvPr>
            <p:ph type="body" idx="1"/>
          </p:nvPr>
        </p:nvSpPr>
        <p:spPr>
          <a:xfrm>
            <a:off x="609600" y="1524000"/>
            <a:ext cx="7848600" cy="4953000"/>
          </a:xfrm>
        </p:spPr>
        <p:txBody>
          <a:bodyPr/>
          <a:lstStyle/>
          <a:p>
            <a:pPr marL="0" indent="0" eaLnBrk="1" hangingPunct="1">
              <a:lnSpc>
                <a:spcPct val="90000"/>
              </a:lnSpc>
              <a:spcAft>
                <a:spcPts val="600"/>
              </a:spcAft>
              <a:buFont typeface="Wingdings" pitchFamily="2" charset="2"/>
              <a:buNone/>
              <a:defRPr/>
            </a:pPr>
            <a:r>
              <a:rPr lang="en-US" sz="2400" b="1" i="1" dirty="0" smtClean="0"/>
              <a:t>3-prong Analysis for Means-type Claims</a:t>
            </a:r>
          </a:p>
          <a:p>
            <a:pPr marL="0" indent="0" eaLnBrk="1" hangingPunct="1">
              <a:lnSpc>
                <a:spcPct val="90000"/>
              </a:lnSpc>
              <a:spcAft>
                <a:spcPts val="600"/>
              </a:spcAft>
              <a:buFont typeface="Wingdings" pitchFamily="2" charset="2"/>
              <a:buNone/>
              <a:defRPr/>
            </a:pPr>
            <a:r>
              <a:rPr lang="en-US" sz="2200" dirty="0" smtClean="0"/>
              <a:t>Following MPEP 2181(I), a claim limitation should be interpreted according to 112(f) if it meets the following 3-prong analysis:</a:t>
            </a:r>
          </a:p>
          <a:p>
            <a:pPr marL="514350" indent="-514350">
              <a:lnSpc>
                <a:spcPct val="90000"/>
              </a:lnSpc>
              <a:spcAft>
                <a:spcPts val="600"/>
              </a:spcAft>
              <a:buFont typeface="+mj-lt"/>
              <a:buAutoNum type="alphaUcPeriod"/>
              <a:defRPr/>
            </a:pPr>
            <a:r>
              <a:rPr lang="en-US" sz="2200" dirty="0" smtClean="0"/>
              <a:t>The claim limitation uses the phrase “means” or a term used as a substitute for “means” that is a generic placeholder;</a:t>
            </a:r>
            <a:r>
              <a:rPr lang="en-US" sz="2000" dirty="0" smtClean="0">
                <a:solidFill>
                  <a:prstClr val="black">
                    <a:lumMod val="95000"/>
                    <a:lumOff val="5000"/>
                  </a:prstClr>
                </a:solidFill>
              </a:rPr>
              <a:t> </a:t>
            </a:r>
            <a:endParaRPr lang="en-US" sz="2000" dirty="0">
              <a:solidFill>
                <a:prstClr val="black">
                  <a:lumMod val="95000"/>
                  <a:lumOff val="5000"/>
                </a:prstClr>
              </a:solidFill>
            </a:endParaRPr>
          </a:p>
          <a:p>
            <a:pPr marL="514350" indent="-514350">
              <a:lnSpc>
                <a:spcPct val="90000"/>
              </a:lnSpc>
              <a:spcAft>
                <a:spcPts val="600"/>
              </a:spcAft>
              <a:buFont typeface="+mj-lt"/>
              <a:buAutoNum type="alphaUcPeriod"/>
              <a:defRPr/>
            </a:pPr>
            <a:r>
              <a:rPr lang="en-US" sz="2200" dirty="0" smtClean="0"/>
              <a:t>The phrase “means” or the substitute term is modified by </a:t>
            </a:r>
            <a:r>
              <a:rPr lang="en-US" sz="2200" dirty="0"/>
              <a:t>functional language, typically linked by the transition word “for” (e.g., “means for”) or another linking word</a:t>
            </a:r>
            <a:r>
              <a:rPr lang="en-US" sz="2200" dirty="0" smtClean="0"/>
              <a:t>; and</a:t>
            </a:r>
          </a:p>
          <a:p>
            <a:pPr marL="514350" indent="-514350" eaLnBrk="1" hangingPunct="1">
              <a:lnSpc>
                <a:spcPct val="90000"/>
              </a:lnSpc>
              <a:spcAft>
                <a:spcPts val="600"/>
              </a:spcAft>
              <a:buFont typeface="+mj-lt"/>
              <a:buAutoNum type="alphaUcPeriod"/>
              <a:defRPr/>
            </a:pPr>
            <a:r>
              <a:rPr lang="en-US" sz="2200" dirty="0" smtClean="0"/>
              <a:t>The phrase “means” or the substitute term is not modified by sufficient structure or material for performing the claimed function</a:t>
            </a:r>
          </a:p>
          <a:p>
            <a:pPr marL="0" indent="0" eaLnBrk="1" hangingPunct="1">
              <a:lnSpc>
                <a:spcPct val="90000"/>
              </a:lnSpc>
              <a:buFont typeface="Wingdings" pitchFamily="2" charset="2"/>
              <a:buNone/>
              <a:defRPr/>
            </a:pPr>
            <a:endParaRPr lang="en-US" sz="2400" dirty="0"/>
          </a:p>
        </p:txBody>
      </p:sp>
      <p:sp>
        <p:nvSpPr>
          <p:cNvPr id="3" name="Slide Number Placeholder 2"/>
          <p:cNvSpPr>
            <a:spLocks noGrp="1"/>
          </p:cNvSpPr>
          <p:nvPr>
            <p:ph type="sldNum" sz="quarter" idx="12"/>
          </p:nvPr>
        </p:nvSpPr>
        <p:spPr/>
        <p:txBody>
          <a:bodyPr/>
          <a:lstStyle/>
          <a:p>
            <a:pPr>
              <a:defRPr/>
            </a:pPr>
            <a:fld id="{9DF37999-0968-458D-BB7D-69BAF6E7412C}" type="slidenum">
              <a:rPr lang="en-US" smtClean="0"/>
              <a:pPr>
                <a:defRPr/>
              </a:pPr>
              <a:t>5</a:t>
            </a:fld>
            <a:endParaRPr lang="en-US" dirty="0"/>
          </a:p>
        </p:txBody>
      </p:sp>
    </p:spTree>
    <p:extLst>
      <p:ext uri="{BB962C8B-B14F-4D97-AF65-F5344CB8AC3E}">
        <p14:creationId xmlns:p14="http://schemas.microsoft.com/office/powerpoint/2010/main" val="227905452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buSzPct val="110000"/>
              <a:buFont typeface="Wingdings" pitchFamily="2" charset="2"/>
              <a:buChar char="§"/>
            </a:pPr>
            <a:endParaRPr lang="en-US" dirty="0" smtClean="0"/>
          </a:p>
          <a:p>
            <a:pPr>
              <a:spcAft>
                <a:spcPts val="600"/>
              </a:spcAft>
              <a:buSzPct val="110000"/>
              <a:buFont typeface="Wingdings" pitchFamily="2" charset="2"/>
              <a:buChar char="§"/>
            </a:pPr>
            <a:r>
              <a:rPr lang="en-US" sz="2800" dirty="0" smtClean="0"/>
              <a:t>The term “means</a:t>
            </a:r>
            <a:r>
              <a:rPr lang="en-US" sz="2800" dirty="0"/>
              <a:t>” </a:t>
            </a:r>
            <a:r>
              <a:rPr lang="en-US" sz="2800" dirty="0" smtClean="0"/>
              <a:t>with functional language raises a </a:t>
            </a:r>
            <a:r>
              <a:rPr lang="en-US" sz="2800" dirty="0"/>
              <a:t>rebuttable presumption that the claim element </a:t>
            </a:r>
            <a:r>
              <a:rPr lang="en-US" sz="2800" b="1" dirty="0"/>
              <a:t>is</a:t>
            </a:r>
            <a:r>
              <a:rPr lang="en-US" sz="2800" dirty="0"/>
              <a:t> to be treated </a:t>
            </a:r>
            <a:r>
              <a:rPr lang="en-US" sz="2800" dirty="0" smtClean="0"/>
              <a:t>under § 112(f)</a:t>
            </a:r>
          </a:p>
          <a:p>
            <a:pPr lvl="1">
              <a:lnSpc>
                <a:spcPts val="2400"/>
              </a:lnSpc>
              <a:buSzPct val="110000"/>
              <a:buFont typeface="Wingdings" pitchFamily="2" charset="2"/>
              <a:buChar char="§"/>
            </a:pPr>
            <a:endParaRPr lang="en-US" sz="2000" dirty="0" smtClean="0"/>
          </a:p>
          <a:p>
            <a:pPr lvl="1">
              <a:lnSpc>
                <a:spcPts val="2400"/>
              </a:lnSpc>
              <a:buSzPct val="110000"/>
              <a:buFont typeface="Wingdings" pitchFamily="2" charset="2"/>
              <a:buChar char="§"/>
            </a:pPr>
            <a:r>
              <a:rPr lang="en-US" sz="2400" kern="0" spc="20" dirty="0" smtClean="0"/>
              <a:t>The </a:t>
            </a:r>
            <a:r>
              <a:rPr lang="en-US" sz="2400" kern="0" spc="20" dirty="0"/>
              <a:t>presumption </a:t>
            </a:r>
            <a:r>
              <a:rPr lang="en-US" sz="2400" kern="0" spc="20" dirty="0" smtClean="0"/>
              <a:t>is </a:t>
            </a:r>
            <a:r>
              <a:rPr lang="en-US" sz="2400" kern="0" spc="20" dirty="0"/>
              <a:t>rebutted when the function is recited with sufficient </a:t>
            </a:r>
            <a:r>
              <a:rPr lang="en-US" sz="2400" kern="0" spc="20" dirty="0" smtClean="0"/>
              <a:t>structure or material </a:t>
            </a:r>
            <a:r>
              <a:rPr lang="en-US" sz="2400" kern="0" spc="20" dirty="0"/>
              <a:t>within the claim itself to entirely perform the recited </a:t>
            </a:r>
            <a:r>
              <a:rPr lang="en-US" sz="2400" kern="0" spc="20" dirty="0" smtClean="0"/>
              <a:t>function  </a:t>
            </a:r>
            <a:endParaRPr lang="en-US" sz="2400" kern="0" spc="20" dirty="0"/>
          </a:p>
        </p:txBody>
      </p:sp>
      <p:sp>
        <p:nvSpPr>
          <p:cNvPr id="3" name="Title 2"/>
          <p:cNvSpPr>
            <a:spLocks noGrp="1"/>
          </p:cNvSpPr>
          <p:nvPr>
            <p:ph type="title"/>
          </p:nvPr>
        </p:nvSpPr>
        <p:spPr/>
        <p:txBody>
          <a:bodyPr/>
          <a:lstStyle/>
          <a:p>
            <a:pPr algn="ctr"/>
            <a:r>
              <a:rPr lang="en-US" dirty="0" smtClean="0"/>
              <a:t>112(f) Presumption for “Means”</a:t>
            </a:r>
            <a:endParaRPr lang="en-US" dirty="0"/>
          </a:p>
        </p:txBody>
      </p:sp>
      <p:sp>
        <p:nvSpPr>
          <p:cNvPr id="4" name="Slide Number Placeholder 3"/>
          <p:cNvSpPr>
            <a:spLocks noGrp="1"/>
          </p:cNvSpPr>
          <p:nvPr>
            <p:ph type="sldNum" sz="quarter" idx="12"/>
          </p:nvPr>
        </p:nvSpPr>
        <p:spPr/>
        <p:txBody>
          <a:bodyPr/>
          <a:lstStyle/>
          <a:p>
            <a:pPr>
              <a:defRPr/>
            </a:pPr>
            <a:fld id="{9DF37999-0968-458D-BB7D-69BAF6E7412C}" type="slidenum">
              <a:rPr lang="en-US" smtClean="0"/>
              <a:pPr>
                <a:defRPr/>
              </a:pPr>
              <a:t>6</a:t>
            </a:fld>
            <a:endParaRPr lang="en-US" dirty="0"/>
          </a:p>
        </p:txBody>
      </p:sp>
    </p:spTree>
    <p:extLst>
      <p:ext uri="{BB962C8B-B14F-4D97-AF65-F5344CB8AC3E}">
        <p14:creationId xmlns:p14="http://schemas.microsoft.com/office/powerpoint/2010/main" val="4288066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828800"/>
            <a:ext cx="8305800" cy="4572000"/>
          </a:xfrm>
        </p:spPr>
        <p:txBody>
          <a:bodyPr/>
          <a:lstStyle/>
          <a:p>
            <a:pPr lvl="0">
              <a:spcBef>
                <a:spcPts val="1200"/>
              </a:spcBef>
              <a:spcAft>
                <a:spcPts val="600"/>
              </a:spcAft>
              <a:buSzPct val="110000"/>
              <a:buFont typeface="Wingdings" pitchFamily="2" charset="2"/>
              <a:buChar char="§"/>
            </a:pPr>
            <a:r>
              <a:rPr lang="en-US" dirty="0">
                <a:solidFill>
                  <a:prstClr val="black">
                    <a:lumMod val="95000"/>
                    <a:lumOff val="5000"/>
                  </a:prstClr>
                </a:solidFill>
              </a:rPr>
              <a:t>Absence of the term “means” with functional language raises a rebuttable presumption that the claim element </a:t>
            </a:r>
            <a:r>
              <a:rPr lang="en-US" b="1" dirty="0">
                <a:solidFill>
                  <a:prstClr val="black">
                    <a:lumMod val="95000"/>
                    <a:lumOff val="5000"/>
                  </a:prstClr>
                </a:solidFill>
              </a:rPr>
              <a:t>is not</a:t>
            </a:r>
            <a:r>
              <a:rPr lang="en-US" dirty="0">
                <a:solidFill>
                  <a:prstClr val="black">
                    <a:lumMod val="95000"/>
                    <a:lumOff val="5000"/>
                  </a:prstClr>
                </a:solidFill>
              </a:rPr>
              <a:t> to be treated under § 112(f)</a:t>
            </a:r>
          </a:p>
          <a:p>
            <a:pPr lvl="1">
              <a:lnSpc>
                <a:spcPts val="2400"/>
              </a:lnSpc>
              <a:buSzPct val="110000"/>
              <a:buFont typeface="Wingdings" pitchFamily="2" charset="2"/>
              <a:buChar char="§"/>
            </a:pPr>
            <a:r>
              <a:rPr lang="en-US" sz="2000" kern="0" dirty="0">
                <a:solidFill>
                  <a:prstClr val="black">
                    <a:lumMod val="95000"/>
                    <a:lumOff val="5000"/>
                  </a:prstClr>
                </a:solidFill>
              </a:rPr>
              <a:t>The presumption is rebutted when the claim </a:t>
            </a:r>
            <a:r>
              <a:rPr lang="en-US" sz="2000" kern="0" dirty="0" smtClean="0">
                <a:solidFill>
                  <a:prstClr val="black">
                    <a:lumMod val="95000"/>
                    <a:lumOff val="5000"/>
                  </a:prstClr>
                </a:solidFill>
              </a:rPr>
              <a:t>element </a:t>
            </a:r>
            <a:r>
              <a:rPr lang="en-US" sz="2000" kern="0" dirty="0">
                <a:solidFill>
                  <a:prstClr val="black">
                    <a:lumMod val="95000"/>
                    <a:lumOff val="5000"/>
                  </a:prstClr>
                </a:solidFill>
              </a:rPr>
              <a:t>(1) </a:t>
            </a:r>
            <a:r>
              <a:rPr lang="en-US" sz="2000" kern="0" dirty="0" smtClean="0">
                <a:solidFill>
                  <a:prstClr val="black">
                    <a:lumMod val="95000"/>
                    <a:lumOff val="5000"/>
                  </a:prstClr>
                </a:solidFill>
              </a:rPr>
              <a:t>recites a </a:t>
            </a:r>
            <a:r>
              <a:rPr lang="en-US" sz="2000" kern="0" dirty="0">
                <a:solidFill>
                  <a:prstClr val="black">
                    <a:lumMod val="95000"/>
                    <a:lumOff val="5000"/>
                  </a:prstClr>
                </a:solidFill>
              </a:rPr>
              <a:t>generic placeholder for structure or material; </a:t>
            </a:r>
            <a:r>
              <a:rPr lang="en-US" sz="2000" kern="0" dirty="0" smtClean="0">
                <a:solidFill>
                  <a:prstClr val="black">
                    <a:lumMod val="95000"/>
                    <a:lumOff val="5000"/>
                  </a:prstClr>
                </a:solidFill>
              </a:rPr>
              <a:t>(</a:t>
            </a:r>
            <a:r>
              <a:rPr lang="en-US" sz="2000" kern="0" dirty="0">
                <a:solidFill>
                  <a:prstClr val="black">
                    <a:lumMod val="95000"/>
                    <a:lumOff val="5000"/>
                  </a:prstClr>
                </a:solidFill>
              </a:rPr>
              <a:t>2) </a:t>
            </a:r>
            <a:r>
              <a:rPr lang="en-US" sz="2000" kern="0" dirty="0" smtClean="0">
                <a:solidFill>
                  <a:prstClr val="black">
                    <a:lumMod val="95000"/>
                    <a:lumOff val="5000"/>
                  </a:prstClr>
                </a:solidFill>
              </a:rPr>
              <a:t>recites a function; and (3) does not </a:t>
            </a:r>
            <a:r>
              <a:rPr lang="en-US" sz="2000" kern="0" dirty="0">
                <a:solidFill>
                  <a:prstClr val="black">
                    <a:lumMod val="95000"/>
                    <a:lumOff val="5000"/>
                  </a:prstClr>
                </a:solidFill>
              </a:rPr>
              <a:t>recite sufficient structure or material to perform the function.</a:t>
            </a:r>
            <a:r>
              <a:rPr lang="en-US" sz="2000" dirty="0">
                <a:solidFill>
                  <a:prstClr val="black">
                    <a:lumMod val="95000"/>
                    <a:lumOff val="5000"/>
                  </a:prstClr>
                </a:solidFill>
              </a:rPr>
              <a:t> </a:t>
            </a:r>
            <a:endParaRPr lang="en-US" sz="2000" dirty="0" smtClean="0">
              <a:solidFill>
                <a:prstClr val="black">
                  <a:lumMod val="95000"/>
                  <a:lumOff val="5000"/>
                </a:prstClr>
              </a:solidFill>
            </a:endParaRPr>
          </a:p>
          <a:p>
            <a:pPr lvl="1">
              <a:lnSpc>
                <a:spcPts val="2400"/>
              </a:lnSpc>
              <a:buSzPct val="110000"/>
              <a:buFont typeface="Wingdings" pitchFamily="2" charset="2"/>
              <a:buChar char="§"/>
            </a:pPr>
            <a:endParaRPr lang="en-US" sz="2000" dirty="0" smtClean="0">
              <a:solidFill>
                <a:prstClr val="black">
                  <a:lumMod val="95000"/>
                  <a:lumOff val="5000"/>
                </a:prstClr>
              </a:solidFill>
            </a:endParaRPr>
          </a:p>
          <a:p>
            <a:pPr lvl="1">
              <a:lnSpc>
                <a:spcPts val="2400"/>
              </a:lnSpc>
              <a:buSzPct val="110000"/>
              <a:buFont typeface="Wingdings" pitchFamily="2" charset="2"/>
              <a:buChar char="§"/>
            </a:pPr>
            <a:r>
              <a:rPr lang="en-US" sz="2000" dirty="0" smtClean="0"/>
              <a:t>Terms </a:t>
            </a:r>
            <a:r>
              <a:rPr lang="en-US" sz="2000" dirty="0"/>
              <a:t>that represent </a:t>
            </a:r>
            <a:r>
              <a:rPr lang="en-US" sz="2000" u="sng" dirty="0" smtClean="0"/>
              <a:t>only</a:t>
            </a:r>
            <a:r>
              <a:rPr lang="en-US" sz="2000" dirty="0" smtClean="0"/>
              <a:t> non-structural elements </a:t>
            </a:r>
            <a:r>
              <a:rPr lang="en-US" sz="2000" dirty="0"/>
              <a:t>such as information, data, </a:t>
            </a:r>
            <a:r>
              <a:rPr lang="en-US" sz="2000" dirty="0" smtClean="0"/>
              <a:t>instructions, and software </a:t>
            </a:r>
            <a:r>
              <a:rPr lang="en-US" sz="2000" i="1" dirty="0" smtClean="0"/>
              <a:t>per se</a:t>
            </a:r>
            <a:r>
              <a:rPr lang="en-US" sz="2000" dirty="0" smtClean="0"/>
              <a:t> </a:t>
            </a:r>
            <a:r>
              <a:rPr lang="en-US" sz="2000" dirty="0"/>
              <a:t>would not serve as substitutes for “means</a:t>
            </a:r>
            <a:r>
              <a:rPr lang="en-US" sz="2000" dirty="0" smtClean="0"/>
              <a:t>”, because the terms do not serve as placeholders for structure or material. </a:t>
            </a:r>
            <a:endParaRPr lang="en-US" sz="2000" dirty="0"/>
          </a:p>
        </p:txBody>
      </p:sp>
      <p:sp>
        <p:nvSpPr>
          <p:cNvPr id="3" name="Title 2"/>
          <p:cNvSpPr>
            <a:spLocks noGrp="1"/>
          </p:cNvSpPr>
          <p:nvPr>
            <p:ph type="title"/>
          </p:nvPr>
        </p:nvSpPr>
        <p:spPr>
          <a:xfrm>
            <a:off x="457200" y="381000"/>
            <a:ext cx="7543800" cy="762000"/>
          </a:xfrm>
        </p:spPr>
        <p:txBody>
          <a:bodyPr/>
          <a:lstStyle/>
          <a:p>
            <a:r>
              <a:rPr lang="en-US" dirty="0">
                <a:solidFill>
                  <a:prstClr val="white"/>
                </a:solidFill>
              </a:rPr>
              <a:t>112(f) Presumption </a:t>
            </a:r>
            <a:r>
              <a:rPr lang="en-US" dirty="0" smtClean="0">
                <a:solidFill>
                  <a:prstClr val="white"/>
                </a:solidFill>
              </a:rPr>
              <a:t>in the Absence of “Means”</a:t>
            </a:r>
            <a:endParaRPr lang="en-US" dirty="0"/>
          </a:p>
        </p:txBody>
      </p:sp>
      <p:sp>
        <p:nvSpPr>
          <p:cNvPr id="4" name="Slide Number Placeholder 3"/>
          <p:cNvSpPr>
            <a:spLocks noGrp="1"/>
          </p:cNvSpPr>
          <p:nvPr>
            <p:ph type="sldNum" sz="quarter" idx="12"/>
          </p:nvPr>
        </p:nvSpPr>
        <p:spPr/>
        <p:txBody>
          <a:bodyPr/>
          <a:lstStyle/>
          <a:p>
            <a:pPr>
              <a:defRPr/>
            </a:pPr>
            <a:fld id="{9DF37999-0968-458D-BB7D-69BAF6E7412C}" type="slidenum">
              <a:rPr lang="en-US" smtClean="0"/>
              <a:pPr>
                <a:defRPr/>
              </a:pPr>
              <a:t>7</a:t>
            </a:fld>
            <a:endParaRPr lang="en-US" dirty="0"/>
          </a:p>
        </p:txBody>
      </p:sp>
    </p:spTree>
    <p:extLst>
      <p:ext uri="{BB962C8B-B14F-4D97-AF65-F5344CB8AC3E}">
        <p14:creationId xmlns:p14="http://schemas.microsoft.com/office/powerpoint/2010/main" val="1335905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47800"/>
            <a:ext cx="8305800" cy="4800600"/>
          </a:xfrm>
        </p:spPr>
        <p:txBody>
          <a:bodyPr/>
          <a:lstStyle/>
          <a:p>
            <a:pPr marL="285750" lvl="1" indent="0">
              <a:buNone/>
            </a:pPr>
            <a:r>
              <a:rPr lang="en-US" sz="2800" dirty="0" smtClean="0"/>
              <a:t>Example limitation where 112(f) is not invoked: </a:t>
            </a:r>
          </a:p>
          <a:p>
            <a:pPr marL="282575" lvl="1" indent="0">
              <a:buNone/>
            </a:pPr>
            <a:r>
              <a:rPr lang="en-US" dirty="0" smtClean="0"/>
              <a:t>“</a:t>
            </a:r>
            <a:r>
              <a:rPr lang="en-US" i="1" dirty="0" smtClean="0"/>
              <a:t>module for processing data, wherein the module is stored in a memory</a:t>
            </a:r>
            <a:r>
              <a:rPr lang="en-US" dirty="0" smtClean="0"/>
              <a:t>”</a:t>
            </a:r>
          </a:p>
          <a:p>
            <a:pPr lvl="1"/>
            <a:endParaRPr lang="en-US" sz="2000" dirty="0" smtClean="0"/>
          </a:p>
          <a:p>
            <a:pPr lvl="1"/>
            <a:r>
              <a:rPr lang="en-US" sz="2200" dirty="0" smtClean="0"/>
              <a:t>The module is described in the specification as software in the form of an algorithm or machine-readable instructions.</a:t>
            </a:r>
          </a:p>
          <a:p>
            <a:pPr lvl="1"/>
            <a:endParaRPr lang="en-US" sz="2200" dirty="0" smtClean="0"/>
          </a:p>
          <a:p>
            <a:pPr lvl="1"/>
            <a:r>
              <a:rPr lang="en-US" sz="2200" dirty="0" smtClean="0"/>
              <a:t>In this case, module is not a generic placeholder for a structural element since </a:t>
            </a:r>
            <a:r>
              <a:rPr lang="en-US" sz="2200" dirty="0"/>
              <a:t>the module is </a:t>
            </a:r>
            <a:r>
              <a:rPr lang="en-US" sz="2200" dirty="0" smtClean="0"/>
              <a:t>stored in a memory and therefore is being used to represent only a non-structural element.  The non-structural element is software that is a purely functional limitation</a:t>
            </a:r>
            <a:r>
              <a:rPr lang="en-US" sz="2000" dirty="0" smtClean="0"/>
              <a:t>. </a:t>
            </a:r>
          </a:p>
        </p:txBody>
      </p:sp>
      <p:sp>
        <p:nvSpPr>
          <p:cNvPr id="3" name="Title 2"/>
          <p:cNvSpPr>
            <a:spLocks noGrp="1"/>
          </p:cNvSpPr>
          <p:nvPr>
            <p:ph type="title"/>
          </p:nvPr>
        </p:nvSpPr>
        <p:spPr>
          <a:xfrm>
            <a:off x="609600" y="381000"/>
            <a:ext cx="7086600" cy="762000"/>
          </a:xfrm>
        </p:spPr>
        <p:txBody>
          <a:bodyPr/>
          <a:lstStyle/>
          <a:p>
            <a:r>
              <a:rPr lang="en-US" dirty="0" smtClean="0"/>
              <a:t>Limits on Using Section 112(f) - Example</a:t>
            </a:r>
            <a:endParaRPr lang="en-US" dirty="0"/>
          </a:p>
        </p:txBody>
      </p:sp>
      <p:sp>
        <p:nvSpPr>
          <p:cNvPr id="4" name="Slide Number Placeholder 3"/>
          <p:cNvSpPr>
            <a:spLocks noGrp="1"/>
          </p:cNvSpPr>
          <p:nvPr>
            <p:ph type="sldNum" sz="quarter" idx="12"/>
          </p:nvPr>
        </p:nvSpPr>
        <p:spPr/>
        <p:txBody>
          <a:bodyPr/>
          <a:lstStyle/>
          <a:p>
            <a:pPr>
              <a:defRPr/>
            </a:pPr>
            <a:fld id="{9DF37999-0968-458D-BB7D-69BAF6E7412C}" type="slidenum">
              <a:rPr lang="en-US" smtClean="0"/>
              <a:pPr>
                <a:defRPr/>
              </a:pPr>
              <a:t>8</a:t>
            </a:fld>
            <a:endParaRPr lang="en-US" dirty="0"/>
          </a:p>
        </p:txBody>
      </p:sp>
    </p:spTree>
    <p:extLst>
      <p:ext uri="{BB962C8B-B14F-4D97-AF65-F5344CB8AC3E}">
        <p14:creationId xmlns:p14="http://schemas.microsoft.com/office/powerpoint/2010/main" val="1947959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CDDE3B-464A-4634-9A26-C15FF5D2E578}" type="slidenum">
              <a:rPr lang="en-US" smtClean="0">
                <a:latin typeface="Arial Black" pitchFamily="34" charset="0"/>
              </a:rPr>
              <a:pPr/>
              <a:t>9</a:t>
            </a:fld>
            <a:endParaRPr lang="en-US" dirty="0" smtClean="0">
              <a:latin typeface="Arial Black" pitchFamily="34" charset="0"/>
            </a:endParaRPr>
          </a:p>
        </p:txBody>
      </p:sp>
      <p:sp>
        <p:nvSpPr>
          <p:cNvPr id="7171" name="Rectangle 2"/>
          <p:cNvSpPr>
            <a:spLocks noGrp="1" noChangeArrowheads="1"/>
          </p:cNvSpPr>
          <p:nvPr>
            <p:ph type="title"/>
          </p:nvPr>
        </p:nvSpPr>
        <p:spPr>
          <a:xfrm>
            <a:off x="457200" y="457200"/>
            <a:ext cx="8458200" cy="838200"/>
          </a:xfrm>
        </p:spPr>
        <p:txBody>
          <a:bodyPr/>
          <a:lstStyle/>
          <a:p>
            <a:pPr algn="ctr" eaLnBrk="1" hangingPunct="1"/>
            <a:r>
              <a:rPr lang="en-US" dirty="0" smtClean="0"/>
              <a:t>Prong A – Means-type claims</a:t>
            </a:r>
          </a:p>
        </p:txBody>
      </p:sp>
      <p:sp>
        <p:nvSpPr>
          <p:cNvPr id="4" name="Rectangle 3"/>
          <p:cNvSpPr txBox="1">
            <a:spLocks noChangeArrowheads="1"/>
          </p:cNvSpPr>
          <p:nvPr/>
        </p:nvSpPr>
        <p:spPr bwMode="auto">
          <a:xfrm>
            <a:off x="609600" y="1524000"/>
            <a:ext cx="79248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marL="0" indent="0" eaLnBrk="1" hangingPunct="1">
              <a:lnSpc>
                <a:spcPct val="90000"/>
              </a:lnSpc>
              <a:spcAft>
                <a:spcPts val="600"/>
              </a:spcAft>
              <a:buNone/>
              <a:defRPr/>
            </a:pPr>
            <a:r>
              <a:rPr lang="en-US" sz="2400" dirty="0" smtClean="0">
                <a:solidFill>
                  <a:schemeClr val="bg1"/>
                </a:solidFill>
              </a:rPr>
              <a:t>Prong A is met when the claim language:</a:t>
            </a:r>
          </a:p>
          <a:p>
            <a:pPr eaLnBrk="1" hangingPunct="1">
              <a:lnSpc>
                <a:spcPct val="90000"/>
              </a:lnSpc>
              <a:defRPr/>
            </a:pPr>
            <a:r>
              <a:rPr lang="en-US" sz="2400" b="1" dirty="0" smtClean="0">
                <a:solidFill>
                  <a:schemeClr val="bg1"/>
                </a:solidFill>
              </a:rPr>
              <a:t>Explicitly</a:t>
            </a:r>
            <a:r>
              <a:rPr lang="en-US" sz="2400" dirty="0" smtClean="0">
                <a:solidFill>
                  <a:schemeClr val="bg1"/>
                </a:solidFill>
              </a:rPr>
              <a:t> uses the phrase “means” or</a:t>
            </a:r>
          </a:p>
          <a:p>
            <a:pPr marL="0" indent="0" eaLnBrk="1" hangingPunct="1">
              <a:lnSpc>
                <a:spcPct val="90000"/>
              </a:lnSpc>
              <a:buNone/>
              <a:defRPr/>
            </a:pPr>
            <a:endParaRPr lang="en-US" sz="1200" dirty="0" smtClean="0">
              <a:solidFill>
                <a:schemeClr val="bg1"/>
              </a:solidFill>
            </a:endParaRPr>
          </a:p>
          <a:p>
            <a:pPr eaLnBrk="1" hangingPunct="1">
              <a:lnSpc>
                <a:spcPct val="90000"/>
              </a:lnSpc>
              <a:spcAft>
                <a:spcPts val="600"/>
              </a:spcAft>
              <a:defRPr/>
            </a:pPr>
            <a:r>
              <a:rPr lang="en-US" sz="2400" dirty="0" smtClean="0">
                <a:solidFill>
                  <a:schemeClr val="bg1"/>
                </a:solidFill>
              </a:rPr>
              <a:t>Uses a term as a substitute for “means”</a:t>
            </a:r>
            <a:r>
              <a:rPr lang="en-US" sz="2400" dirty="0">
                <a:solidFill>
                  <a:prstClr val="black">
                    <a:lumMod val="95000"/>
                    <a:lumOff val="5000"/>
                  </a:prstClr>
                </a:solidFill>
              </a:rPr>
              <a:t> that </a:t>
            </a:r>
            <a:r>
              <a:rPr lang="en-US" sz="2400" dirty="0" smtClean="0">
                <a:solidFill>
                  <a:prstClr val="black">
                    <a:lumMod val="95000"/>
                    <a:lumOff val="5000"/>
                  </a:prstClr>
                </a:solidFill>
              </a:rPr>
              <a:t>is a generic placeholder (i.e., the term is simply a verbal construct or fails to recite sufficient structure to perform the function)</a:t>
            </a:r>
          </a:p>
          <a:p>
            <a:pPr lvl="1" eaLnBrk="1" hangingPunct="1">
              <a:lnSpc>
                <a:spcPct val="90000"/>
              </a:lnSpc>
              <a:buClr>
                <a:srgbClr val="0070C0"/>
              </a:buClr>
              <a:defRPr/>
            </a:pPr>
            <a:r>
              <a:rPr lang="en-US" sz="2400" dirty="0" smtClean="0">
                <a:solidFill>
                  <a:schemeClr val="bg1"/>
                </a:solidFill>
              </a:rPr>
              <a:t>This substitute term is sometimes referred to as a non-structural nonce word</a:t>
            </a:r>
          </a:p>
        </p:txBody>
      </p:sp>
      <p:sp>
        <p:nvSpPr>
          <p:cNvPr id="3" name="TextBox 2"/>
          <p:cNvSpPr txBox="1"/>
          <p:nvPr/>
        </p:nvSpPr>
        <p:spPr>
          <a:xfrm>
            <a:off x="2286000" y="5181600"/>
            <a:ext cx="5334000" cy="1015663"/>
          </a:xfrm>
          <a:prstGeom prst="rect">
            <a:avLst/>
          </a:prstGeom>
          <a:noFill/>
        </p:spPr>
        <p:txBody>
          <a:bodyPr wrap="square" rtlCol="0">
            <a:spAutoFit/>
          </a:bodyPr>
          <a:lstStyle/>
          <a:p>
            <a:r>
              <a:rPr lang="en-US" sz="2000" dirty="0" smtClean="0">
                <a:solidFill>
                  <a:schemeClr val="bg1"/>
                </a:solidFill>
              </a:rPr>
              <a:t>Examples:  </a:t>
            </a:r>
          </a:p>
          <a:p>
            <a:r>
              <a:rPr lang="en-US" sz="2000" b="1" dirty="0" smtClean="0">
                <a:solidFill>
                  <a:srgbClr val="C00000"/>
                </a:solidFill>
              </a:rPr>
              <a:t>   Means</a:t>
            </a:r>
            <a:r>
              <a:rPr lang="en-US" sz="2000" dirty="0" smtClean="0">
                <a:solidFill>
                  <a:schemeClr val="bg1"/>
                </a:solidFill>
              </a:rPr>
              <a:t> for ink delivery</a:t>
            </a:r>
          </a:p>
          <a:p>
            <a:r>
              <a:rPr lang="en-US" sz="2000" b="1" dirty="0" smtClean="0">
                <a:solidFill>
                  <a:srgbClr val="C00000"/>
                </a:solidFill>
              </a:rPr>
              <a:t>   Unit </a:t>
            </a:r>
            <a:r>
              <a:rPr lang="en-US" sz="2000" dirty="0" smtClean="0">
                <a:solidFill>
                  <a:schemeClr val="bg1"/>
                </a:solidFill>
              </a:rPr>
              <a:t>for delivering ink</a:t>
            </a:r>
            <a:endParaRPr lang="en-US" sz="2000" dirty="0">
              <a:solidFill>
                <a:schemeClr val="bg1"/>
              </a:solidFill>
            </a:endParaRPr>
          </a:p>
        </p:txBody>
      </p:sp>
      <p:sp>
        <p:nvSpPr>
          <p:cNvPr id="6" name="Slide Number Placeholder 2"/>
          <p:cNvSpPr>
            <a:spLocks noGrp="1"/>
          </p:cNvSpPr>
          <p:nvPr>
            <p:ph type="sldNum" sz="quarter" idx="12"/>
          </p:nvPr>
        </p:nvSpPr>
        <p:spPr>
          <a:xfrm>
            <a:off x="7391400" y="6324600"/>
            <a:ext cx="1219200" cy="212725"/>
          </a:xfrm>
        </p:spPr>
        <p:txBody>
          <a:bodyPr/>
          <a:lstStyle/>
          <a:p>
            <a:pPr>
              <a:defRPr/>
            </a:pPr>
            <a:fld id="{9DF37999-0968-458D-BB7D-69BAF6E7412C}" type="slidenum">
              <a:rPr lang="en-US" smtClean="0"/>
              <a:pPr>
                <a:defRPr/>
              </a:pPr>
              <a:t>9</a:t>
            </a:fld>
            <a:endParaRPr lang="en-US" dirty="0"/>
          </a:p>
        </p:txBody>
      </p:sp>
    </p:spTree>
    <p:extLst>
      <p:ext uri="{BB962C8B-B14F-4D97-AF65-F5344CB8AC3E}">
        <p14:creationId xmlns:p14="http://schemas.microsoft.com/office/powerpoint/2010/main" val="2978026240"/>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THEME_BG_IMAGE" val=""/>
  <p:tag name="MMPROD_10133PHOTO" val="/9j/4AAQSkZJRgABAQAAAQABAAD/2wBDAAMCAgMCAgMDAwMEAwMEBQgFBQQEBQoHBwYIDAoMDAsKCwsNDhIQDQ4RDgsLEBYQERMUFRUVDA8XGBYUGBIUFRT/2wBDAQMEBAUEBQkFBQkUDQsNFBQUFBQUFBQUFBQUFBQUFBQUFBQUFBQUFBQUFBQUFBQUFBQUFBQUFBQUFBQUFBQUFBT/wAARCAFyAP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5357VMq+v60we1KvXmv6YPnx3HvSr0pn9Ken3fSgscvWkbO6hcU/BoAj5o2GlA60/b0oF6jNu2k+9zSt8vWkXkUBcTkU3lqefm47Ui/KabFYbt9KAPanr0pGak2UMZcc0cYpSM03Yc4oIGelIq+1O2gGhl9OtA9hrd/X1plKQetNb9KAuDHb0qM/L7U4/rTX6/pSYhNx/Govan7s0VIERyq/zph/+vUjelNOKkBh6Uw/y6Upzt61G4K9algRlu4qJsn/GpWX8qa33ahlkJAqNqlxxmoiMHpu96hoDrh0pR1oHTpR7V2kEipS01XyPanYHBoL0EAPWpAfl9MUzd81P44oErdBB0pT3pmQ2aFaoExw+9zTWWl/4EabsLHrxVhcbT+N1JsPQmhUz1oHcQdaMc5NG4betZOta/aaFAXuJP3hGViXl2/wrlrYqlh4OdSSUV1ZUYubtFGp93j1qrdanaWOTcXEMPfEjgH+deZ65421DUFfZL/Z9sScbPlbHux5rlA8c0hkUPcy/xSEE/mTXweM4ppwbjQjzeb0X3HdDBvebPX7jx5okJIF35rDr5SFqhTx9pk4zEZHY9AUI/nXmUKSOAx4HQen44Na+mtHFks6zj+IA8E+nB7V4E+KMRLZJfJnQsJTO9j8VWssZfDqR2YY71JH4hsriURiTEhzgEGvN31VHbbEWjO45Ak2ge+KxNcv5razJ8xlI7hv1yOtFHijEqa50mvQJYWnbQ9qtr+G64hkSRurAEEgGrBcd/wAB3r580jVdRtLcywyOAwKl15I6HH41ZsPGGrIsh+1zNtbBUkk88/lXu0+J6ajecXfyZzPC9me7rnqeBTG7ntXnfh7xlqkiRvJtu7cnBI++pJxyeldlZeIbW7cQ72imI4WTjP0z1r3cFn+GxUlBPlk+j0+5mE8POCvujRyKYRx9acv19qbxu5r6U5Rp4+lQeYGOM81K/wAykVSaFg/P1qJPYslPPtTcbRUjfKnPWoyxxU3AhLH8KQ5z709x6iozjPLc1D3A63efSik3e1KOtdxAq9KePu80gz26UrdKB3FpcGmNzSUthC7fm4pysaB7/nQW44osWI3Skz/+ql4b3pF68UyAyaQtxzS8NXM+MPFC6JbPDCf9KYfe/uf4sewry8bjKeDoyqVHZL8fJGtODqS5UJ4m8WrpzGzs9j32Muz/AHIV65PqfavNrq5utVnmkSU7erXc3f8A3VOM0LOwcmVG3SfP5ZIJPfLE01oXuYd0svyLyE6AD1PT9a/F80zerj6naK2XRf5s96lRjSVkUXhtonzHuu5OolkO7kenYVBLeXDtkJ0OArPwe/QcmnzXi522qebgHcw+RAfdj159Kz3W8uZcGQAYHyxjYOPc9a+c16lX7GrDYahcYZ38uLB6Dbx7A4zitOGxtbK2LXWriNmUsFz1HtjPNZltoUjJ5xktiFGSJZmc4PT5cAVcnjhZShltpGHASC3AGMdRjn9aoaRSnvUZ38meW5Q9zIuSPcYqC9thc28nmbhHt5wRkew4qcwQQ8gPJz6DAH0zVWdIpYXj+dB1yuenp0NAtR/w9thqDXFlIjSRE5VehBGcHPt2/Gty7020Sa3eMJHcwsYpmY5DrkDPpkZyeK5vwo4sLuWRS6YGRzg+owee/pVu/wBUdL3zs8TNllJ4DdD07GqeuxKs1qayTW+mXMTRStDbvIUn2ZwjgjIYHqCfmFT6zqUEpzsCTDkNHwDz95fTjqK5a61ZheJJMnmQTKI2HT5l4BPviqjOSRHG+e8ZYdvQ/wAq2UuXUq9tEeieHfHWyRILw74P4Zx1A9/Wu7SVJ4hIhDqwypHIIrwe1lbHmD5I87W/2T613XgnxGYLgWUz5t3ICk87W6AfQ193kmdzhJUa0rxeib6eTOCvh1Jc8Fqd8V+WozhakfH+HtUZzu4r9PXvbHlojPSmN0qQ9aYymm0MhJ7VGcbjUh6c9ajxz7VAHUrk0/HNA+XjtTl6V2kWsJyvSnq396jpTdtJAOLBm/pSjHQ0hbd0FKBimAvGOKRkB5zTaXkdP1oHuG35qXHGKE9+KR5Ni8Dk8D6mok+UozNd1qLRbMyN88jHaq+rHpXkus3rXV/5sgaVs/KhOfmrd17XF1XV5Zi5+wWrGOIjne/8RFcrOXmuZGAHmN8y5Pyovqf8/wBK/F8/zR4qs6cX7kdF5vqz3cNS9nC/Vjo0Vfmd9zk4YjJZm7BQKWaC5vEzcAoiDcLdD0A7sfX8aSyTyne4/ij+UH+5kdMd3Pf0oZJb+R0TakKne278+a+IbsdiV0UZrldoSMYQcAxjGPxx/IClj017l0eaXyx1OBlj/PJrUt9Ie8kBhEjk9HYdvp0Fdh4a+FGp63JuU+QicsxGMfVjn8qwlWhTV2bU8NOq/dRzVlpGnWw3/YZ7+RwSfNfYB74JA4+lRz+bGHiis4baDPISQOQenOOOtenJ8LYYG2N50jg/QfUHkn8qdbfDhLeQ7oISW6LISG4+lczx1Loz0FllXtY8imjuQRHDsySPmxg/yofT58+WwbcxxuK/KePXFe3v8N4YYnYQIijBGMgc/Xj9KbbeGrWwsLi6Me8rwqyA7TjryaaxsZL3Q/s2cX7zPArmwNtcMGCh0H0GehH41nylbmHaeFPysf7p6g10/ixS95KSNhlYlV7DHTn8DXNj5rkE/dfgnjr16V6UH7qPEnHlk0VBDJeW89nIcSAnA9HH+IpltGbiFJBuSQZ6dQy9R+XNa0lk8F7BMRsEh8tiOcMvQ1YfTWtNUIQCP7QN6AjGHxx+ZyKdybEMdrgo6/6i4AzjoHBxn8aufZfIQzKGzEAWHcp3zj0zmr0enj7BGF4hkCsuT90Nx+h4/Cr1hCS0UjKrh9ySR9iwJDA/8C/9DreLsapHWeGtUGoaegd980Ywx9R2NatcV4eDaLPcwZ8wWg3q5/iiPK/+Oj/x2uzVgQCDkEZB7c1+v5BmX1ih7Ob96Oj810Z4mKpeylzLZiE1GX9Kc9N2/LxX1pxkTdajfrT3+tRHrz1qQOt5b6VIv/1qjVjT+1dliBcjuevan/e6VF9DxTuVouPYF+VsU7cWpm75ufzpQfyphsLTvakyadztoEJurmvHGt/2To07IcXEo8iEDk7m6n8BzXSc+9eN/E3XTca26B/3dsSiKD1boT/SvmM+xv1TDSs/elovn1+R1Yen7SprsjBvLwZgsotxihwXAPLMcbV/E9avTp5MRRSryv8ANJJ2yOBjtgcYH0rDtneFxIXw6lsuecv1Y/gDj61soklxb24XMbT4Cn0UZwT+pNfh1R31Z9FBczGafBM7xxqfMck7VHUY64P16mu20/whPcQRRRx4PB2AEjPqfpWh8PfBsuq/vEj8qPIjVz1IHv8Aqa+ifBnwzFtGCyqIwOTghm/Ovl8Zj1RdlufTYPL1OPPPY8+8HfD1lhPnIiBf+WqDcSf9kGu6TQJbYRxRRFIjgA4GT9cV6fbeG47W2CQx4C8D5f0pJrNYQMxk9hx/Svk62NqVJa7H01OlTpr3UcDaeGnL4aEc9M/z+lX08LxwRbWVS7cjAAP5muouHSJ14U8Z4FRxQfbJgSQFABya5lVk9DZnKy+Co73AmTMZP3DkgY7iuZ8daJFaaLJZhHjCRjPmYZWLDrzznNe0WFqQfoeM8kfgK4r4jaYl9abxvkdtyhcY6cjIFerh6kk1dnBVSndI+LfGGnssLt/AjE89c9DiuPih8yXC8NMp257ODkfqK9d8baO9neyQOyuH4aNRgcjNebW1s32e4jHNxZtvHq2D1H4fyr7ihU54JnwmKpOFRlmG0+3afOVXeGiEkf8AvAA8Z9jV77K+raVE0IAkC+YrdSrAgHr052mpdDf7M+9UykLllUn+BhuHpnIZqn01Bp73EQ5iSYnHQiJh7+x/SujUwSW5HZqt5p9z8iomfOXH8Ac4ZR6YempmyvpIpekw8zcP76gq2Pqv64q9aWyW2vXFoCu2fcoXjG2QEfo4qnqMkxt4JxgSRnJ9N647f8BoTK21LlzcfZbiwu3+7uFtL/dIY/Lz6BwR9GrpbVlEPlKciL5ATxlcfL+lcteRR6hZPB9yK6jCowboxwUIHsQgrW0i/W8trC7JKNPCIZUPIEik9ffORX1WQYz6vio83wy0fz2OXE0/aUml01NYnFIc7eKD060z+HrX7Wj50jdTUbgjFSP+lQynpzWbA60fNmne/wClR98Cnd+a7diCVcdKN3zc803JpPamgH0bTx+dHO7mjG5c9vSmNB34o3Ht19aZuxTgam4ijrurLouj3d43/LJDtHq3RR+Zr59lmbVNU3nLlW+8f755LH6V6T8Z9b+yafbWMZbe+ZGA/JR+ea8vtHWxsZJpvnX7gHc92/MkLX5FxJjPb11Si9Ir8XuexhIWhd9RZ3F1epChIgT5if8AZzkfmefyrvvD0H9pPEmN874hjRR0GRnH4CuR0mzYR5mx507F2UdR7D+Qr3j4UeD5LF4LuSLffTf6mMjIiB4DGvzHFVlTi32Pp8Dh5VZWPYvhp4Vj0u3tLbau+3X94euHI+avYrG3iGCj5xxjp+Arn/BnhX+yrUNLl2Y7mPcnvXY20McpBX7o9R3r8+r1vaTcj7hJRSS6Dn3OmETYQ2KozRL2jY5PPfjHFazQiY7wMqw6Hvz3qPyUycdCcckZx6V5yV9xcxzN5ZK/J6nnA9OuKbZ2oDuhRY1Uflz/APWrVuoVt2woIIPIHAxVS2QvMWPK7gTnnpxgA9a6KS1sNyvEuQQq0LjiMEYLLwR+NZWv2Ze1PyYOPvdT+ldHCTPz8xzzjHb8Kh1Ow3QPsOCw4ToDx613rayOW58jfGHRfsd59oPyE8EqO/WvH7+EW2s285KvHcqFfHQEHB/nmvpT4wWcD2j7t0cnICkbscck/TrXzU+dSFxYYUyxbijJ1JHT8+lfVZdO9OzPAzKnaXMSW8J0jU40kQFJVMIU85MbE5/FHPHpVia286QhShZQYWbs20kDP1U0uoqLmGPUQV87bBdqpwMnaVYY980Syh590WxxhXOPvE8oR+PymvcT0R4DVroh1UOP7M1NSof/AFb4HIcE4B/4EtS3lyPO1CIRZDRi8g345BAbH5EjNUL28aTSXhcsYzKsycjow5OP95atSXCLbaRfAAKIxBMp6bSSB17gNVWsF73K+mfvtIuYQcNaMyg4527t6/ox/wC+a0NEug11qcRj4mxeQ46qX4Yfg4NZuiubbxLcWrhQLm3w4PA3Rkq347TT7B2trizlbiS2mktZmxjgsRz/AMCUH8a7KMuSakgjsjrUcvGG7nkj0PcfgaGzTLaTe0i577gP5/rz+NSsu3pX7jl+IVfDwknuj5mrB05uJD/DTT16U5ulNLc16ZidT3p27dTOtKud2K7SCT+VKPu/yqMH1p+6gCRf9ZTGek3D8KWqQAG45p+M9B1pDhaz9d1NdM0W8uiceVExH1xgfrXJiqipU5VHtFN/crmsVd2R4b8R9ZGp+KNQnBzDbMIk75KjA/XJrGgSSa5ghcqUiUOyjuf4c/UnNZckxurmPec7pGlf+dX9JnJvAxHMhMhz2A4UV+AYuvKvUnUlu23959BSilaPQ9K8DeENT1pzfW8EZ8nnZK4UMBzgE/nX0N4D8dJ4dvA2vaX9nuCoETR8hVAAAAOPzzXmvwmtHu9LdgMRSHbg8ALnH6816Fr2h3lnY7tiXlrjO6Pl4vwNfF4uqqknCS0Pt8JRdOClFnt2lePbbV7aOaB08phlSa6OHVV2I6uH/iHHp1zXy94U1CTTZwqyE27NnHHy5Ofwr2TRNU+0wxkkFSCOvQ+1fF4vD+yleL0Pep+/HXQ9Pe8jS2EgcYPIBAz15+op9nqVvM/llk8zlsHjr+JrhrvWHSHY24AdBkkE4xXmfivxnqNpfvEjkRkfI0Y5yQe4rnowlVlZClTSVz6Qngt25NzF82FJJAGce9VVs7Nx+7li+YEEA4PUV8mvrOuTnYLmXySPvyPubd9Ca6Xw88kSIb7VLm55wF8wDg9sAevevVeGjBXcjlSn0PpGwtlNzIUHmkEJznGev9anu7MpA8Zi2Bfu8cbevfNed+DJtItGKXMjZ6qTIzOoGPlBJ4/lXZal4gjsLB/slz56vzsJVmH+7zk9OamKile5ElK9rHhHxvQRcxBi3Qntg/1r5R15ZNG10SxDZGWGSOgDe49xX118SLy08TpL2uFydrDb7kgd6+XPilp3kBJEGwHhsjjOeMV7mXVFF8pw4+lzU+fsVnuQ+hFRIokgWQDfwdoZXUj2waoadfLvVsjncgC8c4JXH44rP80G2iffgAoJQeuGVl96pWF59nuXwN5jkTd7jIyf1NfVR2Pj5u0izdTb7KRB9+NW2nGCGR9wH/fOa0rO7W60F4Cy7d2SuMtg55B9sVmSof7SubdgpzIcKx/vcHPvzmn+HZilpGjEgtvt2AwOcAjv6g1RC3NHUpo4dV0jUTwXkQuOnDrsbPtxmrdzb7tS1C0G4faIlniY+uACfwZFP41gaiznw3BIzHdaN5bHH91v/rrWxqt41vNoeogYDSm3cj+7IoKjHsRQWnozd0S8M1nBN1yCzL3wcbs/TP6VrH/O2uf0KYW0cls24iGV17dM5Uev3WxW7n5cDoOK/UuGsVzUXSk9meTjoaqYwt61CetSs3WopfvV96zyjqkbril/ipN22j6V3EEq/LSE/lSZ4x+tJ1oAXj3p+egqP7zUo5/xqnoA9m21xnxVvfs3hKeNeGnYJ+HU12DfL2+gFebfGmTZpllH/EzMcds8Cvms+qulhptdUl99kdWHXNUR45Ghd3x1Pyr9KtaXl74beMnA9lAqtC5RS46qCfxPArpvAnhz+2FnnlD+SPkBjOCWPOBX4XUkoxbZ79GDnJRiesfDDxB4VsxEuv3dzfysdkem2cbyFABndtXqfWvV7bxt8O9YH2XSNZn8O6onEkd0JIwG6bWDfLyeOfWs39nHwxpfwr1WXxHq1o97HcxGICAq0tvnvtJHBHU1xHxo+E7698Qtb1PwTePe6LrZFxPamTyXUlgzRsCcOodQw5/lXz04UK037zX5H0fNiKEI2jc6DW7yfQtYEVx5XnEb0lhOYpwO6+h9RXsXw3D65YRzRNlewBwRXhMXwsvvDXhiyxNqGphiv2pJLfMNq5bA8tsk4AODkc819RfArQYdG0h0c5XAXOOc968LMY0407p3PewlWpJPmVh+t2EiWZRw2VGATXkHie+23JjPMnvzyK+j/FWnvJB50ewQbSoXB3Zz1z0xjtivmL4pwvoNz57I21+Fb/a+teLgffnynoSn7jbEsRpkR83VrxkXIAjjOCT6cV2+lXWkx2afZvD9/s5PnPaO2RjrkjNeU/D7XQmq7tI0ebxL4hIIUxANHATwBuOR9cc1qfFf41fEf4UeIYtD1SPQ7G8m0/7e0cjs4CYcqm4j77bMAY5JWvpXgqlX3Yr8bHiVcZGl70v8z1jw9f6Pe3bxi8SOdTnyZgUf8FODV7VtbawADJjbwpBHTsBXglj+1RpPjCxl0jxt4ah1BYlV11XSJGzDkDawYgMuCcH3rRsvGATy7eHU/wC3dGbPk3Z/1sQ7LKB6f3u9ctXL5wVpL+vU3w+Mp1ndM6zxbqp1GGOaF/LnRs445/yK8i+I8YvNCk4PmghiCMGu7nlEhxGd6EZ49K5zxbYPNpUp2NsA/lVYe1JxR0Yhc8JJHixmMO+Lf1XaQehBxx+dYpb/AE2RRJjfHjd7AHHHseK2tbtTbPLncRtwB+Of6Vzly7fabZ93zbvmUd89x9cV9hSd1ofA11aTR0M9z9pvI5eB50CzZ7Z25PX6VXt2I+2BHCeXcLKB7ZI/rSQTLcWFk3Alh3xE8ZKjjH4YzRsC/wBqAbnbyVkIz1xtJP6VsjB6mxOFudM1SLGUlxMqg5GWU9/94LTL2VL/AOHIkUN5sQSRD7oxDH8iKbo8yv5cbP8AJJGVPc7hhlx/3zU3htFn8NXNi3PlyzwqO3AyD+S0jVa6d0W7K5El2kgPF1BHKM8DOMHn6jFdXZSi4s/Vk46g15zoc7NpNgzctCZLZvwO5f612eiTD54l42kA/Q//AKq+qyHEOliOW+6/I5sRG9P+upqH2qF+xp7kYx3FRs204NfsVP4T506gHNO3jOO1Qh+2aereteiQPV/TpShx+NNyKRfvA96AH5CtxupQx7DFJ/FRvNAD9+3vXmPxaU3M0S9dkWQPqa9KZ684+JzhXLfxeWo/CvjeJnbC27tHfg1+8+R5GsTTQiOMZd2Eaj1JOP5mvsL4OfCK08O+H7OfU4mkuDGGWED7vfJ9zXgPwM8JDxb8TdOt5Y99tabruRexwQFB/wCBEV+hNj4RK2cUzphCBwOBxx+Nfz5muInBKnD1Z+hZPhoSvVqeiPK9T8JWGoxmKBZIATzhM8+vpWZp/wAMLeKdJmkuZPLYFduEwfqAO9e9xaDYQJl9iMRnHXI5/wAK53X/ABFpWlPFboFkldtqqPzP0wK+SWLq/BHc+odKD1scPcaUIfLto0x3KZJJJ9c9TXoHh62uNKs4wiHcR+A/Cs/wzpp17WDcxxN5ROUAGfx6V6PNCGmjiUcjrxyP/wBdeZi6kpPkZvBRilZFKRJ7rS3jl5JGR659K8S+J3hiPxDpaW8sHnpFMHePkbwOCK+hPFiRaRZ2+7bll3bfWvMbkx3WYwA7OSzeuPpRT5qMlKO6MUo1E09meS6J4pb4aXVpcaZp/wBmhRQqKBvgK5zgg8ggjqDxUfxn1bw/+0DaWT6vpyaXrloCkOoWUhOVJyUdWB3L3AzxXoeq+BVnTMQ+VuWjcZQnGenY+9cve/D2zlXE9sY5d2FeFyD/AEr26OYwWqk0zmq4JVVaUbo5/wCH3wV0Dw54buoons5bm7wZ7y8cPJgA4RVGFC8njnNLbfsz6Ra3T3WnX9zEjjcRbuAmf93HSut0TwTZWdyhAldVxxKSw9+c16hoNhv2QxxMEHB4OPwrGrmVXmfLK9wWBpQily2seV6Z8NLbSlw0jy44+bnIrC8caNDBpVzbhRyMD3r3jXdAWJBLhkl/LivF/HgZfND8FSTjH5VjSqynVTZuknFo+VvHCKl1ycF/lI7AiuF1HjymUMM47dOT/Ku8+JaeXqMjE4JG/b6HnmuDncNGmS2Thfoe9ffYV3pxPz/Hq1WSLEd4sKbugjn3fUNj9OTWoZvLhuZAcuISufUYb8+lczM2wuofI3KxH/fPFbCy7beRsZKxbGweRnI/XNdrPOUi/oNzzab2yCqY47HIrT8PSGx/tG1PzkXmc4+YEqQDz9ea5vR5hDBabwciEdeMDcT+VXre6/4nOqRgrtklQgnrk7T+lN9SoPYtWsoia4iQYX7aJF9sqSa6DR7wpebHGEY4Y/j0/WubsVNwZFIUSNMPwwoq39twEk+ZNwIbv8wGP6V1YWq6NWM10aZT96LR38rbWOD9KiamWsv2mzikHJaMH9KVugFfvWCaxEI26pP8D5+StJo6helLn0qMHNPX249K9Q5B/tQvGPWkbrSU7gPyaM9PWkJpaGwBv9ZXnnxLVm7dQMH1zgV35c1xnxChM0EEhGQNyk+nQj88V8jxFTc8LJro0zvwjtVR0f7IWnovifWbyQZZIoYl9cFmJH/jor7g8Y+NrWHT7CxtI/8AVxDcRj72ME/nXwv+zXqS6de65C2FLqjYzyQC3+Ne/XmvPNhmcZAwc1/NWauarSUeqR+q5TCEqUW+lzotY8aPZwPJ5ny/3eSPwGa5jwS1h4lu9S1bVtRS0KERQxyAkhcZJGPWuI8YeJJPJKxlSD275q/4M+HX/CZaFcDVJJoLSUHmJyjbu2CMGvIpYeMI803Zs9arUblyxWx754P8f6FpVulpZxvvwUknJByM8bRXWWmv+FXvUL6q6OV3MXQ7QwHA4J4zXyNZeCJ/hol29vq15d2pYmOC5JcAZ7N1FYWoeLPFuuavFaaDPDYE/fa7iZue3zcAVnLA+0neEk13Zye3jGN5pqT6LU+1/GdjdeJra3uLCQTBsxBx8ynHOQen515d488Nat4Ws7e9JWNiRmVTt78hsds15JoXi74xeDMg20Ov23cae7I2O/GSP0rW8UeM/GXjXShZz6ReWRfaWe8woVc8nAJ6YpPDOM1ezXk1b/M1p1Vay09U7nqvhHxFFrNsizMiOflYHsR1rqT4TeaFHkjYKSSrj6189eG9WudH1PyZnydwJb1PXNfQfhT4n/adMFtdgSr5ZUM3UHHGO9edWwihN326HW5zspQFsPBZmn2jliwAz3Oa7eGwh8OWPliMGRs9cZH1Jqv4U1eyuJZEmdIsgjJ7ZHJ/wrP8T63bRyyRrL5iqSue5HY/WsYU4wjzX1OepOdSXI9jB1/VlJlycgHAPTkc14d8Q5vPSRjwRnH0ru/Emth5ZC5KAcIDjr74rx/xlqT7Ljc29SM+hruwtNympM3aUYs+e/iJci81HZ6qASR9a4CXD7IztBLknPY11vjq4WS7lI25A6g1xquJZBK3JVTu9yTiv0LCxtTR+b4+V6rIJ/8Aj4GDnIXPrkbc1ehuS9tcjOQ0fPr1z+lZMz7p3bpz2qxDLtEn+0Cv5gkV3M8y5oW0rG6iT+FIY1IPTBJqQyY168BOFwh/EKP8KpW0gW9kJPQRoM/j/jRfOTqN7L6SJH+IX/61DGmdDbTbYAzjhSWB79SB+gq/lHtnbO8JOx475wT/ADrGwYbW2Vj80svzD0UcD+VWopgLCV8rtMu78a1SNlI7jwxc/adIj53mNmTPfg5H6VpSHIFc34HlP2W4U9Mgj+X9K6GQ5NftWTVHOhCT7W+48SelRnUcdaVX7Gmr8tANfUHASZNCtTN2aXmgB+7nijPSmfezSHrQApOKw/Ftn9r0acL99cFceua2ulMuY1uInjb7jgg15WOoLEYecX1TR0wnyzUuxwfwvvG0vxZBncFuY2iY/wC0PmH8jXs51SaQkLuwB1rwnyZNC8QRFskRTh1Yd+xr3nRwl4I3CKQwyPp1r+as0oulV99a7fcfpmUVG6bimYDwte67bwueSQSPTJr3LTrktZW+m2A+WMDc/P45rwfW7i48P67LfrF54ULtTnHqa5y/+N99fEKL1rdJWKiCP5CfbHevE+rSrxTiei8TClNxm9T6tvFsJreKC7MaBuN56HnoCM1VuvBll5XmpsIB+VkfqBz2r5x03xl4m0qBLvZexWc2fmmhLRNg4J5BH410Oi/Ha/0sSxz2dlfq4wolRlEZzkkbSM8cYNcc8BWUvckd0a1KUeZM980+zSG43RPkAYbbwDUsxinkywyy5GT2FeO6D+0DAkvlalYYib/lpC+Qv5812Vr8S/DusI4s9QQyddk3yNnvgd65p4WtB6oaqRezMnxtYRwXAuoTgjg/j6Gm6JrTIgZuAvQ9AfrWV4p1OG5V0jkbJHPcfXisTRdSkWHaRzu2sRg4HrzWqpOVNKRca3LKx69YeLJIfnEjByR1J3fhS3Pig8Zk4x1J5A/GvOvt7w8EnJ6DpTP7WMibc5BJG7pXnvCrdHUqiOk1vVzJGGzwuMMT/PmvOfFt2z203d8HngHFa82osylSMAdvpXL+JbgizfcGRpBkjtivQw1LkaOWvO8WeG+M/wDj5cD7xwD9a5gsFtuuC5/T/JrofGEwmvHA7ZH41zN1J1HHyKAAOma+1ofAj82xT/esqSEbuvU5zS+a3B9c4H0XAqJGHTrtHfrk0I3zg+ldljgLtswNy79AZM4J7dqkhYywxD/nvO7lj6DA6/iaqh/LR26ED9aVXKeWv91QpPp3P86LFbHRyOXjgumf5FZyF/2QuB+pFRs5j0y2RjlmAdh+HFVS5m02KHP7xyIx+JyT+HFJNeCTUtij93Gmwe68AfyqY7l3PQPBEJjtc55aPJH1Zq6InaAC3NZPhhFGmowGOAv5f/XNapJU4HSv2vJ48mGpryPMn8bOn3UL0pAw25BpoOa+pueaT7Vo9qiyaXcaQ+pJ90496Gao91OyaBCE/wCfajP5Ubx0pMigs5zxbo/2mEXcQ/eRnLD29a7zwNfFLS3JfjgDPY1inDIQwyDwQadoUw0pzEDhc5j+np+Ffj3FeTe48RSWnVfqfW5JjeSp7OfXY9Im0eHVpgXjB2g/rxWRceANG8T6mllcaYLi5EyG18r5XSQEY2kY4J6g1t+Erz7XMM8+tSajrcHhTWZL6XT21G2ljZdkcxjeKTHyyowz8wPY8GvyClKUXyXsfduEZPnauutz1zwLbweDrQW2vaAfsE0ZRvsxVVJLEtlDlee4xV+2+FvwXk1aTU9lzLvC4szahk3EMG4VAcjrwfzr568NfGFtKmDPc/bEdv3lvMT834HvXrHw/wDi3p2t39vEt7o+jzhQQ+qERwqQx3AsM8njGevOelClWUrM3q4WhKPNB272en3HJ+P/AIS/C5vEEh05NbngEWCIisREm4j7oAGPc14ZrXwe1O1mvHhu00+PcTaicl3Vf9ogDJ+le5+HfjTHp/ja5k1F7ODSb6RkvPs1usjBQDgx8Eg5HBrP+IOq6L4o8Y6nc+F0vU0KW4aWL+0Uw+3IARQSTtHXJ5raFWcY8za9Dlnh4RlyJN6d/wDI8BsNE8R6bOGXV/7QiHyuDGyD22knmvTPCVnI1uGlPLDLcdveuit/DSLDJK0ZL8gBh1HqPaqtqPs08kQ25A4HY1y166qxskTQw7pTu2Nuo0Q/K/tnsapzOFTaOT1IqzM+9hu5IyTjjFVgi27bcj69f1rhSPTv2M9ndLw7n+QD7uKw/GN9HDZnPpmty8mEKOwIz0z3ArzP4g62oikVTyeMV6FCHPNWPPxNRU6bPMNfvN147Ar1zXPy5d8Hkk5ard/OZpC59e1Z+0yZwfu8mvrKcbI/PakuaTYcBf1pq/eyfqac+NoA9Bmhiu8ccHBI/CtjAc5Gzb3OP8TT4E86bDcbj+lQK3zEnntn69auWf7lPPbgAYX1J9qBovNMIPm6BAQuO5P3j/So7WFriXfj5pGCgfhTY0M85iYjj55T1Ax0UfnzWnpsJe7jjUHOQvHp3/OrpfGUtWeo2MAtrOKNegUfyqRu1NhcNbxnoNq4/KiQ9K/b8DaNCCitLL8jzZ/E7nUr9ynfdP1qLd8tH1Fe7fQ4STn6e1Kp24qPmlVuaVwHb807O0Uzd81DcUXAMmjJphz9AKT3pASb9tMc7+nDdQfek+7uz0oXHNcmKpQr05Upq8ZKzOqnNwkpR3R1vgnWtl8Efgj5WHrXdaxon9sWjxsOcAjHSvILKdrW8jlV8YI3V7DoerCeC3nJ8wLlZEBwcDvX84cQZTVwGI0+F7Puv8z9NyvGwxVLXdbo831H4XSyS5+zyScnnHcVnSfC65t5N4Dxg8856/SvoP8A4SfTJkQImU7nHNNF7YahvVdgYnA34xXx/wBZqR0PYdKL1seJ6J4Gu4X3FGweSdmf513Gj6L9nPzplhgnP6V2Fzb29sE2lBu6shyMe1Z3nL5km05VMAuRgk/SuWpXnURrCkoDL9R5XB6DBzx9K4LWHVJi+VI5OOmK3da1hUJ2HGM8elee+IdbGcgsWfI9+K2w9NmdWSSLjar5rYO1D056mobjUkVQScY6d+a4+bUAk25iwz83Hf2qneaqOuW68dsV6MaF9jheJSNnXdcWNHCv8vpn/CvGfFGsNqN2RnIydxH8q3fEevO0bwp1PAArk47RpMsRz1J9q9fD0VTXMz53G4l1nyow71yGC1WRCVLf5xU99+8unI+6OBUYU7cdM1660R89LcQYxSM24k9zgL9O1Kq5/wBhB1NJy7e3QVRIbR35HQD1rQi3BBtB83ovoo/xqrDFhQTy54Vff3rUtITbK8j/ADt0GR+dKTKQJD9hs5Rjkjczep7fzrU0RC9zH/fznP44rLnd5/LiHymQgsPbrXUaDaD7f8owqgDPXoM4z7mujDLmml3ZcTuIYmjt41PO0YNI3WlZio9DUTMc1+24Nfu4R7I8uTvJs6fdnrT9/wCVRBg1LXsXOBEmeM0mT+FMyaMmkMk3bm9qXrUW7n+dLvP+9TuA49aaG+WkZ6YH7VN7gSN6UBvSm5z9KXn8KAHbzyBU9h4xl0e6e2MuzPC8/e74/CqTyGFHf0Gf8K5ryxf3887nKQhl9icZY/nXwPEmGp4qlGnb3m7+lup7WX154abnHoejJ4yEvWQqQePrT4/G5TJ805HTnivK/ByXerWEolnbAGYZD1wOoPrUd+97ZPsYb8ehr8VrZf7KfJL1PuaeYznBTSPZbb4gTQx7XlYr0AyOlPuviI2wgONv4d68KGs3q5wPzfFRvqV5MuHuAg9E54/GuT6jHqavMnayR6Tr3j1V+QSZc9AB/OuUufEjXDHnk9a5fzYUcu7+Y3Q5qKXUgxwp47V2Qw8Y6JHn1MXObvJm7Jq4djzkj1rPutSeRcB89uazkeW4Yqo/Ktew0d5iGkHHYCtuVR3ObmlPRGStm105PUnjPtUlzpphs5GHBIxmuyttHWIDjn0/xrK8TzRW9uYR87KDkoBwe1CndpImVK0bs8tubQo5PpkE1WZfwGPxrauoZHkChMHv/wDrrLeAvMUXkD7xHT0616MZXR4klYrlc8AcdhUgCxYL/Ow6KKmdVj+VfvfnUkNsqENIPn689vqKsklsrRnlDNxI3QY4Ue1WLiTa4gQ5VOWPv2FSQqUYPnDAYyeg+vXNROqcoNzc5Y92PcmjfceyLFjGrzGZjlipwcZ6nqP5V0nh92h1Eoy4Hysq9QQRj9K5Ga/a2mAUKG6Af3QK6jQZlMttJjAB8snPUHkfzxXXhXy1E33X5lx7HZlu+ajdulPdjycfUVE3Wv2bDO9JHz73OlzjPrTlaosmnZ717VzMl3fL70it2pgb/wCvQPQ1n7XlHYl3fWk3eldZ4a+GOsa/Ikk8f9lWBj89ry7jYII84LKAMsfQdW7ZrZ0zw14OfTbmR7nXEeO6S1j1CXTWeMyEkYEAGTkFSoYjOeor5vGcQYbCXUp80uy1fz6I7KWDrVdUrLz0POtrP90MSOuAT14qw+j30NrDcvZzi3nlMMUvlttd+6LgHJHoK9d0eO28MeIbC7tru1sLSz23N1bXbL9jluE/1cEzbQEkfazAFmCnjtWf4Tv/ABBpngLVbrTLzSIxd30mprbfvg9tGJVQxhdqs+d2chgpX17fGYji+V/3UUl5v/I9SOVpaTl9x5xf6De6Vquj2F3GlvPq8Qms3d1EbqcjLNnCYwc5wR3qfxPoVn4V0f7bdeI9GkuUUtNpsN0HuYcHByoG1ux4J4Oa7Dx94g8RzaleaQ/gu5ufGGsFJ7GfVis9nbRFcPLBGc+QCTnqwI47VY+G37JmkaGsGpeKJDrup8ERy58hD6Be+PevIq8XV6fvyaj5JXv/AJHbSydVXaKfq9Lf5nkWvXGzS7eW0f7Yk8Zl3RI21QDjBJAGS2OldDD8Jr7TPCE7XkoTUJYGK2kfzOznJwScAda9F8XWEWpfEu00mG3ij0vS4I5ZUUBVBBLKhx0y2Dj/AGa2Jne6lKwgyuSRvPQfT2rxcRxNXrtT0Umu3RntUMnpxTjK7R474S0mDSfCdpDJbPHeKP3mRznOTzVHxJoEd2hZR82OD2/SvX4fC8Ek8kUyMV8qV3I4ICox4/EVw5thJb/NyMdK8KWLnWanN3Z6P1aFOPsoo8L1bR7qzl2qXx6dayTbXm7l+le1ahokMxPC9fuydc/UVhv4ajLH5EA7ESGtI4hWPMng5J6HmcemTyn5ixrRs/D7u4JBOep7V3SaNHCcCNCR6nNXrewCd0A7YHSiWI7BDBvqYOmaAsK7nHTtjJrft7HYuAAg9e/4mrsMUaKed5HoMUyRzKu2P5CpByBk+uOfWuR1HI9CNGMFoRrYAoQo49e3Fc/regW/kSS+XvYZYgdc9+tdWm6Y/N9cdv0p02mR3KfOPMJH3aITcWFSkpKyR4fqVzApKW6sn94NjP49axZuX+aRQD6dcV7nJ8JtHvIpL67jeO3VtqpGSrXEmMhFx0A6s3YfWua1P4Rkq88IYOx4VflA44Ar044mnFK7Pn6mCqTbcVex5ci+Wh8qA5PQnJP4noKN8gwMomD0GXbNd/D8E9ZuVLECBOxlkJyfYAV1Oi/s63cio93ehAeSsac4+pq5YyhBayIhl+Im7KB5BE0k56Hjuea0E8N38NhJcizlkx2A55719OeGPgNoumojyxvczdd8h4rqbvwTp9pD5MNmHbnAQfqSa5ZZpTTtFXPUpZLNq9SVj4s1nRpI0F5EpeNSDJ/snpVrQ7l3SMZwMdPUivePF/wuMUMzWyAGXcJIwMqfavCzpE3h/Wvss6EFJOAeuPpXuUsRQqxjODs+q7Py8jxa+ErYadpLTueh7soM+lRSdBUFhfrf2ocEb8kMo7elSt0Ar9cwleLw0Zx6pHzdSLjNo6VW9aRWo421paVoFzqtzbwRYE02XWJt28xgEtIAATtAHWvaxGMpYSm51JKMV3Jp05VJcsFdkelaTeaxdC3sbaa7nIz5cSF2x64FepaBpWn+BIbi21CL+zPGBIjtZdYtGlhaR1G2NI1yRhW3szD5flHrXR6bZeHfBtzdyRaNeyafbSWwa4hw5kt7n5VkFzwFcnkEYCAdSeK5OPxhL4kjnhOia9plvcm9sItduXaX+zxvRE8uQgZDFog5cnC8LivybNuIqmJbpULxh32b/wCAfQ4bAxpe9U1l+CNvw34tm8YfEK0to/Ev/CU21np3l6laxW5RF8tcSSREIA7AjemCGzt71ev9SOla/pemxeKbm50rXIV0R9Xv0jsEvIg26d5VfdKWj3hY8JyenIrgYLXWdf8AFkGtag2j6rp2gzxaRaXGlQNOqyQsoEskSbW2dzJIpyTtGSeNXxD421C48e6guoaz5fiu1Y2F1DdWjJc6mzNtaSN1DizJG0MevyZGDXxMqjb17HpqWmo7xEniWPU9R0/V9Pns4pvEUMFrp5gN5JqlucYkXLfJsRVbzPl3CT2rnPHPjjxjrfghI9QtQIdS1+S2gSCNrlC0SqkMakyFFRQ+0AZrkJ9Bl+IPxfsLLQ/EmtXvioR5vJzYs7pcQIS2zawZ1AjwCQM/jXqf7Nfw/i174kazqdnfXV54WtJw8drd27W+29P+sJiJIUryAQehHpWNecKNLnlbRJ7DoxlXqciPbvhd8MP+EX0KK5v8XGqyRKrNlmWJckiNMkkIMnAzXS6iotsLGN7d89uPeusuYzFEIgMbR8x9gK47VpGMmFHB5Jr4t1ZVJuUne59nSiorlitEeaSeCUg1W9vSczXcnmTM3LE9APoB0q3NpqWtmCoWMjlj/wDXroZ1Vpievc/WqN+4chWHHGR1FS6sm1qdCijl7aBnuL04Zz9knxjrnymrySFgjMmOAe1ez2pC6gUUqXdZIiD/ALUbDnPfmvG7yIx3ciqFOD+hr3KEr09Tz6itUKl/bbwcIDnoRwcVi3FuEc5T6YGc1sSvg+hx2qJ5XkYZ4A9P/wBVbJtGbSZhSoAAWGPbvUagOudj+g7YrblidgOM881F9mwuOmfer5iXAzAznO1MA/jVuGAnnZyemeTUotWVgMcE9a07e12Pj8Klz0GoFO3tiXw3U9hXU6D4fiubjzrwyR6bBgzNHgOR2Rc9XOMD061BZ2Kw26XdzBM9qJVRmjBweclA2NoYjpXTz6lFNHaW1tF5dtbBtqkAMSxJMjAEjeRtB57Vm5294OVt8qK17bW95dpKIPItoxstrPfv8pM5AJwMnuT3NNTSlOHZN7n7q44Ga0La1ZIxIeXPQHJ4zU6Rs78buev1/pXmzrOTvc9CFOMUkkUrbTV+9KAWH6VtWlqOyfKB1Pp2p1rYNjLckdQO1XBFtYKRyO2cfyrknVuzpUdAVyjbim3/AD0qjczja+4N9A2DV6aPaCX6DoFGfrWRfKD3+RvTk4NEJ3YcoxHik4fHOc5rg/EHwRtvFWvfbYpUSJwfMyGZicce2K7ywtVd8Pgr/Ca6uztj5QVT1HB6V6MMTKlK8HqctajTqLlmrnzZ4h+A2peELiW90cNf6e4/ewA5eI+q+o/WuLYhCQxVSDgh22AH0x619mO8cQMb3EaMnL5dQRn154rzfxv8LdG8XXhu7a4itrvd+9e3YFX4zyP73I5r9JynP/q0OTEp8vRo+NxWWwqS5oNJ9mea+FtN025mefWPtb2SqwW3sJIkubh8ZCR+YQDjvgE+1dn4ovdQ8K+F4tW8V+GtT0fVdQme0g1nT7hluIIwoEMe0HaHI27iSN3bpW/cppWnp4f8Fpbx+KPCmsWdrqMszGP7RbzlwFjiAAMRZ25k5ZlxzwK5288cyeHvHGhaPeG20650mae6m03UIUu4LlZGJVAUJDzoiqE3nG7jIqs2zeeOqNr4Fey8u/qedhqCw8LdWbPi3QdW8T6BP4JTxhYa/oFppEF211YI91qLSM+YIWkfaG3lydgOAqcDiut0l9V0KDxLotrOuuQ6JZxra6Mb1re5g/0bAW5AJEMMYVmPOTNt56Vp+D9V07xJofhvxTqmqtP4ZvLsW0dtJax2F1CVX7MkqpEcygsWLbSFAXkqBzz/AI/gj8VzadoOkeMBqrR6kE1jVdPtN9xqFozMF8+csizJGsUmVwVQdS3WvlHNy0eh36Jc0dWYXhQWXw0ubzVPs2j6FeX2i3U7Lp+uss4cqvlWwYZJeMnc6gc+uQMcTrfhv4ieKNVtNK8MajD4h8J+IbpIrEWkzNY3EgVSYi0wUh1/iUnd3ra8Q/8ACv7HxXoWv2eo2WqWKW91cX2nRWsk0tpIrsdpVmC/xr84DjqdpFZevpqWpfCnSrWxv9N0LRJLg6jAb3UWu7u6lXMZktAijaqhVV4wqkMO9aR3Ttq+5jLVNX+4veNvGMuiTeKba38HT29pp09tpsHl3Qjjs2WbCx2s0CqW3AMTudj9cV9S/BjwsvhLwZbrIXlvbnddXUsr73aVzuYsx5Y89a+YfhXqukeNPEj+HfDsGq6fpS3lvqepQyz7ra6uFiKSOIyAybnIIUk4x2r7EhdbW2hiAEaoBkepxXz+bVfejRStbVn0GXUvcdR9S1e6l5aEA/Nt7/rXB6hchSVU7Rzz361tatqIWI8ZHUeuK4+/mO8uT17Ec18/BanuwVkLJOqK5PIXjnjmsPVb5wxxwzenNTXE7ODnnPpzWRcS+blAfmBAzXVGFzXYjtrhTqVmScKZk3AcZBIB5rg5tML6k4AyPun8OK72GEqRIqZ8tg3Psc9abFokaazeFx9y4kRcem44/SvSjVVODaOVwvUR5xeaE4Py9R261mS6TIHOExXs9x4djZdyAc8msa98PDqUXHvxisqeLT0Zq6KPMW06QdeR3OKihsG34COfSvQ5fDkZOBj/ABPrVm08NxpMiIPMlcgKipuJPoB1NdDxEbGfsjgLPQprtwdhAB54rfs/B/mwyyuXSCP/AFkwcLtPVVBJAJJGMV28ulQaC6G+w87DIsYXG8enmHnZ9OtZ95PLf4MxESoMRwx8Ig9F6/n1NZurZ3enkRycytH7zNe5vNRs47IWdjaW0RUbrZMNKVzgljjr1PG4nqcAASWenpB1AJ9ecf8A16nGVwoTYB9ck1ctUL4yuD3XvWFStKd2zanRjTVkAtxM2APk7HuT6mrdvYRQjBHXqB7UtvJztKYGeKsIjF9xTgc8964JS6HQo6j47fK7kQ7RgHjk/SpltokUhky45UnvU1pKjW4lO5VYd+Mn6Gs2/v8AyULIhy3UnrWOrZpYp6lJ5CE+ueOc1gzX3Py7Y+23/wCtU1wZ7t8ZYs3HPJrNg89vEVvZCwmkTyhO8nlmSWZWJVRbW6kSTkuOdg2gK3Nerh6LqOyV2c1fEQoR5ps1re8iRJ3crELa3e5kLOAFjUZZj6dOPU9Oa5fUfiLrGq+E7nVNPiuLGwus2unXFhNBJcidWVpGk+ZjGQg4XG75welJ4b07UtBi1W41U6uYrO8tdR1K9ltLhkNq/wAsUX2dwsInlZvljkTaiKxL85FLxJpV7qUMvhe0+xmKfUUvdevJb+z0jTIJZMiCOcwORvjRiMKQFJcbHI3V7+HwNOm7y1f4HyeKzCpWVoaL8fvMewTSvhrLp+r2Md3JdX5cXVnqdkHu1tWUBi0k0iRt5gYlCqZB79M+xXHjW+8N+G3uPFOuar4U/tK93aU/2Z4WjsokKpC9u8U6IcOpDIADtbkjFcv4l8EXHhn4qeB9Z1KDxPq6X9k0MNvp9uYraCRd8ENtAzmOTyFUI4J2syMGUnO6uR0nwPok2ra5olu3inXV027eN5fD8aNEzBmHmSJO5ZWIxjhcgHOeDXpOMWlc4ITepqaKNU1+8k03S7SbRh4Y0x9O/tCG9juipgbeSJJNq7Q0nG4LjpzitPwHDeeKfFXhezPhfw3ZXOkxXF7ZSSusN/5BRjHdPIuVd/PbzAMbQNw6Vi6bMniv4Zy6DDpcmjaW8kup6jM2pRLcpbI4iVSzKWZBhGbjLErWjrsujfDP4OR6VouuNc3Mdul3cDTrh7i2vbfzsmMOyqBGzykMByfu9qUr7df613Eu/T+u56R4KsNd8RaPomv3OtrpdtceZ4evku7SJIBaHJae08wbS8xzg4A34A61xeo6xpFpp5utU0i+1PwN4cku7bSEtr6Bn2/Z2WVZTEAwffJGWZjhS20Co/in461jwx4b1loPCPhrRsf2WLPTzGs+oWVo0TNDK0fIKo23aCNyd+ua5Oz1XXvEfgCezj1SC0urjXLO1vtAjtY9Og1NmP71VkJBkMj4ZlAAHXrgVkoN+89rjc1scz8KbnwbfW+n3N1pV+9xpc8hmvr14ZrC1acosUs8RUNKgIb5AeTXW+KR4Ql0O4tk8U+GLjw3Drr29sZrGZXsLdIs4igAJVpnZizZ25TrWXYfCnWfFVzLoTeFH8F3Euqf2jfRWNvI4trNHMRdleTIEbN8qDtuZiBzXB+M4NI8YfEvWNK0zQrrQ1v7oraos7OkpEoxIyuCcFdx4OATWj5VeV2ra9zOClpFLVn0N+zRa6rqthP4l127e91C/k2rK4HywJwqrgD5eOK96mv8ocD5e3rXN+BtFtvD/hi2s4o8RwRLGAOpAGOKlv7opnAxnkZ6jFfEYip9YrSn3PtqFLkpqPYfq9yHcgnGBn/61c/eXBcgHPPFWJbrz2ycnH+eKrOS4ONxK9vTmsoRtY7EVJYyvI4Lfh/Oo/sCzOM8DHIq4ymZgWGQvtzT0YFiQM8854rZ3S3Dcpi2RFKhflPHfHNWtiC8d+omjjn2g5OSuGyf95TStCXT5uM/wg8ihgPs0Dn/AJYyGFuedrZZePTIYfjSjdwkl6/cTN2kpDpAS4C4OPXtVOZEOcONx5xVuFJL+Zbe2iMrSZAEfJz04HWmzXUViojtCk90Bh7pBuSIjqqZ4d/U9B2z1rOFJtX2Q3UtotWUvsEVrh7yRokPzLFGA07j2XoAfU4H1qnca1c4MVnENOhPyt5JPmsMnlpTgnjqBge1WUsxKzuCzuxyXY5Yn1OTk0n2PeAQMAdSelaKqoaR+/qCp82stfLoYz2ki7/488ketNWFhECQApHJNbj2YLFs9uV9PrVd4gVyBhRk4fj8s1nz3NUjOjtmfDLkDv8ASrkUKpu5UDHOP5VM1u7javC98Zp6QeSuAPmPB7Vk53KsLDZiU4GM9eRirTtHFhQGlbBBIOAPc96rS21zOFIk8hP4to6j0JNWBpnAJIJPPH+ealvq2Mo3FzJc8K3C9AegNVTYu+ZJZNirk88AAD9K2vscMMbszhAoJYnAx9SfSuK17xtpkdpeX15Pa3vhK0nGna3F5ErXKpIWTdEwwA25JAGAbmP0yR24ajPESstjjxOJhh4Xl8jjvGvjO01LQpbDR01S9kv5BaWdzpyfu533bHLSkYVAxVeD8xJ6Ac9Z/Y2j6R4s1xr/AFWbRNH1czaOv2O9is102O0ZUnuXkTexQyR+WEjUEqzhdn3Th6H47v8AWdZgv9GkjuNOubC4sNE0qw1aewFpHDGI2up2eNUZwB8p2szSfdxs42deufCureGboePX0XTdfsdw15Hkmn8QgxJttN6SN5btywdSXPzJkbhx9lRoxoxSiv8AM+Jr4ieIm5TZgfC34jRXkvgrw+Xv9U0qz1JpzZaVpIZL68D4ggjyRJKi7gzO3zAyMePlzXFtG3izxD4b1DwBcXmm+H9PubaHWtG06ZLkTiQI155codZnmm3IpkXeFf7/AMma09P8UR+DbPwxpd0deivdQii1iayjsVuHmgeHEEenwQSKsLBJZJDK4P7za2SUqtc+H9c8DeLdXi8QWCXujeGrO5u9Fm1+GdbABWUwW0l4xSSUgvxFnHm7l7tXUra2RydDHtBZeE9SP9uaNeePH1WMR3vhO81FZNQgvtnlrJOij9y6OfkVQWK/KxX7tdP4a1XQPiP4pj8CSaNd3+k+FrGZQ0+qz2sktyZlEpYRyMmEJMa47AnjOByem+D/AA3rs/hbXoLjSdM1i9Larqumi/W0SxszMoFyk88e7eSzHYSzYTduYMK1vGfxE8b+KNL8U6lpDWvhvRX1q0t9OuI7mzsIbmGGK6Td52UFzK3ys7hm5I6Ailv/AFYV+UraVpN18SPhzpcF7rFzoNxrmqeVDqWyGKOIwQ4EUoVxIBICSoxgFemOnReKPGyeHvE2nTaX4TTVVWaDT3hkRVgi2TvLslDAjzJGVXJx03c/Ma5v4SeLLW50ewXThp2mRzxxo9rc2rzSW99FG0f2t3AH+t3KgweBu4yOcb4/aboqeHdI1GDSrmPxBqW+e6tNVIs1iWILbkW+1gsi74mY5+Yb+/Nc6hepyy2Nub93zLc6fwHY3P7QvjbU9T8a+GZrzVr/APfWc2nSQ20XmWysFikBdQiBnQHP3gVGQeT1ng3xBaeOPikBe+ILnxA/huW4udS1OayhY/ancbBpaSBtjoUA8v5tyozKO9eZNo/gvS/BKeHtB8SW8eraxLZ2MjvZFzpxldZnl+0g73QgKBhesbZxxXVaDY+HPF2k2V1JbSaJAGmjjlMGYbiKPcv2pZBtWN5mjIkkk9flZVzTml5pdPIIa2Rc+JFhqfir4i3/AIe1HTrjw1bzCS2vfFsTmOCeaUvKqgsVizO5RH2n59q9NprA+A+hapqc1laatJO1j4Za4tYLa7t1jkgnaRjKmckkL0HOM5pfipr2ia1pXhy0uNMeXxLrNtCDa6Xfo1rpPlzv9lkhRC0brIFdpDnI3nGK9X8DaIvhvQILYFpJiN0kshLM7E5ZiTySSa87HVnSoci3f9Nnq5fR9pWdR7I7U3wh4BZABjA5/Ss68ufNQkFsj+I1BJNhgO/rSSlCEAPTmvjoxsfWIrtMHTPX0xSK+xzjrjJPaqzzATZ5x6CpFKzNj5se3pXUlYW5MzCVyRyAOVHFEkpjZBhQvoKiRyCT/rF6DFTtg9skHGaexRIx+52PdhTbPUNOkS9t9QuZbcTxCO3bBEbTB1KmRhny1GCd2D6Y5qOSdQr4GQo47c+lbHii80zwz8MZ2W9ur241AG0bSrUxyQCd4WRRMFGVIffIGYnJRQMbK7cLT55OT2SODEVeSKit5OyOfOvy6rCbO0tP7LsCD5sqTb5btc8FnAGEOPujGaEVU+XjbgBewwPSq2j+fZaYi3IV5Nq84745NWZJ8HoueorlqT5n5HXCKitCRwOMkx9CcVM7hcfedh0HcCqvneZkDbuXk44qSGYHGeOMECsLG5IiGQn5MKvY0La7Sx+/6L2zUm/+FeM4z71OIdzjHU/w4wPxrBuwJkMNuc4/iJyehwPapntlbHcY6VaFsR1OP0JzViO1VFLZXj8azcricimLYgDKNg9x/nmopmSMM0jrGkfJYnAAHfJq/qd7a6RYSXd7LHbW0Y3PPK4RFBOBknA5PFeP+NPHw1X/AITTSJ7e2uPD+nWbWdx/ZV80t9NdSnyoIlEJ2KDMVB3tyquMc4r08JhJ4qVlou55+JxkaEbvfohPiFqviDxRLfaF4Witr+e2vba2M2n3YluLWT/XNM8QBVo9qbVByGbn0zyuj3kvxjmttO8E6nqWheIbfUZL3Vr6/u4za6ghRUEUSgKJpY40yIiG80ySdur/AIY+I9N0/wCJOlx6o+g2l5pWixaIU16/lkhu7hZo1JiUKCkiRqyhiNjMij7prnNX122+HM3g+O88Naf4n1W1e7fTLa2t3srYK8/lgS24UStcAxEgkqwV06kAj7KhQjRioRX/AAfU+Or15Vpc1Rnb+K9I0rx/4DPjFI0t59DvZNC0XwboMdssy/MJI5gASGZEZsqnmsHO7PVay/iR4Sh8ZCWKfRIvCfi3S4k1HxDp+o3DQLqMj8tJJdzSAh0jUsVROSzso5FWPCtlfab4ej8T6fpVssP2i+vRpmtQW9r/AGXPBa/u0tXnDtKkKb5FMYByF3ndw2JqW74qXujaUv8AZ+nQeJdIVW8TSC8dLea1aRnieSdjsjd4xuweWKyE8la7Fo99Ec7s1Z9SJfFXhm38NXHikaXFqkmpudA1a0020ntk4iR7aCymZ2MSKsKl5CPMboF2kmtFfiZ4p+OttdwaB4EtvEOtXaxPrNhp8c9xcq0D4guYt7uUGx2jdkA+Z2Y8kNTPA2t2uqeCdK8PnxPrfgyxuJ/7DWFApWyvImSd7xmBRYxM0iRsx+ZPl+YrkVrX+nmbUrN7iSz+H95qEU+jxeI472aPT4dZgdk2N5agSO8ewtNISoaXzAeQK091u1tSdbXuc3qHiLTLzxwZfGtpc6v8QrGxvIr6yh2JZTFLZkg02VRhg8aKVaRSTlVTkjfWLJp3hrWfCegpewadpPg1RJLYXF3qYnvpLxli+1I6lGIUEKOI1AAQ5YuaZomptrHxU1sRaVNpurIEttO1C4sGnfTLyLYsU0pAUASeWxd5FbG/f8xFdPefEO1k8EaPpOt+DbnSdesppreGDSrWL7L5MbFpZkhkRtrSyzjeVbb+5TaADUyvHZfiKFndv8jR8P8AiTT5/id4T8NafIujWFxM7JPIqvaQmLezygtxNkGVRuPytt561ylto0/xa8SSXhgtkS01bz9OgvnR7GcEgC2ggQNuXZHkRqTnnNLfaDYaDqen6hqsmoQS2GnmxiIt1mtjfTKQscC5DSsUbJAGM/NnsdvSdBuvhn4V0nS7PSvDul+KNVu5VEeqTYubixY+WxgmBPkPuDbuRIPlwMAik7LWO5q7vR7HpfhrUNNsfiNFrDuLbw/r1v8AYNC08aVDbT6VFFtEkl4HjITbhQMHcwZSMVh/ErVdV8a3yWsvjy28KXdhdW8l1aXBEVpa2ETKkV0pTKt5hlUrERyvPQ1j6TLZr4e1Dwj4QsL3xhaa75lzHezWss93LdxQBwjSgY2Dd5ZwMYGG++TXAeLvjVc6f431Sxm0TStUmuNMTSL1bmyRxeXiRoolkyCSFkT5UG1RtXiubkcpc3b0Li7LlfU7/wAB6zN8S/Herakpd/D1jdMmnx3NvAsiHGCFaJVHlgfdXou6vaLcBE9ccCuI+FXhmHw34VtIERI5cAvs4G48tj8a7yPy0QH1Ga+UxtVVartstEfZYSj7KkovcjdyYfQDv61UaYpkNnA78YqxK4CkDj9aozvgEjt0ryEdxHcPzkDj06c1JCduCeMj/OKg+Q5Oef8APrSpwh9+Sc9q26WKJ3cBgFdsHjjj8akiZuvQDn15/wAiqmQjBO3pTmc7c54yaqyAvWqNcXMSIW3mQOxjTcQBzkDIHGO5A96xdSOk6nr1zYeGZIYPDYnXUJhbIWea8cFn82TLK/lszKu0lQOnUmpl1G6tbe7jt47O4S5iEE0Oo2q3MDLuDbWQ4yDtqKCe6Ms893cC4vLiTzJDDCsUQ4AAVV4AAAArsjNU6Dinq3+BxSpynWUmtEvxNGTCIEzkAY554FVpG3uccKMZ96jZxv64HZetSNyuB9SRXDsdyYquzOCXwR1x1NSJjgj7x6+9RQp68rnNXIwq5AGWHI9z/wDWqZSEWYIFiAfG9x0H1rQVzgEdOh444qiHIQlgSO2O/wCVWoGLfMfkUfmK5nqBfXDcbMjr/kUXMy2kEsz7/KiVnYRoXYhQSdqgEk4HQCsy51OOytJ7iQuI4VZ2wCzbQCTgDknAr538Y/EO8+IOsWkuobvBOj6DeI80mt+dGXLOFSVVTDecgbcI8H7u7d2r1MHgZ4qWmkVu/wDI83F4uOGjru9keiXfifVPiFPPqemeHLDUIvCLrqbadqlwJBeysrCCDyldStykgT90c53MMZXB4rT/AAt9hk0rw/qtvN4HS90gy6jrF3rJtbRb+6Z3EbJJy02xGiIZm2HJ2jFcx4C/4R7QviV4ssfF0v8AbOqzq1rqAsy1xZ36CZZZp/PQgwyMyIUYBgHb+GtO2udS+Jfh7xjF/wAJHY3kkV5bWWlWMNk0l4162T5cDTDG2REk8yRmDO0Ssc7jn7OlSjRjyQVoq39eZ8fOrKtLnm7syPF3/CIeJNV8a3NxN5t7oOpzXLXWsssT6mhDRRWcKQBRxIpcseqcjb0JYSb/AA1Z6H9ng1XS9L8NyarqGsW0Cpf2sl1JlIrSVwCRvMCng53zfNirUHwkvviFe/2RrsX/AAi/ijRSsmvRa1d29rc6s5jJhjgUnEcphjwNw2n5nZux2NE0/SBrPiTSvB13oN7e6vaR2Gk6ldaktvFFCoQmxYyOA6FQY3YEtK+MbY857eaPe/5HPZt3ZyPh7w7qWgaTqGoXVpFbaN4a04a7DA0LSJepdCKFYy7EBRIj5BI3MFOF6YueBNI074g200Vrcv4c0m4vLafXvDkdxILWz0e3jLSXTyuxJQuR8vLg885FP+K+u+Ivjd4+g8WeBdO1C70/RorPSTYwRh1tpYE3tthXI+zBgdpIwq7Q+OMv+Hd14Q8Q/GKwv724XSr+4vNRuPEGoXb7NKs45VcJJGpTJUPJjbKSrEKuCGrFvS73/L1JXxWWx22o+Mr6zsPBGjQ3Hh6IxxxXus6FNAsljbwWyNLaNCZlZmaaI/NLknf5aswIArA+Lx1650uXSbfxTDJoTXS3WlWniC6aa5sIVhMl7cDz4xNHmUhOUDOoUKCMVr/G++1bTPDzWPhyVI31O6txqd211GIZpTAohe2eXaTG5R5ImjVVA3N1+74/L4U1G/8AD154s1G8s9Z1rX57a0S0N75l1euXy+0oSxeTZGRnBYM2M8ZqmlpK9jSbesRvxX+Kl14kSy0qx8QX+seGf7Os4pra5MgaS6jjIkZi+TI4dnKsf4GVcDGK7jXtO1n4f+HPDNqsOu+I/FRtWtnEpMEek2sW1/saR5JzuuFJY4HyrgfeqnrNhf8Aw2sfE+kW/g7R4PEGkXFnqdyBtvxpcEc3yw3LHcrOzSqzt8pGFX1UR+B/HWtfDXTte+JHhPV9Pu7zWdVOnT3XiG1VW3FPtEvyvuUszspyDnCjpk1q3eKUdjGN03cr/wDCKR3+qaJZWvi57efVXiTTZr2GZoMbVKSPkExOu75XjBXHGa7bwl8MofD2jeDJr+LUL3U7aa41OS6lgRrW3aUrGtsQSSXOUmAcjiTJA6Hb0TQB8PNN8OeK9Qsk1DVdImU2VxqDtHFbzzyEKzwgEfZI4I2dCGBz+VceNePjP+0LHVdcvpTFqcuota6ZD+4YPtKPGzlVDFSNrPwoXcea4nKU9notzpUYxd2tTptT0e6s9VsNC0nxDF4ea61Ca0uLawnuLhNFDxpPcLJPEuCCTxtyEO4t7eYab4f8LeLvjPLfeFY9T/se2Y3Df2pOszMzHKsrAAnOdxBGQfWu18XfFvTfhVouj+G7bTjqmqwL50yX8MtvpYilhcbTCxDzzbZmzM5AzgBcKKZ+zn4SNroiXkkHlTXZMrKOir/CBnJ4rjr1HRoym+ui8ztwlJVqyj21fl2PcNLh8m3jjx90DJq9NMFHD8DqTTYURFOTkk4qORs5XuPT3r5Bu59ohruTyepOf/1UyUdAcZ5OetBfjg9j+Bpm8buevfJrIojZlJ+nU9KQsFck9M8CkP8AsDPbFESFIyZXXdn9PatEA0KDLwOnekklBbaN2B6UbgFLdiKqTXIQbfwrSKuyHImUr/F1FNGAfTPHAxVbeu7+ZqUFEQc89h6DtVyVhosIm1+ueMfjU2Bsz27/AP1qqR3O9yByAOufxqeNy5wxz0yKwldPUosW+dxxu59e1XIwQgLfdPQHgmqcTneNoII6d6s7lVsPuPv/ADrOT1KLaXC888jvVDXPEFh4fsjeajeJaWmQhdsnLE4UKBksxPQAZqLUtWttKhLzzrAGztHV5CFJIVRks2AcADJrkfDWr+ILzxzrE4gTU/D03hG5vLO9091BLSx77eSEMVmjIbajOqqysGJIQV6uEwcsQ7vSKPOxeMjh42Wsn0/zOM8Y/EePUdN1DW9b0ObT9N0uSSz0S5mla4tb7UN/EnlqQkqwoCxGWXdtDdcVl2VvFqupeDtX0y/003HiFbq+uvDeoWBtxqN3CpOTMwYyxTSgERlh1ZVFWfC+t+GPD3ww8P3Ulvc+OtRj1qa5v/BbX7TwSqIwVmgJjywjaMbmjDcsyliuRWPreqwa3qF3q58Yz23iTWInOn+HLqFr+50SWW4VkWO5ACw5Qtsxhk3fMBjNfYUqcaceSEbJXPjKlWVSXPN3bOi8B6JpT/FK5v8AUNR02wt9Xje/ZZkuls9amEnmyCNVAdY43DbYCfMZ41+U5UDJ0FtP8CuLC9tkt9H03Uk8V3Nnp8t2LzUrEMIYYXjYYhb51YCQ/wAeceuXq+pT+GL+3+H+neIbzxDok+rPqa/2VPPa/Ylg81AFWRRhy6l2bGG2IQcmsXVPi54z1vUtT+IN1eab4a8SxRW0u0W6RPrIEqhQ0T5MjJ5YYt0Oxe+DW0YSfXQxcorpsdb8I/8AhIPFuvz2AuY/EenX9tqOfDfiiZDcF2AjgIIbzN5ebhxtwFkA4NZus+T451jw9ZaqltoEHh2d9Gh8N+R5F/ezxFpfLgYIfLMhZVPmNhGK/ezWLqEx+Fslv4g8MWlzqFhqumFJNV/emK8uJYWFy6NgOiRtI6AE53ozEnGKufC+51H4ieFdH8NJe21rJb6pItpHqaL5t4lxsWeKK5kAVI44kLOWJbH3fSm4tarYlP7L/rY9R1rRtQv/AAv4xSyfT9A8QGySPUPDzT22mvpaDyLqaXzlIed5nO0qu3cBhgMLnzT/AIT+Twl8K9J0S78Bvqltqpn1G/ub95oluJFkKID5YBYRCIOPMZhudiVxXUeJpYfiQ/jW6uvC7SahqniSDSl1yxkZNO06BVaQL5K4MkaxxLI0uVDfe7DPR+Dk8I3kfhu90y60nWn0yyTQrabUpJLB4fNaRDOtrI7B0Z7jIfDDZE2fmb5UpKK1V/8Ahu5bTb00/wCHPNfi1rHh6Qi7utVm1C/trOyuNJ0mOOSQXMUtrCiteSgKIpEUAlYxtYfKu3vd8PeJ9M+GNxqBuGTTvGN/Y/atUt77TWvbjTn3AobPcViBELjIIyoDAOCBjir0a+uv+Fm0zxJZ3fiq9KFtcknMJ2MFSCItIRvULGSW29Cq56CtI+LJfFbWGleCtMvbDydSlivFW/lukuLedFRpGZhmKMhJSR90B80ct0l0/r8DPmd2+pm+Pte8OPbXFr4T1N7KTVtRZ9ScGaK3mtlSPyCPMJYqHM7MrM3zbeTivSfCXh+00vWIw14PiHpq2bRWmgWuuxWEligdQLibjYzSEMRtydrAs3K155qvgzQprqC98OazHceFdIkZ4BdQK95O6L5s0bsgaNmKxM6AkLt445zs+J9Z1H4h/wBsa3omg2WvW76swXUL7TbcXdrAyZhtpMYU4AcAgHiIYOOKOiUfxC9ndo9A1K5tdJ0Z/G1lbzR2f9jLaS+HtZkjZIkiZVEcEAyrQGRFffuOPmGOrVxAuT8T3Gn6m+k+DtWa3isZ7uGH7HBLANrytcqOAsUaRAYGSeMGvQ9N1e+uL+z0HRtQg0O9n0+ea1FtCr6YlqIsM6SylmjUASRqMbTJ83HeDxdq2iv4S8Y2mrado+ma/dKzWt3bWM11LMfNiDGaU52cNnK5ZiecYxXDBuL21OmSutDzXxpfeIviz/wi41HULzVLLzJbFftSM8cS28uE8qQ5U/I6qQD6Z7V9E+CtHXStIgVE2fKAMegGBX218JP2VPDkn7LfhnwPqVt5ckUP9oRXgUGa1upMu0ikgE/ewQeo4NeBePfg94h+GNz9n1WwzZZ2xX1uC9vIOgw2PlPs2D9a87M6dTljZe6etlVakuaLfvf1scOIPvkn3qJE3A53c9BV+SHbKvOGPYVC0ezPydecf/Xr5ZuyPqkZsxAyFHTkYqFss5GM+pFXZoo4lywx6t61BIg+8p3kD9KhspakITBHPGMgfWhm3Dr0pIzhyGPy9BWdNfv9m8x4/s7c/JnJHOB045rWMXJik+Umu79XjwnC9Bxisc3RZuOVJ471XvNQE0hGck9eeKfAu9cHjNekqahE5+a7L8JD9R/+urG9i5Cj5umfamWw2jb2HQ96sKnz4AyR15rklLU0QsackAfjxVqFCGJPJHTtmo44ODuOSeB2qwsZCFccH+dZyZqTJIq8Dr3qlrnifT9B+xre3MVpJeTpa26Suq73ZgBycAAZ5J6VkeL/ABP/AMIxpc81qlrd3iRySiK5ulhUKkZkZmyScBF4CgknivKpPHSawNL8aLb+XoGnRSlNY1GcLcpqihpRaqoJRfM/dAbVH7pfvAhs+rhMBKp78vh/M8jGY+FH3IO8vyJV1fxt4g+JVxFqOnPZ2stnqVlBa2VrFqL27JC6s+QSEcPtDHerYcDGCM0/CWq+HdQ13WfiXpV/BoXiLSFsrGDSdUgW1s4J5bb7O91KyBh5IdH/AHQUDLKDxxWzo9h9rSLwhDFdapq9loz6lNdaNmzsri4hUXq20dthfNc/uw8wG5tuAvGa86v7vxRDeWfhTX/B15rOp3t0NR1qW1SWO+1UOwcQyyqG3KjA844bdz8tfU06cYrljp+Gh8jUnKT5pa3/ADOsu5rTT7P+x7nx8nhfXvDmniSW80qwW2OpzSzFoEhuYgCIQkqMHKY/eM2Ky/GHhDXNW+Gk95baFa6B5N55mtWt7Ji5UyB9s7SyqpPmtG4KKSSUXC85bZ16ya/tk1geMLm3sbO0k0m/GgaUJEd7YM8MYnjCq6CNbUM2W2uQBnqMj4h/aPFttaRz3Fvomm3hTShJvdhqt35MU0N3KgLbGAMccnJ8voP4q3i9V/kQ9nc8x8V+JrHxzb6Bbefef2pptimmm6v3UxXaKx8oBR/qcK23ktnAyQa6HxF4D1XUb6CbxPp+qaBJpNlaQ63qt8N4RjlYPkOGLGPyUCgn7u7pTvCF/FYaRp+kSanpjrqUU0tzrwh3z6C6MFiKzYDKOAWCZ3CXAy3FbUdxqt5p+l313ew+IWvIEudauY3ka4ltbaaRDJJPIFIQJwPL+ZiOTkVo21ZLoZJKWr1KP/COeM9A8JaP4r1ia/07wlpRh+wXFpdhZZ7aZmLRW+CRt3A7iwAUs2ck7ag8FalHqfhbxrrMx82fTbuDVoDqIM2IZHaGZIlBB3kyx7j9zEYzg4rnNblvn1iSDwlLc6lbazCf9Cgg8zy7cy+bHamMFyNoRGbnr1PUnp9LNvq/i2yEPiCw0PTDCJNdcAwi3aeQxSwKqgiQRq6qig7QOePmoltr/XyEt7I7bTfigLPwf4Ym03xPbeC7C/8A+JZ/wj8sFzcxC0t3dizsAxmWaaT58/3duNo21kfEO5is38X6xrWo2UfjfR/FFtZLZWtuI7WS3jWUxJuUKoWMIF4A+VVXnqKFr4m1XxD8KtVkltBYafoui2tnpk8yLI8uLxQ80AI3I/zNvaM4G75ucU06br6+Lde8PyxQ6ro0Mf2abVpbMNHYTRW5P2hi4ASXCsCZOTv9cGs1FXfkaXbRnrqtloPxlvJrqztdM0XTLh9K0vVooWNtp5TIWYRvkTAMxkKHJy2fSsm28WwWkviXR9N0y10mO5ht4571IpfMIt5VeSQKH/d7yPM2jGNuBWBe+Xawa3b63qqeKJo4o5oIIp5iFlkZS8qsRjheGxkEleuMjuNMmtJr2yuZ7rR7bWNT0uD+zbaaykcWylXidWBXE0jJEFXexBMueMcaNJavsZJt6XG6ff8AjnQdQRbvS7rSvDl9E887wWhWD7K5aWSZHIbAKSuBg42yMuOTXT6X8NYNKg1TwjpRs/GWuNcQahMItQOnLBarGwh+aZAGdvPJdCAyZQc/NjK1nxV4g1j/AE8aPpuqprME0mjCNBJcabZQqyqgwf3KKRna/AEbDoawfHEVx4ysPDMtwl5rt9dWLXtzr8cb776QytGUk3ffMWzYH6kHkdKyXNLsjXRefqeyaV4pt9UGoQ6mbWDw3NGDaaNoNv8AZEt72WNN1sZ2G7CIeVDEZXnaK6z4G/C5/il+0L4c8MpqYSK3sYW1/S7IiWwaNHDiOORWKu64TeWH3w2Ca5v7ZBcaroWlSWdvrN7YK7pb2EKyzC8SEFzLGTunYyGKMqTyEf8AiOB9xf8ABP74MweD4dY154NLnlMUdnFqFhbpD9obG+Z8KSAMlFxww2fMA2a5KSTmka1ZNQPs61tltraOJBtVQAAOMUy5sINQgkgu4o7i3kG14pVDKw9GByDVsHNNPevVcUzy7nhnjb9k7wr4iaW50gyeHrt8nbAN9uT6mMkY/AivDfFX7L3jbQiWs7a21q3XLBrOUK59Mo+Dn2Ga+5GqJj6V5NfLKFbW3K/L/LY9ShmWIo6c115/5n5keI/BuseHd6arpV/YsOGFzbsg/MjFcu6hFwnTHUdM1+rMsKzqVkTep4KvypHuDxXJ638IPBXiUltS8LaXdueshtlV/wDvpQDXj1Mlkv4c7+q/yPYp52v+XkPuf+Z+YlzIRh/lyeDXN6rqHl5Un5+wPf6V+kevfsffDbWEPl6Veacxyd1nfSLg+wYsP0rzrXP+Cd3g7ULtbi08U69ZsBgJKIZk/wDQVP60qOV1qUrySaOuWcUJx6r5f5HwnYQmd9x/L1rctrfYnO0n25r7Dj/4J72lscw+N5SP+mumr/SSpY/2BwrfN4zXGen9ndv+/laVcHXk9I/ihwzKgl8X4M+SrSzICAvz1PpVuG1z0JA719dr+wnbpjd4xlx322A/rJVyL9ifS7UGS78VXzxqCWKW8Uagdzkk44rjeW15fZ/FF/2rh19r8GfIPkYwCB9e1cJrXxbtIfFZ0jSoH1dLAfatauoZ1RLO2Rl3/O2QXOdoB/iYV1/7VfiH4eeEtSsPB3hHxzeJe3YV7vWkC3apE3CqiRAN83UEEkjoOQT8+aj4bm0rRfF/g+/vF1O3khtNQm8V/wBnCO3sUjPmqshx57bzKsZVgCH2jaa68LlvK+ar936+Zx4rNOdctP7/AOtjPt7rwR4z1PxzJFpuo6RLewstleLqLX9x5rzqYYI42CmUMqkOxb5VDEdsp4T8L6L4T13+wfEOor4r0u7s/tbaF4clWdtXZnZY/Ik4EciIN4JBf7yhSDzz/wAPfFkMWoWnhLTdHgu7XV7h7UX11GxvPNnia3WZShGwRrKxEYyOuSTyPYvh9Za94K8XeEPD1mk+t6fG6ahL4yitNtrDbvC0aAPLF8kMSBXyGU7t2P4a99e5eP8AWh4CfPaRwGu6pqupah4w8TeFLObxBb3dqum3r3FrNFfaRB8oWNEViIwFjVN6tJgJ82Nxq/4Zu7q08G6beBvFXhjTvDhZ7a1ukkuY9a1G5mBSMYCAqQrExkEMFb5vnNY3hPwrqFxBFoWm6rolloWqaollc+IdauVJublVPESAkqNkh+Xq3mDeeQB1/gfwvq+u3Wu3HhaPw/ZW9tdS3VxpCXcEmyCGFooo2WQkmQvukwvqx4+UVd0la+wRTbv1/pmZN8OL24+HeowzeIRpF600OsJYx27XE9xFtcNPMLYsLeFHO0KAwUtkjo1cfpmg+K/B95pnhiCWw1O423eqz6ZbGK+NvJ5LDd8u4o5jjBBU5G4Z5rX1W61rTv7L8Z6Ho2seEkWWKxvLqW4lF1qtwuGJiUKDsIRcxqdi9PSoPDN9pdt478Sa3aeHH8FWCRymHU9VupnuNHuZFbyXiA2kuzkDBDYG454zTTlZ9UTJRun/AJ7HN+GvAlxH4fs7W8t4EvNe1C2t4ftM+x9PjXLmaaPI2pIrZUyDBWNm9K1fDFrfyap4kuZNLtPGfhuwtUttVe2nVhBYiUAeRIdpiJMa7XAwB1G0mtHwP4zvrW0Oma1DZ6TZPaySXeqy6cL2/u7aNmlMMpkJBidyqiTHHy4yMiuR1DxJa3viLW7/AEgSeH/BuoRJNqGjabuZEjLLm1bcfmO8/IzHH8Q6Ypq8r3M/dikL/wAJnpD69Pc6HBP4X1K71BpU1oXrSCzgY4WBUVBlApwxHLYxjGc9i+n6GL2PxTaW1l4Fg8y9uINJvXmuIpri1KpGNojICb5SWQk88AYrmX8N/wDCAeKtcbTdIk1drKzR7U6siCazkmjV0kaEEhmiRm3EgqCNxAotLa40m8j0O48QaPqhfS5DHbXdwz2sFxcqpdvMx5YZUYMXzjK4q5W0aEm1uU7BLPw9rOhSa34nFzpV/buLp9HSR7i0gkdlbYGVFLHyweDjHFVPFGvahqZubybxbc6hNczC11C1kkkilu4FUGOUxsArgoMYJJBC+taXjPwDrcHhnw5rM2l3OqS65GiWs0AeVYo4MQeWDGNp3uMrjPy7cdTXM+OddhntNM0a+8PQ6fquiRvY3NwkjtLIASFSRWON0ZJGfovaqja6d7/cRK8U09DoPAc2kR+JPD1vp4tkQXf2661LUo/ltI8g7dxPKIi4Jxy547VsaVHa6Hr2iadcaRf+K49Pu7jWWvLS42Q3UIUOHhYAkIDHuJJGSWBUNUdnolr4fh8QwyWEt/4dl0+COaeQiC4WPYkqyRgg/OpCZHKkyNngVdg/t3Xvh/oWn+HbyDSbydpLGPQYbnyZnjjPnmYsW5aQsMhiv+r4GDSk7u62Limt9yR7mznbxdqWj+Hrjw1o97pccP2q7u2Il2rG7xROQq/vMZPUld2OuKwrvWdf3jQfEGu21lpmjO9tbW00MdzbwSAjcsKjIx3LA+meTVmwmvdM8Jaq+qarJ4oF1DHOlraXDXEVu0blIXmBwAoYSDA7D0Izr+Np7Hxd4H8LeIo7/Sn1t5r221FLkNZgP5olBWGMfN/rDmXPPAxkVVO0ZK6uv+AXK7V1ufVHwBs4E/ac0+3WCNYI5lkSIIAqtsHzAdAfevvf9kO0gsvgfB9nhjg/4mup/wCqQL/y+S+lFFedhv4j9DXE7fM9vHanUUV6p5g096jaiigroNptFFAwplFFJlLYD3pVooqRjh2r5o/4KM61qHh79krxnd6Vf3OmXW6JPPs5mifazDcNykHB7jvRRUPYXVH5j+AP9M/aE+Id5cfv7y08M6jdW9xJ80kMy2g2yIx5Vx2YcivEvC7t5Hjr5j+80p9/P3v9Kg6+tFFc6+P5I3fwr1Nz4ZItnomuanbqINStP+Pe8jG2aH/cccr+Br2DTb24vPjH8ebOeeWez/4Rq7j+zyOWj2q9vtXaeMDsO1FFOXxIqn8K9TgPGx/5F2z/AOXO01uWO3t/+WcK+XbfKi9FHsKx/jJaw2UniL7PDHBv1G73+UoXd/pA646/dX8h6UUVn1/rubL4n/XQ5iHxJq9m+jJBql7AkGp23lLHcOoj4H3QDx+FdT4F/wCKh8Oa3ear/wATO8n12y824vP3skn/AB8feZsk/jRRXTH4TF7o6CS5m1CD4oXl1K9zeQeHoYIriZi8kcf2uBNiseQu35cDjHHSub+Bf73Ury2f57eeO182FuUk6N8w6H5uee/NFFStn8jN7r5nF6M7Sp4gd2Lv/Zlz8zHJ6r3rb8Q2sFmZ/s8McH/En0p/3ahfmZ49x47nue9FFV0QId8Rrueyh0f7PNJB5dpbunlOV2s0r7iMdCe571Q+JVzNeanFJcSvO8+pv5rSMWMnyRfeJ6/jRRWFPdfMVTqdJ4EuZtQ1jSPtUr3P/EnvY/3zF/l3n5ee3tWdoSL/AMI58ULnaPtEEjeVNj5490jK209RleDjqOKKK3Wxa6HY6XbQ2XwTvby3iSC8k0TUI3uIlCyMv2yL5Sw5I9q0f7NtNU/Z/wDBtxeWsN3cR3MkKSzxh3WMLwgJ5C+3SiiqRbP/2Q=="/>
  <p:tag name="MMPROD_10133LOGO" val="iVBORw0KGgoAAAANSUhEUgAAAE0AAAAaCAYAAADygtH/AAAAGXRFWHRTb2Z0d2FyZQBBZG9iZSBJbWFnZVJlYWR5ccllPAAABTJJREFUeNrsWU1MW0cQtk1M8HuVMbYbYmpc/hoQhqpphVLRRgiqil4oggv0AJwBCY4cuHKBC4ILd24cOBWkSqjhAIrUUqVq+SmOyl8xNVBbtgnGwY5xZ5xZZ3iyQzCmpW5WGu3O7tt5u9/7ZmbXVqnSWJaWlszRaLSB5I4qQ8utdNqSZfkzqCXSs0G+ewsaK8AkGSpZ6KOjoyVnZ2fvrq6uii4ZnqmC+pBNC6nVat9/HTR1qhMnJye/7OjoMAt9eXnZptFoPPwZSZIixcXFz1nXAYD26H/LNK/Xq+O62WwOWyyWAO8D1slvyFoDVFZSnYKN0F9MbN6CvgDo70E7T7AWWZyIufw5GF+5MaCdnJxonU5nHJRAIHA7EomcA8nn8+XAM3E9JycnO8EGH0BVwroQqG9B8o+Ojh7o9Xo1bRxBfZhgvgPGnwi9sbHRBPMe4jzqSjtomlQnguuFrVZrQAgs8pTrKAaD4TnXgY0hbmNiYuJDBAzAPe7q6tptbW11g/4DjpWVleXSxo9R7+zsjDFne3v7GYD0S1NTk5/MlHObvb29VThvamoqzFh8Y7PnpUsoFHofawDXBzFykdwpNtbQ0CDcMOZ+drs9tvmioqI/oVpbX19/AfUnAlTBsrq6OgtGj52dHZ7FM8c95+bmIn19fdi0AiPQ9Z5g7MKOmpoaowifBKw492npDFiidD9g3z1ipwPkvsjiGeWeMzMzv/b09AQhBkUpZn0FgGjxY8LzMgNNX11dLdaKYH2BgX5+fv4nAHmL+nXNzc02OtZsQRI6vS7Q/u1E4IS4FpyenrYDAHcrKyuzKRF4bDabhrnnO+CeWai0t7fvt7S0mNra2rT19fVGdgSyA9A4JxuA/4a9I/vGMC0YDJ5bDAB2ztbGxoYEMUvzBgdkz+Hh4ePFxcUIG9IDgFnEmgDEKgO5nRcC/PzQ0NBfChbpAMBSbIyMjJyiiESAnn1jmGYymdDl4rrL5Qryc5rf/zK5oVvy2K/InHYA7oAxAsf3+vv7y3k8A9e8w/WVlRUXVAV4LEF9cHDwA2LZwcDAwCPKtp8DGwuvI4FpruqeQiAu3ea62+2WyD3jfeDCWWL+7OysdW1tLUIbz19YWAhC/T0yq6CgQOaZs7CwULAl/gEoDqqGh4clAKeUuh3MXZ9RM//GXKPGxsa+hswnM6YB0Swu5W0AYlEgyTUKbxR3MRviNwDZB3lBY/eofppE19NcpHOQ2mjDyZ2BxEOSEec03OxWkrGnF+hHJFxXlrSDdWWmUZaLl4qKCnV3d7dW6Ht7e1qdThcxGo1noq+2ttYD5y93pvzKYYCA/PFrnvMwt9CmiWUn5D7CvkQum2rxpHF9yYoP77nCPfNeEzCRGb/THe83ELymVF3x5Q6ymUdgCftFKdjC9f0MYqNEUX7dTLtM9sTF4C+zm8QSd5INJEy2JLzoiR271FZdMDeZbT8L/OWXAPofO3JIbCN80S7WF6YvL8b8SUDLpcWjmGken5PItor0MNNLif2P2T2Ugyzm+xUgq9j7w6w+uQhUTQqucIs2KeLcPjs2eKgtMQB3k7DDRONaErGZXbZoN4GrUmTCTdYOU7ioYf277EMd0XrQ/h/0Lg+zaaZ+8T5/Oo8cP9IC7yew4WebS5RAlCVMGzEnCN56BrpWYduvYJnY6Cb1f8RscM9QERsdFPuU83MZ+wXo5ouyZzFkz09TdHHxdSyKRWZiiR3O40wbHx8/TvHcpiOJ8mtOBpYo3Hi8585pqld/WLwtyQuC5vtbgAEAD+pNh84R5iUAAAAASUVORK5CYII="/>
  <p:tag name="MMPROD_TAG_VCONFIG" val="PD94bWwgdmVyc2lvbj0iMS4wIiBlbmNvZGluZz0iVVRGLTgiPz4NCjxjb25maWd1cmF0aW9uPg0KCTxjb2xvcnM+DQoJCTx1aWNvbG9yIG5hbWU9InByaW1hcnkiIHZhbHVlPSIweDUwNTI1NyIvPg0KCQk8dWljb2xvciBuYW1lPSJnbG93IiB2YWx1ZT0iMHhCQjQ0NDciLz4NCgkJPHVpY29sb3IgbmFtZT0idGV4dCIgdmFsdWU9IjB4RkZGRkZGIi8+DQoJCTx1aWNvbG9yIG5hbWU9ImxpZ2h0IiB2YWx1ZT0iMHg0ODQ4NDgiLz4NCgkJPHVpY29sb3IgbmFtZT0ic2hhZG93IiB2YWx1ZT0iMHgwMDAwMDAiLz4NCgkJPHVpY29sb3IgbmFtZT0iYmFja2dyb3VuZCIgdmFsdWU9IjB4QzZDNkM2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6ICVwIi8+DQoJCTx1aXRleHQgbmFtZT0iQklPQlROX1RJVExFIiB2YWx1ZT0iQmlvIDoiLz4NCgkJPHVpdGV4dCBuYW1lPSJESVZJREVSQlROX1RJVExFIiB2YWx1ZT0ifCIvPg0KCQk8dWl0ZXh0IG5hbWU9IkNPTlRBQ1RCVE5fVElUTEUiIHZhbHVlPSJDb250YWN0Ii8+DQoJCTx1aXRleHQgbmFtZT0iVEFCX09VVExJTkUiIHZhbHVlPSJQbGFuIi8+DQoJCTx1aXRleHQgbmFtZT0iVEFCX1RIVU1CIiB2YWx1ZT0iIE1pbmlhdHVyZSIvPg0KCQk8dWl0ZXh0IG5hbWU9IlRBQl9OT1RFUyIgdmFsdWU9Ik5vdGVzIi8+DQoJCTx1aXRleHQgbmFtZT0iVEFCX1NFQVJDSCIgdmFsdWU9IiBDaGVyY2hlciIvPg0KCQk8dWl0ZXh0IG5hbWU9IlNMSURFX0hFQURJTkciIHZhbHVlPSJUaXRyZSBkZSBsYSBkaWFwb3NpdGl2ZSIvPg0KCQk8dWl0ZXh0IG5hbWU9IkRVUkFUSU9OX0hFQURJTkciIHZhbHVlPSJEdXLDqWUiLz4NCgkJPHVpdGV4dCBuYW1lPSJTRUFSQ0hfSEVBRElORyIgdmFsdWU9IlJlY2hlcmNoZSBkZSB0ZXh0ZSA6Ii8+DQoJCTx1aXRleHQgbmFtZT0iVEhVTUJfSEVBRElORyIgdmFsdWU9IkRpYXBvc2l0aXZlIi8+DQoJCTx1aXRleHQgbmFtZT0iVEhVTUJfSU5GTyIgdmFsdWU9IlRpdHJlL2R1csOpZSIvPg0KCQk8dWl0ZXh0IG5hbWU9IkFUVEFDSE5BTUVfSEVBRElORyIgdmFsdWU9Ik5vbSBkZSBmaWNoaWVyIi8+DQoJCTx1aXRleHQgbmFtZT0iQVRUQUNIU0laRV9IRUFESU5HIiB2YWx1ZT0iVGFpbGxlIi8+DQoJCTx1aXRleHQgbmFtZT0iU0xJREVfTk9URVMiIHZhbHVlPSJOb3RlcyBkZXMgZGlhcG9zaXRpdmVz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5qSc57Si44GZ44KL44OG44Kt44K544O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DQoJCTx1aXRleHQgbmFtZT0iU0NSVUJCQVJTVEFUVVNfU0xJREVJTkZPIiB2YWx1ZT0i7Iqs65287J2065OcICVuIC8gJXQgfCAiLz4NCgkJPHVpdGV4dCBuYW1lPSJTQ1JVQkJBUlNUQVRVU19TVE9QUEVEIiB2YWx1ZT0i7KSR7KeA65CoIi8+DQoJCTx1aXRleHQgbmFtZT0iU0NSVUJCQVJTVEFUVVNfUExBWUlORyIgdmFsdWU9IuyerOyDnSIvPg0KCQk8dWl0ZXh0IG5hbWU9IlNDUlVCQkFSU1RBVFVTX05PQVVESU8iIHZhbHVlPSLsmKTrlJTsmKQg7JeG7J2MIi8+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DQoJCTwhLS0gc3Vic3RpdHV0aW9uOiAlbSA9PSBtaW51dGVzIHJlbWFpbmluZyAtLT4NCgkJPCEtLSBzdWJzdGl0dXRpb246ICVzID09IHNlY29uZHMgcmVtYWluaW5nIC0tPg0KCQk8dWl0ZXh0IG5hbWU9IkVMQVBTRUQiIHZhbHVlPSIlbeu2hCAlc+y0iCDrgqjsnYwiLz4NCgkJPHVpdGV4dCBuYW1lPSJOT1RGT1VORCIgdmFsdWU9IuyXhuydjCIvPg0KCQk8dWl0ZXh0IG5hbWU9IkFUVEFDSE1FTlRTIiB2YWx1ZT0i7LKo67aAIO2MjOydvCIvPg0KCQk8IS0tIHN1YnN0aXR1dGlvbjogJXAgPT0gY3VycmVudCBzcGVha2VyJ3MgdGl0bGUgLS0+DQoJCTx1aXRleHQgbmFtZT0iQklPV0lOX1RJVExFIiB2YWx1ZT0i6rK966ClIOyGjOqwnDogJXAiLz4NCgkJPHVpdGV4dCBuYW1lPSJCSU9CVE5fVElUTEUiIHZhbHVlPSLqsr3roKUg7IaM6rCc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PC9jb25maWd1cmF0aW9uPg0K"/>
  <p:tag name="MMPROD_UIDATA" val="&lt;database version=&quot;6.0&quot;&gt;&lt;object type=&quot;1&quot; unique_id=&quot;10001&quot;&gt;&lt;property id=&quot;20141&quot; value=&quot;BURGANDY_3d_rectangles 2007TEST&quot;/&gt;&lt;property id=&quot;20148&quot; value=&quot;5&quot;/&gt;&lt;property id=&quot;20222&quot; value=&quot;Y:\Greg\Project_Photo\David Whiddon - OPIM\_COPA\COPA_Web Graphics\Web Header\PIECED_TOGETHER_html preview\&quot;/&gt;&lt;property id=&quot;20224&quot; value=&quot;C:\Documents and Settings\gsweeney\My Documents\My Adobe Presentations\6_&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 - &amp;quot;Presentation Title&amp;quot;&quot;/&gt;&lt;property id=&quot;20303&quot; value=&quot;Narration&quot;/&gt;&lt;property id=&quot;20307&quot; value=&quot;256&quot;/&gt;&lt;property id=&quot;20309&quot; value=&quot;10133&quot;/&gt;&lt;/object&gt;&lt;object type=&quot;3&quot; unique_id=&quot;10130&quot;&gt;&lt;property id=&quot;20148&quot; value=&quot;5&quot;/&gt;&lt;property id=&quot;20300&quot; value=&quot;Slide 2 - &amp;quot;Slide Title&amp;quot;&quot;/&gt;&lt;property id=&quot;20303&quot; value=&quot;Narration&quot;/&gt;&lt;property id=&quot;20307&quot; value=&quot;257&quot;/&gt;&lt;property id=&quot;20309&quot; value=&quot;10133&quot;/&gt;&lt;/object&gt;&lt;/object&gt;&lt;object type=&quot;4&quot; unique_id=&quot;10066&quot;&gt;&lt;object type=&quot;5&quot; unique_id=&quot;10133&quot;&gt;&lt;property id=&quot;20149&quot; value=&quot;Narration&quot;/&gt;&lt;property id=&quot;20151&quot; value=&quot;photo_edit.jpg&quot;/&gt;&lt;property id=&quot;20159&quot; value=&quot;png5.png&quot;/&gt;&lt;/objec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MMPROD_SUBSTITUTION_ID" val="{FB7BA278-E34D-445B-910E-E46023C28C46}"/>
</p:tagLst>
</file>

<file path=ppt/tags/tag3.xml><?xml version="1.0" encoding="utf-8"?>
<p:tagLst xmlns:a="http://schemas.openxmlformats.org/drawingml/2006/main" xmlns:r="http://schemas.openxmlformats.org/officeDocument/2006/relationships" xmlns:p="http://schemas.openxmlformats.org/presentationml/2006/main">
  <p:tag name="MMPROD_SUBSTITUTION_ID" val="{5FF0FD26-B99D-4028-99DF-F664EEF5A0EF}"/>
</p:tagLst>
</file>

<file path=ppt/theme/theme1.xml><?xml version="1.0" encoding="utf-8"?>
<a:theme xmlns:a="http://schemas.openxmlformats.org/drawingml/2006/main" name="_6">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_6</Template>
  <TotalTime>2032</TotalTime>
  <Words>5076</Words>
  <Application>Microsoft Office PowerPoint</Application>
  <PresentationFormat>On-screen Show (4:3)</PresentationFormat>
  <Paragraphs>302</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_6</vt:lpstr>
      <vt:lpstr>35 USC 112 (f)*: Identifying Limitations That Invoke 112(f)</vt:lpstr>
      <vt:lpstr>Topics</vt:lpstr>
      <vt:lpstr>Purpose of Refresher Training</vt:lpstr>
      <vt:lpstr>Importance of Identifying 112(f) Limitations</vt:lpstr>
      <vt:lpstr>112(f) Overview</vt:lpstr>
      <vt:lpstr>112(f) Presumption for “Means”</vt:lpstr>
      <vt:lpstr>112(f) Presumption in the Absence of “Means”</vt:lpstr>
      <vt:lpstr>Limits on Using Section 112(f) - Example</vt:lpstr>
      <vt:lpstr>Prong A – Means-type claims</vt:lpstr>
      <vt:lpstr>Prong A – Substitute for “means”</vt:lpstr>
      <vt:lpstr>Prong A – Substitute for “means”</vt:lpstr>
      <vt:lpstr>Prong B – Means-type claims</vt:lpstr>
      <vt:lpstr>Linking Words</vt:lpstr>
      <vt:lpstr>Prong C – Means-type claims</vt:lpstr>
      <vt:lpstr>Example 1</vt:lpstr>
      <vt:lpstr>Example 2</vt:lpstr>
      <vt:lpstr>Example 3</vt:lpstr>
      <vt:lpstr>Example 4</vt:lpstr>
      <vt:lpstr>Example 5</vt:lpstr>
      <vt:lpstr>Example 6</vt:lpstr>
      <vt:lpstr>Example 7</vt:lpstr>
      <vt:lpstr>Summary</vt:lpstr>
    </vt:vector>
  </TitlesOfParts>
  <Company>U.S. Patent and Trademark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35 USC 112 (f)*: Making the record clear</dc:title>
  <dc:creator>USPTO</dc:creator>
  <cp:lastModifiedBy>USPTO</cp:lastModifiedBy>
  <cp:revision>155</cp:revision>
  <cp:lastPrinted>2013-03-12T13:05:02Z</cp:lastPrinted>
  <dcterms:created xsi:type="dcterms:W3CDTF">2012-11-26T15:30:26Z</dcterms:created>
  <dcterms:modified xsi:type="dcterms:W3CDTF">2013-05-30T21:49:56Z</dcterms:modified>
</cp:coreProperties>
</file>