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16" r:id="rId5"/>
    <p:sldMasterId id="2147483828" r:id="rId6"/>
    <p:sldMasterId id="2147483841" r:id="rId7"/>
  </p:sldMasterIdLst>
  <p:notesMasterIdLst>
    <p:notesMasterId r:id="rId165"/>
  </p:notesMasterIdLst>
  <p:handoutMasterIdLst>
    <p:handoutMasterId r:id="rId166"/>
  </p:handoutMasterIdLst>
  <p:sldIdLst>
    <p:sldId id="601" r:id="rId8"/>
    <p:sldId id="602" r:id="rId9"/>
    <p:sldId id="589" r:id="rId10"/>
    <p:sldId id="591" r:id="rId11"/>
    <p:sldId id="600" r:id="rId12"/>
    <p:sldId id="603" r:id="rId13"/>
    <p:sldId id="759" r:id="rId14"/>
    <p:sldId id="607"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760" r:id="rId40"/>
    <p:sldId id="634" r:id="rId41"/>
    <p:sldId id="635" r:id="rId42"/>
    <p:sldId id="636" r:id="rId43"/>
    <p:sldId id="637" r:id="rId44"/>
    <p:sldId id="638" r:id="rId45"/>
    <p:sldId id="761" r:id="rId46"/>
    <p:sldId id="640" r:id="rId47"/>
    <p:sldId id="641" r:id="rId48"/>
    <p:sldId id="642" r:id="rId49"/>
    <p:sldId id="643" r:id="rId50"/>
    <p:sldId id="644" r:id="rId51"/>
    <p:sldId id="645" r:id="rId52"/>
    <p:sldId id="646" r:id="rId53"/>
    <p:sldId id="647" r:id="rId54"/>
    <p:sldId id="648" r:id="rId55"/>
    <p:sldId id="649" r:id="rId56"/>
    <p:sldId id="650" r:id="rId57"/>
    <p:sldId id="651" r:id="rId58"/>
    <p:sldId id="762" r:id="rId59"/>
    <p:sldId id="653" r:id="rId60"/>
    <p:sldId id="654" r:id="rId61"/>
    <p:sldId id="655" r:id="rId62"/>
    <p:sldId id="656" r:id="rId63"/>
    <p:sldId id="763" r:id="rId64"/>
    <p:sldId id="658" r:id="rId65"/>
    <p:sldId id="659" r:id="rId66"/>
    <p:sldId id="660" r:id="rId67"/>
    <p:sldId id="661" r:id="rId68"/>
    <p:sldId id="662" r:id="rId69"/>
    <p:sldId id="663" r:id="rId70"/>
    <p:sldId id="664" r:id="rId71"/>
    <p:sldId id="665" r:id="rId72"/>
    <p:sldId id="666" r:id="rId73"/>
    <p:sldId id="667" r:id="rId74"/>
    <p:sldId id="668" r:id="rId75"/>
    <p:sldId id="669" r:id="rId76"/>
    <p:sldId id="670" r:id="rId77"/>
    <p:sldId id="671" r:id="rId78"/>
    <p:sldId id="672" r:id="rId79"/>
    <p:sldId id="673" r:id="rId80"/>
    <p:sldId id="674" r:id="rId81"/>
    <p:sldId id="675" r:id="rId82"/>
    <p:sldId id="676" r:id="rId83"/>
    <p:sldId id="677" r:id="rId84"/>
    <p:sldId id="678" r:id="rId85"/>
    <p:sldId id="679" r:id="rId86"/>
    <p:sldId id="680" r:id="rId87"/>
    <p:sldId id="681" r:id="rId88"/>
    <p:sldId id="682" r:id="rId89"/>
    <p:sldId id="683" r:id="rId90"/>
    <p:sldId id="684" r:id="rId91"/>
    <p:sldId id="685" r:id="rId92"/>
    <p:sldId id="686" r:id="rId93"/>
    <p:sldId id="687" r:id="rId94"/>
    <p:sldId id="688" r:id="rId95"/>
    <p:sldId id="689" r:id="rId96"/>
    <p:sldId id="690" r:id="rId97"/>
    <p:sldId id="758" r:id="rId98"/>
    <p:sldId id="691" r:id="rId99"/>
    <p:sldId id="692" r:id="rId100"/>
    <p:sldId id="693" r:id="rId101"/>
    <p:sldId id="694" r:id="rId102"/>
    <p:sldId id="695" r:id="rId103"/>
    <p:sldId id="696" r:id="rId104"/>
    <p:sldId id="697" r:id="rId105"/>
    <p:sldId id="698" r:id="rId106"/>
    <p:sldId id="699" r:id="rId107"/>
    <p:sldId id="700" r:id="rId108"/>
    <p:sldId id="701" r:id="rId109"/>
    <p:sldId id="702" r:id="rId110"/>
    <p:sldId id="703" r:id="rId111"/>
    <p:sldId id="704" r:id="rId112"/>
    <p:sldId id="705" r:id="rId113"/>
    <p:sldId id="706" r:id="rId114"/>
    <p:sldId id="707" r:id="rId115"/>
    <p:sldId id="708" r:id="rId116"/>
    <p:sldId id="709" r:id="rId117"/>
    <p:sldId id="710" r:id="rId118"/>
    <p:sldId id="711" r:id="rId119"/>
    <p:sldId id="712" r:id="rId120"/>
    <p:sldId id="713" r:id="rId121"/>
    <p:sldId id="714" r:id="rId122"/>
    <p:sldId id="715" r:id="rId123"/>
    <p:sldId id="716" r:id="rId124"/>
    <p:sldId id="717" r:id="rId125"/>
    <p:sldId id="718" r:id="rId126"/>
    <p:sldId id="719" r:id="rId127"/>
    <p:sldId id="720" r:id="rId128"/>
    <p:sldId id="764" r:id="rId129"/>
    <p:sldId id="722" r:id="rId130"/>
    <p:sldId id="723" r:id="rId131"/>
    <p:sldId id="724" r:id="rId132"/>
    <p:sldId id="725" r:id="rId133"/>
    <p:sldId id="726" r:id="rId134"/>
    <p:sldId id="727" r:id="rId135"/>
    <p:sldId id="765" r:id="rId136"/>
    <p:sldId id="729" r:id="rId137"/>
    <p:sldId id="730" r:id="rId138"/>
    <p:sldId id="731" r:id="rId139"/>
    <p:sldId id="732" r:id="rId140"/>
    <p:sldId id="733" r:id="rId141"/>
    <p:sldId id="734" r:id="rId142"/>
    <p:sldId id="735" r:id="rId143"/>
    <p:sldId id="736" r:id="rId144"/>
    <p:sldId id="737" r:id="rId145"/>
    <p:sldId id="738" r:id="rId146"/>
    <p:sldId id="766" r:id="rId147"/>
    <p:sldId id="740" r:id="rId148"/>
    <p:sldId id="741" r:id="rId149"/>
    <p:sldId id="742" r:id="rId150"/>
    <p:sldId id="743" r:id="rId151"/>
    <p:sldId id="744" r:id="rId152"/>
    <p:sldId id="767" r:id="rId153"/>
    <p:sldId id="746" r:id="rId154"/>
    <p:sldId id="747" r:id="rId155"/>
    <p:sldId id="748" r:id="rId156"/>
    <p:sldId id="749" r:id="rId157"/>
    <p:sldId id="750" r:id="rId158"/>
    <p:sldId id="751" r:id="rId159"/>
    <p:sldId id="752" r:id="rId160"/>
    <p:sldId id="753" r:id="rId161"/>
    <p:sldId id="754" r:id="rId162"/>
    <p:sldId id="756" r:id="rId163"/>
    <p:sldId id="757" r:id="rId16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CECEC"/>
    <a:srgbClr val="0000FF"/>
    <a:srgbClr val="CC6600"/>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69370" autoAdjust="0"/>
  </p:normalViewPr>
  <p:slideViewPr>
    <p:cSldViewPr>
      <p:cViewPr varScale="1">
        <p:scale>
          <a:sx n="64" d="100"/>
          <a:sy n="64" d="100"/>
        </p:scale>
        <p:origin x="-1426" y="-77"/>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70668"/>
    </p:cViewPr>
  </p:sorterViewPr>
  <p:notesViewPr>
    <p:cSldViewPr>
      <p:cViewPr varScale="1">
        <p:scale>
          <a:sx n="76" d="100"/>
          <a:sy n="76" d="100"/>
        </p:scale>
        <p:origin x="-281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0"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notesMaster" Target="notesMasters/notesMaster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slide" Target="slides/slide157.xml"/><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38" tIns="47419" rIns="94838" bIns="47419"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38" tIns="47419" rIns="94838" bIns="47419" rtlCol="0"/>
          <a:lstStyle>
            <a:lvl1pPr algn="r">
              <a:defRPr sz="1200"/>
            </a:lvl1pPr>
          </a:lstStyle>
          <a:p>
            <a:endParaRPr lang="en-US" dirty="0"/>
          </a:p>
        </p:txBody>
      </p:sp>
      <p:sp>
        <p:nvSpPr>
          <p:cNvPr id="4" name="Footer Placeholder 3"/>
          <p:cNvSpPr>
            <a:spLocks noGrp="1"/>
          </p:cNvSpPr>
          <p:nvPr>
            <p:ph type="ftr" sz="quarter" idx="2"/>
          </p:nvPr>
        </p:nvSpPr>
        <p:spPr>
          <a:xfrm>
            <a:off x="0" y="9119174"/>
            <a:ext cx="3170583" cy="480388"/>
          </a:xfrm>
          <a:prstGeom prst="rect">
            <a:avLst/>
          </a:prstGeom>
        </p:spPr>
        <p:txBody>
          <a:bodyPr vert="horz" lIns="94838" tIns="47419" rIns="94838" bIns="474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4"/>
            <a:ext cx="3170583" cy="480388"/>
          </a:xfrm>
          <a:prstGeom prst="rect">
            <a:avLst/>
          </a:prstGeom>
        </p:spPr>
        <p:txBody>
          <a:bodyPr vert="horz" lIns="94838" tIns="47419" rIns="94838" bIns="47419"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4" tIns="48317" rIns="96634" bIns="4831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4" tIns="48317" rIns="96634" bIns="4831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4" tIns="48317" rIns="96634" bIns="48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4" tIns="48317" rIns="96634" bIns="48317"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2"/>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2"/>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407108"/>
            <a:ext cx="6186115" cy="4957997"/>
          </a:xfrm>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0" y="4407108"/>
            <a:ext cx="6186115" cy="4957997"/>
          </a:xfrm>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122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36" indent="-1778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128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129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0" y="4407108"/>
            <a:ext cx="6186115" cy="4957997"/>
          </a:xfrm>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36" indent="-1778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139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708025"/>
            <a:ext cx="4802187"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140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146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149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08025"/>
            <a:ext cx="4802188" cy="3600450"/>
          </a:xfrm>
        </p:spPr>
      </p:sp>
      <p:sp>
        <p:nvSpPr>
          <p:cNvPr id="3" name="Notes Placeholder 2"/>
          <p:cNvSpPr>
            <a:spLocks noGrp="1"/>
          </p:cNvSpPr>
          <p:nvPr>
            <p:ph type="body" idx="1"/>
          </p:nvPr>
        </p:nvSpPr>
        <p:spPr/>
        <p:txBody>
          <a:bodyPr/>
          <a:lstStyle/>
          <a:p>
            <a:pPr defTabSz="948368">
              <a:defRPr/>
            </a:pPr>
            <a:endParaRPr lang="en-US" b="1" dirty="0">
              <a:solidFill>
                <a:srgbClr val="002060"/>
              </a:solidFill>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15</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20748241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3"/>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3"/>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3"/>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157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 y="4407108"/>
            <a:ext cx="7235687" cy="5036695"/>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08025"/>
            <a:ext cx="4800600" cy="3600450"/>
          </a:xfrm>
        </p:spPr>
      </p:sp>
      <p:sp>
        <p:nvSpPr>
          <p:cNvPr id="3" name="Notes Placeholder 2"/>
          <p:cNvSpPr>
            <a:spLocks noGrp="1"/>
          </p:cNvSpPr>
          <p:nvPr>
            <p:ph type="body" idx="1"/>
          </p:nvPr>
        </p:nvSpPr>
        <p:spPr>
          <a:xfrm>
            <a:off x="715617" y="4564505"/>
            <a:ext cx="5852160" cy="4320540"/>
          </a:xfrm>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17</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69580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 y="4407108"/>
            <a:ext cx="7235687" cy="5036695"/>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 y="4407108"/>
            <a:ext cx="7235687" cy="5036695"/>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sz="1700"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08025"/>
            <a:ext cx="4802188" cy="3600450"/>
          </a:xfrm>
        </p:spPr>
      </p:sp>
      <p:sp>
        <p:nvSpPr>
          <p:cNvPr id="3" name="Notes Placeholder 2"/>
          <p:cNvSpPr>
            <a:spLocks noGrp="1"/>
          </p:cNvSpPr>
          <p:nvPr>
            <p:ph type="body" idx="1"/>
          </p:nvPr>
        </p:nvSpPr>
        <p:spPr/>
        <p:txBody>
          <a:bodyPr/>
          <a:lstStyle/>
          <a:p>
            <a:pPr marL="177819" indent="-177819">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21</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5176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22</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229030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08025"/>
            <a:ext cx="4802188" cy="36004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23</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18790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24</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206444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 y="4407108"/>
            <a:ext cx="7235687" cy="5036695"/>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02375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02375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0237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0237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68538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735830"/>
          </a:xfrm>
        </p:spPr>
        <p:txBody>
          <a:bodyPr/>
          <a:lstStyle/>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46343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7819" indent="-177819">
              <a:buFont typeface="Arial" pitchFamily="34" charset="0"/>
              <a:buChar char="•"/>
            </a:pPr>
            <a:endParaRPr lang="en-US" baseline="0" dirty="0" smtClean="0"/>
          </a:p>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itchFamily="34" charset="0"/>
              <a:buChar char="•"/>
            </a:pPr>
            <a:endParaRPr lang="en-US" baseline="0" dirty="0" smtClean="0"/>
          </a:p>
          <a:p>
            <a:pPr marL="177819" indent="-17781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7471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0" y="4407108"/>
            <a:ext cx="6186115" cy="4957997"/>
          </a:xfrm>
        </p:spPr>
        <p:txBody>
          <a:bodyPr/>
          <a:lstStyle/>
          <a:p>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59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3931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2"/>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b="0" u="none" dirty="0">
              <a:solidFill>
                <a:srgbClr val="00B05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927061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C81D2-4D60-414F-8F04-1D8D3C0E28F6}" type="slidenum">
              <a:rPr lang="en-US" smtClean="0"/>
              <a:t>67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136295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marL="475327" lvl="1"/>
            <a:endParaRPr lang="en-US" sz="1500" dirty="0">
              <a:solidFill>
                <a:srgbClr val="FF000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1"/>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69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3900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marL="181206" indent="-181206">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marL="181206" indent="-181206">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b="0"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sz="1700"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b="1"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85</a:t>
            </a:fld>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7399923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2"/>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endParaRPr lang="en-US" sz="2100" dirty="0">
              <a:solidFill>
                <a:srgbClr val="00206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defTabSz="950653">
              <a:defRPr/>
            </a:pPr>
            <a:endParaRPr lang="en-US" sz="2100" dirty="0">
              <a:solidFill>
                <a:srgbClr val="00206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407109"/>
            <a:ext cx="6186115" cy="4957997"/>
          </a:xfrm>
        </p:spPr>
        <p:txBody>
          <a:bodyPr/>
          <a:lstStyle/>
          <a:p>
            <a:pPr defTabSz="950653">
              <a:defRPr/>
            </a:pPr>
            <a:endParaRPr lang="en-US" sz="2100" dirty="0">
              <a:solidFill>
                <a:srgbClr val="00206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961932"/>
          </a:xfrm>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5" name="Date Placeholder 4"/>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2722219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6186115" cy="4957997"/>
          </a:xfrm>
        </p:spPr>
        <p:txBody>
          <a:bodyPr/>
          <a:lstStyle/>
          <a:p>
            <a:pPr lvl="0"/>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0274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a:ln/>
        </p:spPr>
        <p:txBody>
          <a:bodyPr/>
          <a:lstStyle>
            <a:lvl1pPr>
              <a:defRPr/>
            </a:lvl1pPr>
          </a:lstStyle>
          <a:p>
            <a:fld id="{97FAE5A9-746C-4D57-9147-AEF9C840C053}" type="datetime1">
              <a:rPr lang="en-US" smtClean="0"/>
              <a:t>4/7/2014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sz="1200"/>
            </a:lvl1pPr>
          </a:lstStyle>
          <a:p>
            <a:fld id="{A322D79F-CF7F-4B2C-8D18-CCF7B0536F9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92F55D03-3DD8-45E7-B074-83F6EC2CE4FC}" type="datetime1">
              <a:rPr lang="en-US" smtClean="0"/>
              <a:t>4/7/2014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D6C1B5D9-2A5F-4FD3-9DA9-9D4D50BCDFCE}" type="datetime1">
              <a:rPr lang="en-US" smtClean="0"/>
              <a:t>4/7/2014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4/7/2014</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4/7/2014</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4/7/2014</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4/7/2014</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4/7/2014</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4/7/2014</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4/7/2014</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4/7/2014</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79022E90-F7DF-481D-8EFE-9024FC518A3C}" type="datetime1">
              <a:rPr lang="en-US" smtClean="0"/>
              <a:t>4/7/2014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4/7/2014</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4/7/2014</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4/7/2014</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4/7/2014</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4/7/2014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4/7/2014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4/7/2014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4/7/2014</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4/7/2014</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4/7/2014</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A4CB57C-BB7D-4B54-A327-AB4B4E68248C}" type="datetime1">
              <a:rPr lang="en-US" smtClean="0"/>
              <a:t>4/7/2014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4/7/2014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4/7/2014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4/7/2014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4/7/2014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4/7/2014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4/7/2014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4/7/2014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4/7/2014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4/7/2014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4/7/2014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fld id="{CDD611E0-B849-4F96-B0CA-43F4D29E96BD}" type="datetime1">
              <a:rPr lang="en-US" smtClean="0"/>
              <a:t>4/7/2014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4/7/2014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4/7/2014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4/7/2014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4/7/2014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4/7/2014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4/7/2014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4/7/2014</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fld id="{D96C6F4C-3C80-490F-B900-3E6C7939F01A}" type="datetime1">
              <a:rPr lang="en-US" smtClean="0"/>
              <a:t>4/7/2014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fld id="{9381606B-C539-4985-9C57-CED18DC17BC3}" type="datetime1">
              <a:rPr lang="en-US" smtClean="0"/>
              <a:t>4/7/2014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8F19B43-421A-4B45-AEC1-2C643C68197F}" type="datetime1">
              <a:rPr lang="en-US" smtClean="0"/>
              <a:t>4/7/2014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502E01-305C-47E9-9A19-02AB38795920}" type="datetime1">
              <a:rPr lang="en-US" smtClean="0"/>
              <a:t>4/7/2014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5EF9E8-A055-45D8-8E3A-F918464D21A9}" type="datetime1">
              <a:rPr lang="en-US" smtClean="0"/>
              <a:t>4/7/2014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dirty="0"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00106-F2B0-47D3-9261-8F1DCD4CBC64}" type="datetime1">
              <a:rPr lang="en-US" smtClean="0"/>
              <a:t>4/7/2014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22D79F-CF7F-4B2C-8D18-CCF7B0536F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4/7/2014</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4/7/2014</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4/7/2014</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hyperlink" Target="http://www.uspto.gov/termsofuse.jsp" TargetMode="External"/><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hyperlink" Target="http://www.uspto.gov/ebc/portal/efs/rules_doc_codes.htm" TargetMode="External"/><Relationship Id="rId2" Type="http://schemas.openxmlformats.org/officeDocument/2006/relationships/notesSlide" Target="../notesSlides/notesSlide79.xml"/><Relationship Id="rId1" Type="http://schemas.openxmlformats.org/officeDocument/2006/relationships/slideLayout" Target="../slideLayouts/slideLayout17.xml"/><Relationship Id="rId5" Type="http://schemas.openxmlformats.org/officeDocument/2006/relationships/hyperlink" Target="http://www.uspto.gov/ebc/portal/efs/cbt/efs-web-training.ppt" TargetMode="External"/><Relationship Id="rId4" Type="http://schemas.openxmlformats.org/officeDocument/2006/relationships/hyperlink" Target="http://www.uspto.gov/patents/process/file/efs/guidance/EFS-WebQuickStartGuide.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76200" y="1828800"/>
            <a:ext cx="8991600" cy="4431983"/>
          </a:xfrm>
          <a:prstGeom prst="rect">
            <a:avLst/>
          </a:prstGeom>
          <a:noFill/>
        </p:spPr>
        <p:txBody>
          <a:bodyPr wrap="square" rtlCol="0">
            <a:spAutoFit/>
          </a:bodyPr>
          <a:lstStyle/>
          <a:p>
            <a:pPr algn="ctr"/>
            <a:r>
              <a:rPr lang="en-US" sz="7200" b="1" dirty="0" smtClean="0">
                <a:solidFill>
                  <a:srgbClr val="002060"/>
                </a:solidFill>
              </a:rPr>
              <a:t>Welcome</a:t>
            </a:r>
          </a:p>
          <a:p>
            <a:pPr algn="ctr"/>
            <a:endParaRPr lang="en-US" sz="4000" b="1" dirty="0" smtClean="0">
              <a:solidFill>
                <a:srgbClr val="002060"/>
              </a:solidFill>
            </a:endParaRPr>
          </a:p>
          <a:p>
            <a:pPr algn="ctr"/>
            <a:r>
              <a:rPr lang="en-US" sz="4000" b="1" dirty="0" smtClean="0">
                <a:solidFill>
                  <a:srgbClr val="00B050"/>
                </a:solidFill>
              </a:rPr>
              <a:t>First</a:t>
            </a:r>
            <a:r>
              <a:rPr lang="en-US" sz="4000" b="1" dirty="0" smtClean="0">
                <a:solidFill>
                  <a:srgbClr val="C00000"/>
                </a:solidFill>
              </a:rPr>
              <a:t> </a:t>
            </a:r>
            <a:r>
              <a:rPr lang="en-US" sz="4000" b="1" dirty="0" smtClean="0">
                <a:solidFill>
                  <a:srgbClr val="002060"/>
                </a:solidFill>
              </a:rPr>
              <a:t>Inventor to File (FITF)</a:t>
            </a:r>
          </a:p>
          <a:p>
            <a:pPr algn="ctr"/>
            <a:r>
              <a:rPr lang="en-US" sz="4200" b="1" i="1" dirty="0" smtClean="0">
                <a:solidFill>
                  <a:srgbClr val="00B050"/>
                </a:solidFill>
                <a:latin typeface="Algerian" pitchFamily="82" charset="0"/>
              </a:rPr>
              <a:t>FIRST ANNIVERSARY</a:t>
            </a:r>
          </a:p>
          <a:p>
            <a:pPr algn="ctr"/>
            <a:r>
              <a:rPr lang="en-US" sz="4000" b="1" dirty="0" smtClean="0">
                <a:solidFill>
                  <a:srgbClr val="002060"/>
                </a:solidFill>
              </a:rPr>
              <a:t>Public Forum</a:t>
            </a:r>
          </a:p>
          <a:p>
            <a:pPr algn="ctr"/>
            <a:endParaRPr lang="en-US" sz="2400" b="1" dirty="0">
              <a:solidFill>
                <a:srgbClr val="002060"/>
              </a:solidFill>
            </a:endParaRPr>
          </a:p>
          <a:p>
            <a:pPr algn="ctr"/>
            <a:r>
              <a:rPr lang="en-US" sz="2400" b="1" dirty="0" smtClean="0">
                <a:solidFill>
                  <a:srgbClr val="00B050"/>
                </a:solidFill>
              </a:rPr>
              <a:t>Monday</a:t>
            </a:r>
            <a:r>
              <a:rPr lang="en-US" sz="2400" b="1" smtClean="0">
                <a:solidFill>
                  <a:srgbClr val="00B050"/>
                </a:solidFill>
              </a:rPr>
              <a:t>, April 1, </a:t>
            </a:r>
            <a:r>
              <a:rPr lang="en-US" sz="2400" b="1" dirty="0" smtClean="0">
                <a:solidFill>
                  <a:srgbClr val="00B050"/>
                </a:solidFill>
              </a:rPr>
              <a:t>2014</a:t>
            </a:r>
            <a:endParaRPr lang="en-US" sz="2400" b="1" dirty="0">
              <a:solidFill>
                <a:srgbClr val="00B050"/>
              </a:solidFill>
            </a:endParaRPr>
          </a:p>
        </p:txBody>
      </p:sp>
    </p:spTree>
    <p:extLst>
      <p:ext uri="{BB962C8B-B14F-4D97-AF65-F5344CB8AC3E}">
        <p14:creationId xmlns:p14="http://schemas.microsoft.com/office/powerpoint/2010/main" val="87253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solidFill>
                  <a:srgbClr val="002060"/>
                </a:solidFill>
              </a:rPr>
              <a:t>Overview</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a:t>
            </a:fld>
            <a:endParaRPr lang="en-US" dirty="0">
              <a:solidFill>
                <a:prstClr val="black"/>
              </a:solidFill>
            </a:endParaRPr>
          </a:p>
        </p:txBody>
      </p:sp>
      <p:sp>
        <p:nvSpPr>
          <p:cNvPr id="7" name="TextBox 6"/>
          <p:cNvSpPr txBox="1"/>
          <p:nvPr/>
        </p:nvSpPr>
        <p:spPr>
          <a:xfrm>
            <a:off x="838200" y="1828800"/>
            <a:ext cx="7543800" cy="3477875"/>
          </a:xfrm>
          <a:prstGeom prst="rect">
            <a:avLst/>
          </a:prstGeom>
          <a:noFill/>
        </p:spPr>
        <p:txBody>
          <a:bodyPr wrap="square" rtlCol="0">
            <a:spAutoFit/>
          </a:bodyPr>
          <a:lstStyle/>
          <a:p>
            <a:pPr marL="342900" indent="-342900">
              <a:buFont typeface="Wingdings" pitchFamily="2" charset="2"/>
              <a:buChar char="Ø"/>
            </a:pPr>
            <a:r>
              <a:rPr lang="en-US" sz="2200" dirty="0" smtClean="0"/>
              <a:t>How to determine if your application is subject to the AIA First Inventor to File (FITF) provisions</a:t>
            </a:r>
          </a:p>
          <a:p>
            <a:pPr marL="800100" lvl="1" indent="-342900">
              <a:buFont typeface="Arial" pitchFamily="34" charset="0"/>
              <a:buChar char="•"/>
            </a:pPr>
            <a:endParaRPr lang="en-US" sz="2200" dirty="0" smtClean="0"/>
          </a:p>
          <a:p>
            <a:pPr marL="800100" lvl="1" indent="-342900">
              <a:buFont typeface="Arial" pitchFamily="34" charset="0"/>
              <a:buChar char="•"/>
            </a:pPr>
            <a:r>
              <a:rPr lang="en-US" sz="2200" dirty="0" smtClean="0"/>
              <a:t>Pre-AIA or AIA applications</a:t>
            </a:r>
          </a:p>
          <a:p>
            <a:pPr marL="1257300" lvl="2" indent="-342900">
              <a:buFont typeface="Georgia" pitchFamily="18" charset="0"/>
              <a:buChar char="─"/>
            </a:pPr>
            <a:r>
              <a:rPr lang="en-US" sz="2200" dirty="0"/>
              <a:t>T</a:t>
            </a:r>
            <a:r>
              <a:rPr lang="en-US" sz="2200" dirty="0" smtClean="0"/>
              <a:t>ransition applications</a:t>
            </a:r>
          </a:p>
          <a:p>
            <a:pPr lvl="1"/>
            <a:endParaRPr lang="en-US" sz="2200" dirty="0" smtClean="0"/>
          </a:p>
          <a:p>
            <a:pPr marL="800100" lvl="1" indent="-342900">
              <a:buFont typeface="Arial" pitchFamily="34" charset="0"/>
              <a:buChar char="•"/>
            </a:pPr>
            <a:r>
              <a:rPr lang="en-US" sz="2200" dirty="0" smtClean="0"/>
              <a:t>Required statement under 37 CFR 1.55 or 1.78 for AIA transition applications</a:t>
            </a:r>
          </a:p>
          <a:p>
            <a:pPr lvl="1"/>
            <a:endParaRPr lang="en-US" sz="2200" dirty="0" smtClean="0"/>
          </a:p>
          <a:p>
            <a:pPr marL="342900" indent="-342900">
              <a:buFont typeface="Wingdings" pitchFamily="2" charset="2"/>
              <a:buChar char="Ø"/>
            </a:pPr>
            <a:r>
              <a:rPr lang="en-US" sz="2200" dirty="0" smtClean="0"/>
              <a:t>Scenarios to exemplify AIA determination in practice</a:t>
            </a:r>
          </a:p>
        </p:txBody>
      </p:sp>
    </p:spTree>
    <p:extLst>
      <p:ext uri="{BB962C8B-B14F-4D97-AF65-F5344CB8AC3E}">
        <p14:creationId xmlns:p14="http://schemas.microsoft.com/office/powerpoint/2010/main" val="341613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2800" b="1" dirty="0">
                <a:solidFill>
                  <a:srgbClr val="002060"/>
                </a:solidFill>
              </a:rPr>
              <a:t>Recognizing a 102(b)(1)(A) or 102(b)(1)(B) Exception to a Potential 102(a)(1) Reference</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100</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404648" y="13716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marL="0" indent="0">
              <a:buFontTx/>
              <a:buNone/>
            </a:pPr>
            <a:r>
              <a:rPr lang="en-US" sz="2200" dirty="0" smtClean="0">
                <a:solidFill>
                  <a:srgbClr val="000000"/>
                </a:solidFill>
                <a:latin typeface="Georgia" pitchFamily="18" charset="0"/>
              </a:rPr>
              <a:t>An exception under 102(b)(1)(A) or 102(b)(1)(B) may apply when:</a:t>
            </a:r>
          </a:p>
          <a:p>
            <a:pPr marL="0" indent="0">
              <a:buFontTx/>
              <a:buNone/>
            </a:pPr>
            <a:endParaRPr lang="en-US" sz="1000" dirty="0" smtClean="0">
              <a:solidFill>
                <a:srgbClr val="000000"/>
              </a:solidFill>
              <a:latin typeface="Georgia" pitchFamily="18" charset="0"/>
            </a:endParaRPr>
          </a:p>
          <a:p>
            <a:pPr>
              <a:buFont typeface="Arial" pitchFamily="34" charset="0"/>
              <a:buChar char="•"/>
            </a:pPr>
            <a:r>
              <a:rPr lang="en-US" sz="2200" dirty="0" smtClean="0">
                <a:solidFill>
                  <a:srgbClr val="000000"/>
                </a:solidFill>
                <a:latin typeface="Georgia" pitchFamily="18" charset="0"/>
              </a:rPr>
              <a:t>the authorship/inventorship of the potential reference disclosure only includes one or more joint inventor(s) or the entire inventive entity of the application under examination, </a:t>
            </a:r>
            <a:r>
              <a:rPr lang="en-US" sz="2200" u="sng" dirty="0" smtClean="0">
                <a:solidFill>
                  <a:srgbClr val="000000"/>
                </a:solidFill>
                <a:latin typeface="Georgia" pitchFamily="18" charset="0"/>
              </a:rPr>
              <a:t>or</a:t>
            </a:r>
          </a:p>
          <a:p>
            <a:pPr marL="0" indent="0">
              <a:buFontTx/>
              <a:buNone/>
            </a:pPr>
            <a:endParaRPr lang="en-US" sz="800" dirty="0" smtClean="0">
              <a:solidFill>
                <a:srgbClr val="000000"/>
              </a:solidFill>
              <a:latin typeface="Georgia" pitchFamily="18" charset="0"/>
            </a:endParaRPr>
          </a:p>
          <a:p>
            <a:pPr>
              <a:buFont typeface="Arial" pitchFamily="34" charset="0"/>
              <a:buChar char="•"/>
            </a:pPr>
            <a:r>
              <a:rPr lang="en-US" sz="2200" dirty="0" smtClean="0">
                <a:solidFill>
                  <a:srgbClr val="000000"/>
                </a:solidFill>
                <a:latin typeface="Georgia" pitchFamily="18" charset="0"/>
              </a:rPr>
              <a:t>there is an appropriate affidavit or declaration under 37 CFR 1.130(a) (attribution) or 1.130(b) (prior public disclosure), </a:t>
            </a:r>
            <a:r>
              <a:rPr lang="en-US" sz="2200" u="sng" dirty="0" smtClean="0">
                <a:solidFill>
                  <a:srgbClr val="000000"/>
                </a:solidFill>
                <a:latin typeface="Georgia" pitchFamily="18" charset="0"/>
              </a:rPr>
              <a:t>or</a:t>
            </a:r>
          </a:p>
          <a:p>
            <a:pPr marL="0" indent="0">
              <a:buFontTx/>
              <a:buNone/>
            </a:pPr>
            <a:endParaRPr lang="en-US" sz="800" u="sng" dirty="0" smtClean="0">
              <a:solidFill>
                <a:srgbClr val="000000"/>
              </a:solidFill>
              <a:latin typeface="Georgia" pitchFamily="18" charset="0"/>
            </a:endParaRPr>
          </a:p>
          <a:p>
            <a:pPr>
              <a:buFont typeface="Arial" pitchFamily="34" charset="0"/>
              <a:buChar char="•"/>
            </a:pPr>
            <a:r>
              <a:rPr lang="en-US" sz="2200" dirty="0" smtClean="0">
                <a:solidFill>
                  <a:srgbClr val="000000"/>
                </a:solidFill>
                <a:latin typeface="Georgia" pitchFamily="18" charset="0"/>
              </a:rPr>
              <a:t>the specification of the application under examination identifies the potential prior art disclosure as having been made by or having originated from one or more members of the inventive entity, in accordance with 37 CFR 1.77(b)(6).</a:t>
            </a: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125316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382000" cy="1143000"/>
          </a:xfrm>
        </p:spPr>
        <p:txBody>
          <a:bodyPr/>
          <a:lstStyle/>
          <a:p>
            <a:r>
              <a:rPr lang="en-US" sz="2200" b="1" dirty="0">
                <a:solidFill>
                  <a:srgbClr val="002060"/>
                </a:solidFill>
              </a:rPr>
              <a:t>35 U.S.C. 102(a</a:t>
            </a:r>
            <a:r>
              <a:rPr lang="en-US" sz="2200" b="1" dirty="0" smtClean="0">
                <a:solidFill>
                  <a:srgbClr val="002060"/>
                </a:solidFill>
              </a:rPr>
              <a:t>)(2):  </a:t>
            </a:r>
            <a:r>
              <a:rPr lang="en-US" sz="2200" b="1" dirty="0">
                <a:solidFill>
                  <a:srgbClr val="002060"/>
                </a:solidFill>
              </a:rPr>
              <a:t/>
            </a:r>
            <a:br>
              <a:rPr lang="en-US" sz="2200" b="1" dirty="0">
                <a:solidFill>
                  <a:srgbClr val="002060"/>
                </a:solidFill>
              </a:rPr>
            </a:br>
            <a:r>
              <a:rPr lang="en-US" sz="2200" b="1" dirty="0">
                <a:solidFill>
                  <a:srgbClr val="002060"/>
                </a:solidFill>
              </a:rPr>
              <a:t>U.S. Patent Documents with Effectively Filed Date before Effective Filing Date of the Claimed Invention</a:t>
            </a:r>
            <a:endParaRPr lang="en-US" sz="2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101</a:t>
            </a:fld>
            <a:endParaRPr lang="en-US" dirty="0">
              <a:solidFill>
                <a:prstClr val="black"/>
              </a:solidFill>
            </a:endParaRPr>
          </a:p>
        </p:txBody>
      </p:sp>
      <p:sp>
        <p:nvSpPr>
          <p:cNvPr id="6" name="Content Placeholder 2"/>
          <p:cNvSpPr txBox="1">
            <a:spLocks/>
          </p:cNvSpPr>
          <p:nvPr/>
        </p:nvSpPr>
        <p:spPr>
          <a:xfrm>
            <a:off x="461211" y="1519535"/>
            <a:ext cx="8454189" cy="5338465"/>
          </a:xfrm>
          <a:prstGeom prst="rect">
            <a:avLst/>
          </a:prstGeom>
          <a:ln>
            <a:noFill/>
          </a:ln>
          <a:effectLst/>
          <a:scene3d>
            <a:camera prst="orthographicFront">
              <a:rot lat="0" lon="0" rev="0"/>
            </a:camera>
            <a:lightRig rig="contrasting" dir="t">
              <a:rot lat="0" lon="0" rev="7800000"/>
            </a:lightRig>
          </a:scene3d>
          <a:sp3d>
            <a:bevelT w="139700" h="139700"/>
          </a:sp3d>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spcAft>
                <a:spcPts val="0"/>
              </a:spcAft>
              <a:buNone/>
            </a:pPr>
            <a:r>
              <a:rPr lang="en-US" sz="2200" dirty="0">
                <a:latin typeface="Georgia" pitchFamily="18" charset="0"/>
              </a:rPr>
              <a:t>102(a)(2) potential prior art includes </a:t>
            </a:r>
            <a:r>
              <a:rPr lang="en-US" sz="2200" u="sng" dirty="0">
                <a:latin typeface="Georgia" pitchFamily="18" charset="0"/>
              </a:rPr>
              <a:t>issued or published</a:t>
            </a:r>
            <a:r>
              <a:rPr lang="en-US" sz="2200" dirty="0">
                <a:latin typeface="Georgia" pitchFamily="18" charset="0"/>
              </a:rPr>
              <a:t> </a:t>
            </a:r>
            <a:r>
              <a:rPr lang="en-US" sz="2200" b="1" dirty="0">
                <a:latin typeface="Georgia" pitchFamily="18" charset="0"/>
              </a:rPr>
              <a:t>U.S. patent documents</a:t>
            </a:r>
            <a:r>
              <a:rPr lang="en-US" sz="2200" dirty="0">
                <a:latin typeface="Georgia" pitchFamily="18" charset="0"/>
              </a:rPr>
              <a:t> that name another inventor and have an effectively filed date before the effective filing date of the claimed invention:</a:t>
            </a:r>
            <a:endParaRPr lang="en-US" sz="600" dirty="0">
              <a:latin typeface="Georgia" pitchFamily="18" charset="0"/>
            </a:endParaRPr>
          </a:p>
          <a:p>
            <a:pPr marL="0" indent="0">
              <a:spcBef>
                <a:spcPts val="0"/>
              </a:spcBef>
              <a:spcAft>
                <a:spcPts val="0"/>
              </a:spcAft>
              <a:buNone/>
            </a:pPr>
            <a:endParaRPr lang="en-US" sz="600" dirty="0">
              <a:latin typeface="Georgia" pitchFamily="18" charset="0"/>
            </a:endParaRPr>
          </a:p>
          <a:p>
            <a:pPr lvl="1">
              <a:spcBef>
                <a:spcPts val="0"/>
              </a:spcBef>
              <a:spcAft>
                <a:spcPts val="0"/>
              </a:spcAft>
              <a:buFont typeface="Arial" pitchFamily="34" charset="0"/>
              <a:buChar char="•"/>
            </a:pPr>
            <a:r>
              <a:rPr lang="en-US" sz="2200" dirty="0">
                <a:latin typeface="Georgia" pitchFamily="18" charset="0"/>
              </a:rPr>
              <a:t>U.S. Patent;</a:t>
            </a:r>
          </a:p>
          <a:p>
            <a:pPr lvl="1">
              <a:spcBef>
                <a:spcPts val="0"/>
              </a:spcBef>
              <a:spcAft>
                <a:spcPts val="0"/>
              </a:spcAft>
              <a:buFont typeface="Arial" pitchFamily="34" charset="0"/>
              <a:buChar char="•"/>
            </a:pPr>
            <a:r>
              <a:rPr lang="en-US" sz="2200" dirty="0">
                <a:latin typeface="Georgia" pitchFamily="18" charset="0"/>
              </a:rPr>
              <a:t>U.S. Patent Application Publication; or</a:t>
            </a:r>
          </a:p>
          <a:p>
            <a:pPr lvl="1">
              <a:spcBef>
                <a:spcPts val="0"/>
              </a:spcBef>
              <a:spcAft>
                <a:spcPts val="0"/>
              </a:spcAft>
              <a:buFont typeface="Arial" pitchFamily="34" charset="0"/>
              <a:buChar char="•"/>
            </a:pPr>
            <a:r>
              <a:rPr lang="en-US" sz="2200" dirty="0">
                <a:latin typeface="Georgia" pitchFamily="18" charset="0"/>
              </a:rPr>
              <a:t>WIPO published PCT (international) application that designates the United States</a:t>
            </a:r>
          </a:p>
          <a:p>
            <a:pPr marL="457200" lvl="1" indent="0">
              <a:buFontTx/>
              <a:buNone/>
            </a:pPr>
            <a:endParaRPr lang="en-US" sz="2000" dirty="0" smtClean="0">
              <a:latin typeface="Georgia" pitchFamily="18" charset="0"/>
            </a:endParaRPr>
          </a:p>
          <a:p>
            <a:pPr marL="0" indent="0">
              <a:buFontTx/>
              <a:buNone/>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p:txBody>
      </p:sp>
      <p:cxnSp>
        <p:nvCxnSpPr>
          <p:cNvPr id="8" name="Straight Connector 7" descr="timeline showing 102(a)(2) prior art"/>
          <p:cNvCxnSpPr/>
          <p:nvPr/>
        </p:nvCxnSpPr>
        <p:spPr bwMode="auto">
          <a:xfrm>
            <a:off x="461211" y="5334000"/>
            <a:ext cx="8382000" cy="11304"/>
          </a:xfrm>
          <a:prstGeom prst="line">
            <a:avLst/>
          </a:prstGeom>
          <a:solidFill>
            <a:schemeClr val="accent1"/>
          </a:solidFill>
          <a:ln w="1143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200400" y="4038600"/>
            <a:ext cx="1547003" cy="646331"/>
          </a:xfrm>
          <a:prstGeom prst="rect">
            <a:avLst/>
          </a:prstGeom>
          <a:noFill/>
        </p:spPr>
        <p:txBody>
          <a:bodyPr wrap="square" rtlCol="0">
            <a:spAutoFit/>
          </a:bodyPr>
          <a:lstStyle/>
          <a:p>
            <a:pPr algn="ctr"/>
            <a:endParaRPr lang="en-US" b="1" dirty="0" smtClean="0">
              <a:solidFill>
                <a:srgbClr val="0000FF"/>
              </a:solidFill>
            </a:endParaRPr>
          </a:p>
          <a:p>
            <a:pPr algn="ctr"/>
            <a:r>
              <a:rPr lang="en-US" b="1" dirty="0" smtClean="0">
                <a:solidFill>
                  <a:srgbClr val="00863D"/>
                </a:solidFill>
                <a:latin typeface="Helvetica" pitchFamily="34" charset="0"/>
                <a:cs typeface="Helvetica" pitchFamily="34" charset="0"/>
              </a:rPr>
              <a:t>Prior Art</a:t>
            </a:r>
            <a:endParaRPr lang="en-US" b="1" dirty="0">
              <a:solidFill>
                <a:srgbClr val="00863D"/>
              </a:solidFill>
              <a:latin typeface="Helvetica" pitchFamily="34" charset="0"/>
              <a:cs typeface="Helvetica" pitchFamily="34" charset="0"/>
            </a:endParaRPr>
          </a:p>
        </p:txBody>
      </p:sp>
      <p:cxnSp>
        <p:nvCxnSpPr>
          <p:cNvPr id="10" name="Straight Connector 9"/>
          <p:cNvCxnSpPr/>
          <p:nvPr/>
        </p:nvCxnSpPr>
        <p:spPr>
          <a:xfrm>
            <a:off x="4267200" y="5334000"/>
            <a:ext cx="0" cy="5334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5867400"/>
            <a:ext cx="2971800" cy="646331"/>
          </a:xfrm>
          <a:prstGeom prst="rect">
            <a:avLst/>
          </a:prstGeom>
          <a:noFill/>
        </p:spPr>
        <p:txBody>
          <a:bodyPr wrap="square" rtlCol="0">
            <a:spAutoFit/>
          </a:bodyPr>
          <a:lstStyle/>
          <a:p>
            <a:pPr algn="ctr"/>
            <a:r>
              <a:rPr lang="en-US" b="1" dirty="0">
                <a:latin typeface="Helvetica" pitchFamily="34" charset="0"/>
                <a:cs typeface="Helvetica" pitchFamily="34" charset="0"/>
              </a:rPr>
              <a:t>e</a:t>
            </a:r>
            <a:r>
              <a:rPr lang="en-US" b="1" dirty="0" smtClean="0">
                <a:latin typeface="Helvetica" pitchFamily="34" charset="0"/>
                <a:cs typeface="Helvetica" pitchFamily="34" charset="0"/>
              </a:rPr>
              <a:t>ffective filing date of claimed invention</a:t>
            </a:r>
            <a:endParaRPr lang="en-US" b="1" dirty="0">
              <a:latin typeface="Helvetica" pitchFamily="34" charset="0"/>
              <a:cs typeface="Helvetica" pitchFamily="34" charset="0"/>
            </a:endParaRPr>
          </a:p>
        </p:txBody>
      </p:sp>
      <p:cxnSp>
        <p:nvCxnSpPr>
          <p:cNvPr id="12" name="Straight Connector 11"/>
          <p:cNvCxnSpPr/>
          <p:nvPr/>
        </p:nvCxnSpPr>
        <p:spPr>
          <a:xfrm>
            <a:off x="7315200" y="5334000"/>
            <a:ext cx="0" cy="5334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533400" y="4724400"/>
            <a:ext cx="6663489" cy="0"/>
          </a:xfrm>
          <a:prstGeom prst="line">
            <a:avLst/>
          </a:prstGeom>
          <a:solidFill>
            <a:schemeClr val="accent1"/>
          </a:solidFill>
          <a:ln w="127000" cap="flat" cmpd="sng" algn="ctr">
            <a:solidFill>
              <a:srgbClr val="00B050"/>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7206414" y="4724400"/>
            <a:ext cx="1" cy="533400"/>
          </a:xfrm>
          <a:prstGeom prst="line">
            <a:avLst/>
          </a:prstGeom>
          <a:solidFill>
            <a:schemeClr val="accent1"/>
          </a:solidFill>
          <a:ln w="127000" cap="rnd"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819400" y="5858470"/>
            <a:ext cx="2971800" cy="923330"/>
          </a:xfrm>
          <a:prstGeom prst="rect">
            <a:avLst/>
          </a:prstGeom>
          <a:noFill/>
        </p:spPr>
        <p:txBody>
          <a:bodyPr wrap="square" rtlCol="0">
            <a:spAutoFit/>
          </a:bodyPr>
          <a:lstStyle/>
          <a:p>
            <a:pPr algn="ctr"/>
            <a:r>
              <a:rPr lang="en-US" b="1" dirty="0" smtClean="0">
                <a:solidFill>
                  <a:srgbClr val="00863D"/>
                </a:solidFill>
                <a:latin typeface="Helvetica" pitchFamily="34" charset="0"/>
                <a:cs typeface="Helvetica" pitchFamily="34" charset="0"/>
              </a:rPr>
              <a:t>102(a)(2) date</a:t>
            </a:r>
            <a:endParaRPr lang="en-US" b="1" dirty="0">
              <a:solidFill>
                <a:srgbClr val="00863D"/>
              </a:solidFill>
              <a:latin typeface="Helvetica" pitchFamily="34" charset="0"/>
              <a:cs typeface="Helvetica" pitchFamily="34" charset="0"/>
            </a:endParaRPr>
          </a:p>
          <a:p>
            <a:pPr algn="ctr"/>
            <a:r>
              <a:rPr lang="en-US" b="1" dirty="0" smtClean="0">
                <a:solidFill>
                  <a:srgbClr val="00863D"/>
                </a:solidFill>
                <a:latin typeface="Helvetica" pitchFamily="34" charset="0"/>
                <a:cs typeface="Helvetica" pitchFamily="34" charset="0"/>
              </a:rPr>
              <a:t> (the </a:t>
            </a:r>
            <a:r>
              <a:rPr lang="en-US" b="1" dirty="0">
                <a:solidFill>
                  <a:srgbClr val="00863D"/>
                </a:solidFill>
                <a:latin typeface="Helvetica" pitchFamily="34" charset="0"/>
                <a:cs typeface="Helvetica" pitchFamily="34" charset="0"/>
              </a:rPr>
              <a:t>effectively filed </a:t>
            </a:r>
            <a:r>
              <a:rPr lang="en-US" b="1" dirty="0" smtClean="0">
                <a:solidFill>
                  <a:srgbClr val="00863D"/>
                </a:solidFill>
                <a:latin typeface="Helvetica" pitchFamily="34" charset="0"/>
                <a:cs typeface="Helvetica" pitchFamily="34" charset="0"/>
              </a:rPr>
              <a:t>date of U.S</a:t>
            </a:r>
            <a:r>
              <a:rPr lang="en-US" b="1" dirty="0">
                <a:solidFill>
                  <a:srgbClr val="00863D"/>
                </a:solidFill>
                <a:latin typeface="Helvetica" pitchFamily="34" charset="0"/>
                <a:cs typeface="Helvetica" pitchFamily="34" charset="0"/>
              </a:rPr>
              <a:t>. patent document)</a:t>
            </a:r>
            <a:r>
              <a:rPr lang="en-US" b="1" dirty="0" smtClean="0">
                <a:solidFill>
                  <a:srgbClr val="7030A0"/>
                </a:solidFill>
                <a:latin typeface="Helvetica" pitchFamily="34" charset="0"/>
                <a:cs typeface="Helvetica" pitchFamily="34" charset="0"/>
              </a:rPr>
              <a:t> </a:t>
            </a:r>
            <a:endParaRPr lang="en-US" b="1" dirty="0">
              <a:solidFill>
                <a:srgbClr val="7030A0"/>
              </a:solidFill>
              <a:latin typeface="Helvetica" pitchFamily="34" charset="0"/>
              <a:cs typeface="Helvetica" pitchFamily="34" charset="0"/>
            </a:endParaRPr>
          </a:p>
        </p:txBody>
      </p:sp>
    </p:spTree>
    <p:extLst>
      <p:ext uri="{BB962C8B-B14F-4D97-AF65-F5344CB8AC3E}">
        <p14:creationId xmlns:p14="http://schemas.microsoft.com/office/powerpoint/2010/main" val="110157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102(b)(2)(A) Exception to Potential Prior Art under 35 U.S.C. 102(a)(2)</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102</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404648" y="14478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marL="0" lvl="0" indent="0" eaLnBrk="0" hangingPunct="0">
              <a:buNone/>
            </a:pPr>
            <a:endParaRPr lang="en-US" sz="2400" kern="0" dirty="0" smtClean="0">
              <a:solidFill>
                <a:srgbClr val="000000"/>
              </a:solidFill>
              <a:latin typeface="Georgia" pitchFamily="18" charset="0"/>
            </a:endParaRPr>
          </a:p>
          <a:p>
            <a:pPr marL="0" lvl="0" indent="0" eaLnBrk="0" hangingPunct="0">
              <a:buNone/>
            </a:pPr>
            <a:r>
              <a:rPr lang="en-US" sz="2400" kern="0" dirty="0" smtClean="0">
                <a:solidFill>
                  <a:srgbClr val="000000"/>
                </a:solidFill>
                <a:latin typeface="Georgia" pitchFamily="18" charset="0"/>
              </a:rPr>
              <a:t>For </a:t>
            </a:r>
            <a:r>
              <a:rPr lang="en-US" sz="2400" kern="0" dirty="0">
                <a:solidFill>
                  <a:srgbClr val="000000"/>
                </a:solidFill>
                <a:latin typeface="Georgia" pitchFamily="18" charset="0"/>
              </a:rPr>
              <a:t>the 102(b)(2)(A) exception to apply to a potential prior art U.S. patent document, the U.S. patent document must:</a:t>
            </a:r>
          </a:p>
          <a:p>
            <a:pPr marL="0" lvl="0" indent="0" eaLnBrk="0" hangingPunct="0">
              <a:buNone/>
            </a:pPr>
            <a:endParaRPr lang="en-US" sz="2400" kern="0" dirty="0">
              <a:solidFill>
                <a:srgbClr val="000000"/>
              </a:solidFill>
              <a:latin typeface="Georgia" pitchFamily="18" charset="0"/>
            </a:endParaRPr>
          </a:p>
          <a:p>
            <a:pPr lvl="0" eaLnBrk="0" hangingPunct="0"/>
            <a:r>
              <a:rPr lang="en-US" sz="2400" kern="0" dirty="0">
                <a:solidFill>
                  <a:srgbClr val="000000"/>
                </a:solidFill>
                <a:latin typeface="Georgia" pitchFamily="18" charset="0"/>
              </a:rPr>
              <a:t>disclose subject matter that was obtained from one or more members of the inventive entity, either directly or indirectly.</a:t>
            </a: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222906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102(b)(2)(B) Exception to Potential Prior Art under 35 U.S.C. 102(a)(2)</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103</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404648" y="13716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marL="0" lvl="0" indent="0">
              <a:buNone/>
            </a:pPr>
            <a:r>
              <a:rPr lang="en-US" sz="2400" dirty="0">
                <a:latin typeface="Georgia" pitchFamily="18" charset="0"/>
              </a:rPr>
              <a:t>For the 102(b)(2)(B) exception to apply to a third party's potential prior art U.S. patent document:</a:t>
            </a:r>
          </a:p>
          <a:p>
            <a:pPr marL="0" lvl="0" indent="0">
              <a:buNone/>
            </a:pPr>
            <a:endParaRPr lang="en-US" sz="800" dirty="0">
              <a:latin typeface="Georgia" pitchFamily="18" charset="0"/>
            </a:endParaRPr>
          </a:p>
          <a:p>
            <a:r>
              <a:rPr lang="en-US" sz="2400" dirty="0" smtClean="0">
                <a:latin typeface="Georgia" pitchFamily="18" charset="0"/>
              </a:rPr>
              <a:t>the </a:t>
            </a:r>
            <a:r>
              <a:rPr lang="en-US" sz="2400" dirty="0">
                <a:latin typeface="Georgia" pitchFamily="18" charset="0"/>
              </a:rPr>
              <a:t>third party's U.S. patent document must have been </a:t>
            </a:r>
            <a:r>
              <a:rPr lang="en-US" sz="2400" u="sng" dirty="0">
                <a:latin typeface="Georgia" pitchFamily="18" charset="0"/>
              </a:rPr>
              <a:t>effectively filed before the effective filing date </a:t>
            </a:r>
            <a:r>
              <a:rPr lang="en-US" sz="2400" dirty="0">
                <a:latin typeface="Georgia" pitchFamily="18" charset="0"/>
              </a:rPr>
              <a:t>of the claimed invention, </a:t>
            </a:r>
          </a:p>
          <a:p>
            <a:pPr marL="0" indent="0">
              <a:buNone/>
            </a:pPr>
            <a:endParaRPr lang="en-US" sz="800" dirty="0">
              <a:latin typeface="Georgia" pitchFamily="18" charset="0"/>
            </a:endParaRPr>
          </a:p>
          <a:p>
            <a:pPr lvl="0"/>
            <a:r>
              <a:rPr lang="en-US" sz="2400" dirty="0">
                <a:latin typeface="Georgia" pitchFamily="18" charset="0"/>
              </a:rPr>
              <a:t>an inventor-originated disclosure (i.e</a:t>
            </a:r>
            <a:r>
              <a:rPr lang="en-US" sz="2400" dirty="0" smtClean="0">
                <a:latin typeface="Georgia" pitchFamily="18" charset="0"/>
              </a:rPr>
              <a:t>., </a:t>
            </a:r>
            <a:r>
              <a:rPr lang="en-US" sz="2400" dirty="0">
                <a:latin typeface="Georgia" pitchFamily="18" charset="0"/>
              </a:rPr>
              <a:t>shielding disclosure) must have been made </a:t>
            </a:r>
            <a:r>
              <a:rPr lang="en-US" sz="2400" u="sng" dirty="0">
                <a:latin typeface="Georgia" pitchFamily="18" charset="0"/>
              </a:rPr>
              <a:t>prior</a:t>
            </a:r>
            <a:r>
              <a:rPr lang="en-US" sz="2400" dirty="0">
                <a:latin typeface="Georgia" pitchFamily="18" charset="0"/>
              </a:rPr>
              <a:t> to the effectively filed date of the third party's U.S. patent document, </a:t>
            </a:r>
            <a:r>
              <a:rPr lang="en-US" sz="2400" u="sng" dirty="0" smtClean="0">
                <a:latin typeface="Georgia" pitchFamily="18" charset="0"/>
              </a:rPr>
              <a:t>and</a:t>
            </a:r>
            <a:endParaRPr lang="en-US" sz="2400" u="sng" dirty="0">
              <a:latin typeface="Georgia" pitchFamily="18" charset="0"/>
            </a:endParaRPr>
          </a:p>
          <a:p>
            <a:pPr lvl="0"/>
            <a:endParaRPr lang="en-US" sz="800" dirty="0">
              <a:latin typeface="Georgia" pitchFamily="18" charset="0"/>
            </a:endParaRPr>
          </a:p>
          <a:p>
            <a:pPr lvl="0"/>
            <a:r>
              <a:rPr lang="en-US" sz="2400" dirty="0">
                <a:latin typeface="Georgia" pitchFamily="18" charset="0"/>
              </a:rPr>
              <a:t>both the third party's U.S patent document and the inventor-originated disclosure must have disclosed the </a:t>
            </a:r>
            <a:r>
              <a:rPr lang="en-US" sz="2400" u="sng" dirty="0">
                <a:latin typeface="Georgia" pitchFamily="18" charset="0"/>
              </a:rPr>
              <a:t>same subject matter</a:t>
            </a:r>
            <a:r>
              <a:rPr lang="en-US" sz="2400" dirty="0">
                <a:latin typeface="Georgia" pitchFamily="18" charset="0"/>
              </a:rPr>
              <a:t>.</a:t>
            </a: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291840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2800" b="1" dirty="0">
                <a:solidFill>
                  <a:srgbClr val="002060"/>
                </a:solidFill>
              </a:rPr>
              <a:t>Recognizing a 102(b</a:t>
            </a:r>
            <a:r>
              <a:rPr lang="en-US" sz="2800" b="1" dirty="0" smtClean="0">
                <a:solidFill>
                  <a:srgbClr val="002060"/>
                </a:solidFill>
              </a:rPr>
              <a:t>)(2)(</a:t>
            </a:r>
            <a:r>
              <a:rPr lang="en-US" sz="2800" b="1" dirty="0">
                <a:solidFill>
                  <a:srgbClr val="002060"/>
                </a:solidFill>
              </a:rPr>
              <a:t>A) or 102(b</a:t>
            </a:r>
            <a:r>
              <a:rPr lang="en-US" sz="2800" b="1" dirty="0" smtClean="0">
                <a:solidFill>
                  <a:srgbClr val="002060"/>
                </a:solidFill>
              </a:rPr>
              <a:t>)(2)(</a:t>
            </a:r>
            <a:r>
              <a:rPr lang="en-US" sz="2800" b="1" dirty="0">
                <a:solidFill>
                  <a:srgbClr val="002060"/>
                </a:solidFill>
              </a:rPr>
              <a:t>B) Exception to a Potential 102(a</a:t>
            </a:r>
            <a:r>
              <a:rPr lang="en-US" sz="2800" b="1" dirty="0" smtClean="0">
                <a:solidFill>
                  <a:srgbClr val="002060"/>
                </a:solidFill>
              </a:rPr>
              <a:t>)(2) </a:t>
            </a:r>
            <a:r>
              <a:rPr lang="en-US" sz="2800" b="1" dirty="0">
                <a:solidFill>
                  <a:srgbClr val="002060"/>
                </a:solidFill>
              </a:rPr>
              <a:t>Reference</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104</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404648" y="14478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marL="0" lvl="0" indent="0">
              <a:buNone/>
            </a:pPr>
            <a:r>
              <a:rPr lang="en-US" sz="2200" dirty="0">
                <a:solidFill>
                  <a:srgbClr val="000000"/>
                </a:solidFill>
                <a:latin typeface="Georgia" pitchFamily="18" charset="0"/>
              </a:rPr>
              <a:t>An exception under 102(b</a:t>
            </a:r>
            <a:r>
              <a:rPr lang="en-US" sz="2200" dirty="0" smtClean="0">
                <a:solidFill>
                  <a:srgbClr val="000000"/>
                </a:solidFill>
                <a:latin typeface="Georgia" pitchFamily="18" charset="0"/>
              </a:rPr>
              <a:t>)(2)(</a:t>
            </a:r>
            <a:r>
              <a:rPr lang="en-US" sz="2200" dirty="0">
                <a:solidFill>
                  <a:srgbClr val="000000"/>
                </a:solidFill>
                <a:latin typeface="Georgia" pitchFamily="18" charset="0"/>
              </a:rPr>
              <a:t>A) or 102(b</a:t>
            </a:r>
            <a:r>
              <a:rPr lang="en-US" sz="2200" dirty="0" smtClean="0">
                <a:solidFill>
                  <a:srgbClr val="000000"/>
                </a:solidFill>
                <a:latin typeface="Georgia" pitchFamily="18" charset="0"/>
              </a:rPr>
              <a:t>)(2)(</a:t>
            </a:r>
            <a:r>
              <a:rPr lang="en-US" sz="2200" dirty="0">
                <a:solidFill>
                  <a:srgbClr val="000000"/>
                </a:solidFill>
                <a:latin typeface="Georgia" pitchFamily="18" charset="0"/>
              </a:rPr>
              <a:t>B) may apply when:</a:t>
            </a:r>
          </a:p>
          <a:p>
            <a:pPr marL="0" lvl="0" indent="0">
              <a:buNone/>
            </a:pPr>
            <a:endParaRPr lang="en-US" sz="1000" dirty="0">
              <a:solidFill>
                <a:srgbClr val="000000"/>
              </a:solidFill>
              <a:latin typeface="Georgia" pitchFamily="18" charset="0"/>
            </a:endParaRPr>
          </a:p>
          <a:p>
            <a:pPr>
              <a:buFont typeface="Arial" pitchFamily="34" charset="0"/>
              <a:buChar char="•"/>
            </a:pPr>
            <a:r>
              <a:rPr lang="en-US" sz="2200" dirty="0">
                <a:solidFill>
                  <a:srgbClr val="000000"/>
                </a:solidFill>
                <a:latin typeface="Georgia" pitchFamily="18" charset="0"/>
              </a:rPr>
              <a:t>the inventive entity of the disclosure only includes one or more joint inventor(s), </a:t>
            </a:r>
            <a:r>
              <a:rPr lang="en-US" sz="2200" i="1" dirty="0">
                <a:solidFill>
                  <a:srgbClr val="000000"/>
                </a:solidFill>
                <a:latin typeface="Georgia" pitchFamily="18" charset="0"/>
              </a:rPr>
              <a:t>but not the entire inventive entity</a:t>
            </a:r>
            <a:r>
              <a:rPr lang="en-US" sz="2200" dirty="0">
                <a:solidFill>
                  <a:srgbClr val="000000"/>
                </a:solidFill>
                <a:latin typeface="Georgia" pitchFamily="18" charset="0"/>
              </a:rPr>
              <a:t>, of the application under examination, </a:t>
            </a:r>
            <a:r>
              <a:rPr lang="en-US" sz="2200" u="sng" dirty="0">
                <a:solidFill>
                  <a:srgbClr val="000000"/>
                </a:solidFill>
                <a:latin typeface="Georgia" pitchFamily="18" charset="0"/>
              </a:rPr>
              <a:t>or</a:t>
            </a:r>
          </a:p>
          <a:p>
            <a:pPr marL="0" indent="0">
              <a:buNone/>
            </a:pPr>
            <a:endParaRPr lang="en-US" sz="1600" u="sng" dirty="0">
              <a:solidFill>
                <a:srgbClr val="000000"/>
              </a:solidFill>
              <a:latin typeface="Georgia" pitchFamily="18" charset="0"/>
            </a:endParaRPr>
          </a:p>
          <a:p>
            <a:pPr lvl="0">
              <a:buFont typeface="Arial" pitchFamily="34" charset="0"/>
              <a:buChar char="•"/>
            </a:pPr>
            <a:r>
              <a:rPr lang="en-US" sz="2200" dirty="0">
                <a:solidFill>
                  <a:srgbClr val="000000"/>
                </a:solidFill>
                <a:latin typeface="Georgia" pitchFamily="18" charset="0"/>
              </a:rPr>
              <a:t>there is an appropriate affidavit or declaration under 37 CFR 1.130(a) (attribution) or 1.130(b) (prior public disclosure), or</a:t>
            </a:r>
          </a:p>
          <a:p>
            <a:pPr marL="0" lvl="0" indent="0">
              <a:buNone/>
            </a:pPr>
            <a:endParaRPr lang="en-US" sz="1600" u="sng" dirty="0">
              <a:solidFill>
                <a:srgbClr val="000000"/>
              </a:solidFill>
              <a:latin typeface="Georgia" pitchFamily="18" charset="0"/>
            </a:endParaRPr>
          </a:p>
          <a:p>
            <a:pPr lvl="0">
              <a:buFont typeface="Arial" pitchFamily="34" charset="0"/>
              <a:buChar char="•"/>
            </a:pPr>
            <a:r>
              <a:rPr lang="en-US" sz="2200" dirty="0">
                <a:solidFill>
                  <a:srgbClr val="000000"/>
                </a:solidFill>
                <a:latin typeface="Georgia" pitchFamily="18" charset="0"/>
              </a:rPr>
              <a:t>the specification of the application under examination identifies the potential prior art disclosure as having been made by or having originated from one or more members of the inventive </a:t>
            </a:r>
            <a:r>
              <a:rPr lang="en-US" sz="2200" dirty="0" smtClean="0">
                <a:solidFill>
                  <a:srgbClr val="000000"/>
                </a:solidFill>
                <a:latin typeface="Georgia" pitchFamily="18" charset="0"/>
              </a:rPr>
              <a:t>entity, </a:t>
            </a:r>
            <a:r>
              <a:rPr lang="en-US" sz="2200" dirty="0">
                <a:solidFill>
                  <a:srgbClr val="000000"/>
                </a:solidFill>
                <a:latin typeface="Georgia" pitchFamily="18" charset="0"/>
              </a:rPr>
              <a:t>in accordance with 37 CFR 1.77(b)(6</a:t>
            </a:r>
            <a:r>
              <a:rPr lang="en-US" sz="2200" dirty="0" smtClean="0">
                <a:solidFill>
                  <a:srgbClr val="000000"/>
                </a:solidFill>
                <a:latin typeface="Georgia" pitchFamily="18" charset="0"/>
              </a:rPr>
              <a:t>).</a:t>
            </a:r>
            <a:endParaRPr lang="en-US" sz="2200" dirty="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189357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102(b)(2)(C) Exception to Potential Prior Art under 35 U.S.C. 102(a)(2)</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105</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404648" y="14478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marL="0" lvl="0" indent="0">
              <a:spcBef>
                <a:spcPts val="0"/>
              </a:spcBef>
              <a:buNone/>
            </a:pPr>
            <a:r>
              <a:rPr lang="en-US" sz="2200" dirty="0">
                <a:solidFill>
                  <a:srgbClr val="000000"/>
                </a:solidFill>
                <a:latin typeface="Georgia" pitchFamily="18" charset="0"/>
              </a:rPr>
              <a:t>For the 102(b)(2)(C) exception to apply, the subject matter of the U.S. patent document and the claimed invention in the application under examination must have been:</a:t>
            </a:r>
          </a:p>
          <a:p>
            <a:pPr marL="0" lvl="0" indent="0">
              <a:spcBef>
                <a:spcPts val="0"/>
              </a:spcBef>
              <a:buNone/>
            </a:pPr>
            <a:endParaRPr lang="en-US" sz="2200" dirty="0">
              <a:solidFill>
                <a:srgbClr val="000000"/>
              </a:solidFill>
              <a:latin typeface="Georgia" pitchFamily="18" charset="0"/>
            </a:endParaRPr>
          </a:p>
          <a:p>
            <a:pPr lvl="0">
              <a:spcBef>
                <a:spcPts val="0"/>
              </a:spcBef>
              <a:buFont typeface="Arial" pitchFamily="34" charset="0"/>
              <a:buChar char="•"/>
            </a:pPr>
            <a:r>
              <a:rPr lang="en-US" sz="2200" dirty="0">
                <a:solidFill>
                  <a:srgbClr val="000000"/>
                </a:solidFill>
                <a:latin typeface="Georgia" pitchFamily="18" charset="0"/>
              </a:rPr>
              <a:t>owned by the same person,</a:t>
            </a:r>
          </a:p>
          <a:p>
            <a:pPr lvl="0">
              <a:spcBef>
                <a:spcPts val="0"/>
              </a:spcBef>
              <a:buFont typeface="Arial" pitchFamily="34" charset="0"/>
              <a:buChar char="•"/>
            </a:pPr>
            <a:endParaRPr lang="en-US" sz="2200" dirty="0">
              <a:solidFill>
                <a:srgbClr val="000000"/>
              </a:solidFill>
              <a:latin typeface="Georgia" pitchFamily="18" charset="0"/>
            </a:endParaRPr>
          </a:p>
          <a:p>
            <a:pPr lvl="0">
              <a:spcBef>
                <a:spcPts val="0"/>
              </a:spcBef>
              <a:buFont typeface="Arial" pitchFamily="34" charset="0"/>
              <a:buChar char="•"/>
            </a:pPr>
            <a:r>
              <a:rPr lang="en-US" sz="2200" dirty="0">
                <a:solidFill>
                  <a:srgbClr val="000000"/>
                </a:solidFill>
                <a:latin typeface="Georgia" pitchFamily="18" charset="0"/>
              </a:rPr>
              <a:t>subject to an obligation of assignment to the same person, </a:t>
            </a:r>
            <a:r>
              <a:rPr lang="en-US" sz="2200" u="sng" dirty="0">
                <a:solidFill>
                  <a:srgbClr val="000000"/>
                </a:solidFill>
                <a:latin typeface="Georgia" pitchFamily="18" charset="0"/>
              </a:rPr>
              <a:t>or</a:t>
            </a:r>
          </a:p>
          <a:p>
            <a:pPr lvl="0">
              <a:spcBef>
                <a:spcPts val="0"/>
              </a:spcBef>
              <a:buFont typeface="Arial" pitchFamily="34" charset="0"/>
              <a:buChar char="•"/>
            </a:pPr>
            <a:endParaRPr lang="en-US" sz="2200" u="sng" dirty="0">
              <a:solidFill>
                <a:srgbClr val="000000"/>
              </a:solidFill>
              <a:latin typeface="Georgia" pitchFamily="18" charset="0"/>
            </a:endParaRPr>
          </a:p>
          <a:p>
            <a:pPr lvl="0">
              <a:spcBef>
                <a:spcPts val="0"/>
              </a:spcBef>
              <a:buFont typeface="Arial" pitchFamily="34" charset="0"/>
              <a:buChar char="•"/>
            </a:pPr>
            <a:r>
              <a:rPr lang="en-US" sz="2200" dirty="0">
                <a:solidFill>
                  <a:srgbClr val="000000"/>
                </a:solidFill>
                <a:latin typeface="Georgia" pitchFamily="18" charset="0"/>
              </a:rPr>
              <a:t>deemed to have been owned by or subject to an obligation of assignment to the same person</a:t>
            </a:r>
            <a:r>
              <a:rPr lang="en-US" sz="2200" dirty="0" smtClean="0">
                <a:solidFill>
                  <a:srgbClr val="000000"/>
                </a:solidFill>
                <a:latin typeface="Georgia" pitchFamily="18" charset="0"/>
              </a:rPr>
              <a:t>, in view of a joint research agreement,</a:t>
            </a:r>
            <a:endParaRPr lang="en-US" sz="2200" dirty="0">
              <a:solidFill>
                <a:srgbClr val="000000"/>
              </a:solidFill>
              <a:latin typeface="Georgia" pitchFamily="18" charset="0"/>
            </a:endParaRPr>
          </a:p>
          <a:p>
            <a:pPr lvl="1">
              <a:spcBef>
                <a:spcPts val="0"/>
              </a:spcBef>
              <a:buFont typeface="Arial" pitchFamily="34" charset="0"/>
              <a:buChar char="•"/>
            </a:pPr>
            <a:endParaRPr lang="en-US" sz="2200" dirty="0">
              <a:solidFill>
                <a:srgbClr val="000000"/>
              </a:solidFill>
              <a:latin typeface="Georgia" pitchFamily="18" charset="0"/>
            </a:endParaRPr>
          </a:p>
          <a:p>
            <a:pPr marL="0" lvl="0" indent="0">
              <a:spcBef>
                <a:spcPts val="0"/>
              </a:spcBef>
              <a:buNone/>
            </a:pPr>
            <a:r>
              <a:rPr lang="en-US" sz="2200" dirty="0">
                <a:solidFill>
                  <a:srgbClr val="000000"/>
                </a:solidFill>
                <a:latin typeface="Georgia" pitchFamily="18" charset="0"/>
              </a:rPr>
              <a:t>not later than the effective filing date of the claimed invention.</a:t>
            </a: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356362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Recognizing a 102(b</a:t>
            </a:r>
            <a:r>
              <a:rPr lang="en-US" sz="3200" b="1" dirty="0" smtClean="0">
                <a:solidFill>
                  <a:srgbClr val="002060"/>
                </a:solidFill>
              </a:rPr>
              <a:t>)(2)(C) Exception </a:t>
            </a:r>
            <a:r>
              <a:rPr lang="en-US" sz="3200" b="1" dirty="0">
                <a:solidFill>
                  <a:srgbClr val="002060"/>
                </a:solidFill>
              </a:rPr>
              <a:t>to a Potential 102(a</a:t>
            </a:r>
            <a:r>
              <a:rPr lang="en-US" sz="3200" b="1" dirty="0" smtClean="0">
                <a:solidFill>
                  <a:srgbClr val="002060"/>
                </a:solidFill>
              </a:rPr>
              <a:t>)(2) </a:t>
            </a:r>
            <a:r>
              <a:rPr lang="en-US" sz="3200" b="1" dirty="0">
                <a:solidFill>
                  <a:srgbClr val="002060"/>
                </a:solidFill>
              </a:rPr>
              <a:t>Reference</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106</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2" name="Rectangle 1"/>
          <p:cNvSpPr/>
          <p:nvPr/>
        </p:nvSpPr>
        <p:spPr>
          <a:xfrm>
            <a:off x="990600" y="1588496"/>
            <a:ext cx="7620000" cy="3816429"/>
          </a:xfrm>
          <a:prstGeom prst="rect">
            <a:avLst/>
          </a:prstGeom>
        </p:spPr>
        <p:txBody>
          <a:bodyPr wrap="square">
            <a:spAutoFit/>
          </a:bodyPr>
          <a:lstStyle/>
          <a:p>
            <a:pPr lvl="0" eaLnBrk="0" fontAlgn="base" hangingPunct="0">
              <a:spcBef>
                <a:spcPct val="20000"/>
              </a:spcBef>
              <a:spcAft>
                <a:spcPct val="0"/>
              </a:spcAft>
            </a:pPr>
            <a:endParaRPr lang="en-US" sz="22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200" kern="0" dirty="0">
                <a:solidFill>
                  <a:srgbClr val="000000"/>
                </a:solidFill>
                <a:latin typeface="Georgia" pitchFamily="18" charset="0"/>
              </a:rPr>
              <a:t>A statement on the record that either common ownership in accordance with 102(b)(2)(C) or a joint research agreement </a:t>
            </a:r>
            <a:r>
              <a:rPr lang="en-US" sz="2200" kern="0" dirty="0" smtClean="0">
                <a:solidFill>
                  <a:srgbClr val="000000"/>
                </a:solidFill>
                <a:latin typeface="Georgia" pitchFamily="18" charset="0"/>
              </a:rPr>
              <a:t>(JRA) in </a:t>
            </a:r>
            <a:r>
              <a:rPr lang="en-US" sz="2200" kern="0" dirty="0">
                <a:solidFill>
                  <a:srgbClr val="000000"/>
                </a:solidFill>
                <a:latin typeface="Georgia" pitchFamily="18" charset="0"/>
              </a:rPr>
              <a:t>accordance with 102(c) were in place </a:t>
            </a:r>
            <a:r>
              <a:rPr lang="en-US" sz="2200" kern="0" dirty="0" smtClean="0">
                <a:solidFill>
                  <a:srgbClr val="000000"/>
                </a:solidFill>
                <a:latin typeface="Georgia" pitchFamily="18" charset="0"/>
              </a:rPr>
              <a:t>may be made.  </a:t>
            </a:r>
            <a:endParaRPr lang="en-US" sz="2200" kern="0" dirty="0">
              <a:solidFill>
                <a:srgbClr val="000000"/>
              </a:solidFill>
              <a:latin typeface="Georgia" pitchFamily="18" charset="0"/>
            </a:endParaRPr>
          </a:p>
          <a:p>
            <a:pPr lvl="0" eaLnBrk="0" fontAlgn="base" hangingPunct="0">
              <a:spcBef>
                <a:spcPct val="20000"/>
              </a:spcBef>
              <a:spcAft>
                <a:spcPct val="0"/>
              </a:spcAft>
            </a:pPr>
            <a:endParaRPr lang="en-US" sz="2200" u="sng"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200" kern="0" dirty="0">
                <a:solidFill>
                  <a:srgbClr val="000000"/>
                </a:solidFill>
                <a:latin typeface="Georgia" pitchFamily="18" charset="0"/>
              </a:rPr>
              <a:t>A declaration or affidavit is not necessary</a:t>
            </a:r>
            <a:r>
              <a:rPr lang="en-US" sz="2200" kern="0" dirty="0" smtClean="0">
                <a:solidFill>
                  <a:srgbClr val="000000"/>
                </a:solidFill>
                <a:latin typeface="Georgia" pitchFamily="18" charset="0"/>
              </a:rPr>
              <a:t>.  </a:t>
            </a:r>
          </a:p>
          <a:p>
            <a:pPr marL="342900" lvl="0" indent="-342900" eaLnBrk="0" fontAlgn="base" hangingPunct="0">
              <a:spcBef>
                <a:spcPct val="20000"/>
              </a:spcBef>
              <a:spcAft>
                <a:spcPct val="0"/>
              </a:spcAft>
              <a:buFont typeface="Arial" pitchFamily="34" charset="0"/>
              <a:buChar char="•"/>
            </a:pPr>
            <a:endParaRPr lang="en-US" sz="22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200" kern="0" dirty="0" smtClean="0">
                <a:solidFill>
                  <a:srgbClr val="000000"/>
                </a:solidFill>
                <a:latin typeface="Georgia" pitchFamily="18" charset="0"/>
              </a:rPr>
              <a:t>In the case of a JRA, the application must name or be amended to name the parties to the JRA.  </a:t>
            </a:r>
            <a:endParaRPr lang="en-US" sz="2200" kern="0" dirty="0">
              <a:solidFill>
                <a:srgbClr val="000000"/>
              </a:solidFill>
              <a:latin typeface="Georgia" pitchFamily="18" charset="0"/>
            </a:endParaRPr>
          </a:p>
        </p:txBody>
      </p:sp>
    </p:spTree>
    <p:extLst>
      <p:ext uri="{BB962C8B-B14F-4D97-AF65-F5344CB8AC3E}">
        <p14:creationId xmlns:p14="http://schemas.microsoft.com/office/powerpoint/2010/main" val="149185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143000" y="2187476"/>
            <a:ext cx="7010400" cy="2308324"/>
          </a:xfrm>
          <a:prstGeom prst="rect">
            <a:avLst/>
          </a:prstGeom>
          <a:noFill/>
        </p:spPr>
        <p:txBody>
          <a:bodyPr wrap="square" rtlCol="0">
            <a:spAutoFit/>
          </a:bodyPr>
          <a:lstStyle/>
          <a:p>
            <a:pPr algn="ctr"/>
            <a:r>
              <a:rPr lang="en-US" sz="3600" b="1" dirty="0" smtClean="0">
                <a:solidFill>
                  <a:srgbClr val="002060"/>
                </a:solidFill>
              </a:rPr>
              <a:t>First Inventor To File (FITF)</a:t>
            </a:r>
          </a:p>
          <a:p>
            <a:pPr algn="ctr"/>
            <a:endParaRPr lang="en-US" sz="3600" b="1" dirty="0" smtClean="0">
              <a:solidFill>
                <a:srgbClr val="002060"/>
              </a:solidFill>
            </a:endParaRPr>
          </a:p>
          <a:p>
            <a:pPr algn="ctr"/>
            <a:endParaRPr lang="en-US" sz="3600" b="1" dirty="0">
              <a:solidFill>
                <a:srgbClr val="002060"/>
              </a:solidFill>
            </a:endParaRPr>
          </a:p>
          <a:p>
            <a:pPr algn="ctr"/>
            <a:r>
              <a:rPr lang="en-US" sz="3600" b="1" dirty="0" smtClean="0"/>
              <a:t>Sample Scenarios</a:t>
            </a:r>
            <a:endParaRPr lang="en-US" sz="2000" b="1" dirty="0"/>
          </a:p>
        </p:txBody>
      </p:sp>
    </p:spTree>
    <p:extLst>
      <p:ext uri="{BB962C8B-B14F-4D97-AF65-F5344CB8AC3E}">
        <p14:creationId xmlns:p14="http://schemas.microsoft.com/office/powerpoint/2010/main" val="375355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600" b="1" dirty="0" smtClean="0">
                <a:solidFill>
                  <a:srgbClr val="002060"/>
                </a:solidFill>
              </a:rPr>
              <a:t>Test Your Knowledge!</a:t>
            </a:r>
            <a:endParaRPr lang="en-US" sz="36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108</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2" name="Rectangle 1"/>
          <p:cNvSpPr/>
          <p:nvPr/>
        </p:nvSpPr>
        <p:spPr>
          <a:xfrm>
            <a:off x="685800" y="2348805"/>
            <a:ext cx="6553200" cy="1384995"/>
          </a:xfrm>
          <a:prstGeom prst="rect">
            <a:avLst/>
          </a:prstGeom>
        </p:spPr>
        <p:txBody>
          <a:bodyPr wrap="square">
            <a:spAutoFit/>
          </a:bodyPr>
          <a:lstStyle/>
          <a:p>
            <a:pPr lvl="0" eaLnBrk="0" fontAlgn="base" hangingPunct="0">
              <a:spcBef>
                <a:spcPct val="20000"/>
              </a:spcBef>
              <a:spcAft>
                <a:spcPct val="0"/>
              </a:spcAft>
            </a:pPr>
            <a:r>
              <a:rPr lang="en-US" sz="2800" kern="0" dirty="0" smtClean="0">
                <a:solidFill>
                  <a:srgbClr val="000000"/>
                </a:solidFill>
                <a:latin typeface="Georgia" pitchFamily="18" charset="0"/>
              </a:rPr>
              <a:t>Consider the following first-inventor-to-file examination scenarios and choose the best answer.  </a:t>
            </a:r>
            <a:endParaRPr lang="en-US" sz="2800" kern="0" dirty="0">
              <a:solidFill>
                <a:srgbClr val="000000"/>
              </a:solidFill>
              <a:latin typeface="Georgia" pitchFamily="18" charset="0"/>
            </a:endParaRPr>
          </a:p>
        </p:txBody>
      </p:sp>
      <p:pic>
        <p:nvPicPr>
          <p:cNvPr id="1029"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7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109</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2" name="Rectangle 1"/>
          <p:cNvSpPr/>
          <p:nvPr/>
        </p:nvSpPr>
        <p:spPr>
          <a:xfrm>
            <a:off x="609600" y="1588496"/>
            <a:ext cx="8001000" cy="4081117"/>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US" sz="2400" kern="0" dirty="0" smtClean="0">
                <a:solidFill>
                  <a:srgbClr val="000000"/>
                </a:solidFill>
                <a:latin typeface="Georgia" pitchFamily="18" charset="0"/>
              </a:rPr>
              <a:t>On </a:t>
            </a:r>
            <a:r>
              <a:rPr lang="en-US" sz="2400" kern="0" dirty="0">
                <a:solidFill>
                  <a:srgbClr val="000000"/>
                </a:solidFill>
                <a:latin typeface="Georgia" pitchFamily="18" charset="0"/>
              </a:rPr>
              <a:t>March 16, 2013, </a:t>
            </a:r>
            <a:r>
              <a:rPr lang="en-US" sz="2400" kern="0" dirty="0" smtClean="0">
                <a:solidFill>
                  <a:srgbClr val="000000"/>
                </a:solidFill>
                <a:latin typeface="Georgia" pitchFamily="18" charset="0"/>
              </a:rPr>
              <a:t>Sullivan </a:t>
            </a:r>
            <a:r>
              <a:rPr lang="en-US" sz="2400" kern="0" dirty="0">
                <a:solidFill>
                  <a:srgbClr val="000000"/>
                </a:solidFill>
                <a:latin typeface="Georgia" pitchFamily="18" charset="0"/>
              </a:rPr>
              <a:t>files a nonprovisional utility patent application at the USPTO.  </a:t>
            </a:r>
            <a:endParaRPr lang="en-US" sz="2400" kern="0" dirty="0" smtClean="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endParaRPr lang="en-US" sz="24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400" kern="0" dirty="0" smtClean="0">
                <a:solidFill>
                  <a:srgbClr val="000000"/>
                </a:solidFill>
                <a:latin typeface="Georgia" pitchFamily="18" charset="0"/>
              </a:rPr>
              <a:t>Sullivan </a:t>
            </a:r>
            <a:r>
              <a:rPr lang="en-US" sz="2400" kern="0" dirty="0">
                <a:solidFill>
                  <a:srgbClr val="000000"/>
                </a:solidFill>
                <a:latin typeface="Georgia" pitchFamily="18" charset="0"/>
              </a:rPr>
              <a:t>does not assert any </a:t>
            </a:r>
            <a:r>
              <a:rPr lang="en-US" sz="2400" kern="0" dirty="0" smtClean="0">
                <a:solidFill>
                  <a:srgbClr val="000000"/>
                </a:solidFill>
                <a:latin typeface="Georgia" pitchFamily="18" charset="0"/>
              </a:rPr>
              <a:t>foreign priority </a:t>
            </a:r>
            <a:r>
              <a:rPr lang="en-US" sz="2400" kern="0" dirty="0">
                <a:solidFill>
                  <a:srgbClr val="000000"/>
                </a:solidFill>
                <a:latin typeface="Georgia" pitchFamily="18" charset="0"/>
              </a:rPr>
              <a:t>or domestic </a:t>
            </a:r>
            <a:r>
              <a:rPr lang="en-US" sz="2400" kern="0" dirty="0" smtClean="0">
                <a:solidFill>
                  <a:srgbClr val="000000"/>
                </a:solidFill>
                <a:latin typeface="Georgia" pitchFamily="18" charset="0"/>
              </a:rPr>
              <a:t>benefit under </a:t>
            </a:r>
            <a:r>
              <a:rPr lang="en-US" sz="2400" kern="0" dirty="0">
                <a:solidFill>
                  <a:srgbClr val="000000"/>
                </a:solidFill>
                <a:latin typeface="Georgia" pitchFamily="18" charset="0"/>
              </a:rPr>
              <a:t>35 U.S.C. 119, 120, 121, or 365.  </a:t>
            </a:r>
            <a:endParaRPr lang="en-US" sz="2400" kern="0" dirty="0" smtClean="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endParaRPr lang="en-US" sz="24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400" kern="0" dirty="0">
                <a:solidFill>
                  <a:srgbClr val="000000"/>
                </a:solidFill>
                <a:latin typeface="Georgia" pitchFamily="18" charset="0"/>
              </a:rPr>
              <a:t>The patent examiner </a:t>
            </a:r>
            <a:r>
              <a:rPr lang="en-US" sz="2400" kern="0" dirty="0" smtClean="0">
                <a:solidFill>
                  <a:srgbClr val="000000"/>
                </a:solidFill>
                <a:latin typeface="Georgia" pitchFamily="18" charset="0"/>
              </a:rPr>
              <a:t>rejects </a:t>
            </a:r>
            <a:r>
              <a:rPr lang="en-US" sz="2400" kern="0" dirty="0">
                <a:solidFill>
                  <a:srgbClr val="000000"/>
                </a:solidFill>
                <a:latin typeface="Georgia" pitchFamily="18" charset="0"/>
              </a:rPr>
              <a:t>all of the claims as anticipated under 35 U.S.C. 102(a)(1) </a:t>
            </a:r>
            <a:r>
              <a:rPr lang="en-US" sz="2400" kern="0" dirty="0" smtClean="0">
                <a:solidFill>
                  <a:srgbClr val="000000"/>
                </a:solidFill>
                <a:latin typeface="Georgia" pitchFamily="18" charset="0"/>
              </a:rPr>
              <a:t>by </a:t>
            </a:r>
            <a:r>
              <a:rPr lang="en-US" sz="2400" kern="0" dirty="0">
                <a:solidFill>
                  <a:srgbClr val="000000"/>
                </a:solidFill>
                <a:latin typeface="Georgia" pitchFamily="18" charset="0"/>
              </a:rPr>
              <a:t>a journal article </a:t>
            </a:r>
            <a:r>
              <a:rPr lang="en-US" sz="2400" kern="0" dirty="0" smtClean="0">
                <a:solidFill>
                  <a:srgbClr val="000000"/>
                </a:solidFill>
                <a:latin typeface="Georgia" pitchFamily="18" charset="0"/>
              </a:rPr>
              <a:t>to Duffy, </a:t>
            </a:r>
            <a:r>
              <a:rPr lang="en-US" sz="2400" kern="0" dirty="0">
                <a:solidFill>
                  <a:srgbClr val="000000"/>
                </a:solidFill>
                <a:latin typeface="Georgia" pitchFamily="18" charset="0"/>
              </a:rPr>
              <a:t>which became available to the public on January 8, 2013.  </a:t>
            </a:r>
          </a:p>
        </p:txBody>
      </p:sp>
    </p:spTree>
    <p:extLst>
      <p:ext uri="{BB962C8B-B14F-4D97-AF65-F5344CB8AC3E}">
        <p14:creationId xmlns:p14="http://schemas.microsoft.com/office/powerpoint/2010/main" val="312199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76400"/>
            <a:ext cx="8534400" cy="5155257"/>
          </a:xfrm>
          <a:prstGeom prst="rect">
            <a:avLst/>
          </a:prstGeom>
        </p:spPr>
        <p:txBody>
          <a:bodyPr wrap="square">
            <a:spAutoFit/>
          </a:bodyPr>
          <a:lstStyle/>
          <a:p>
            <a:pPr marL="342900" indent="-342900">
              <a:buFont typeface="Arial" pitchFamily="34" charset="0"/>
              <a:buChar char="•"/>
            </a:pPr>
            <a:endParaRPr lang="en-US" sz="1400" dirty="0" smtClean="0">
              <a:latin typeface="Georgia" pitchFamily="18" charset="0"/>
            </a:endParaRPr>
          </a:p>
          <a:p>
            <a:pPr marL="342900" indent="-342900">
              <a:buFont typeface="Wingdings" pitchFamily="2" charset="2"/>
              <a:buChar char="Ø"/>
            </a:pPr>
            <a:r>
              <a:rPr lang="en-US" sz="2000" dirty="0">
                <a:latin typeface="Georgia" pitchFamily="18" charset="0"/>
              </a:rPr>
              <a:t>The </a:t>
            </a:r>
            <a:r>
              <a:rPr lang="en-US" sz="2000" dirty="0" smtClean="0">
                <a:latin typeface="Georgia" pitchFamily="18" charset="0"/>
              </a:rPr>
              <a:t>First </a:t>
            </a:r>
            <a:r>
              <a:rPr lang="en-US" sz="2000" dirty="0">
                <a:latin typeface="Georgia" pitchFamily="18" charset="0"/>
              </a:rPr>
              <a:t>I</a:t>
            </a:r>
            <a:r>
              <a:rPr lang="en-US" sz="2000" dirty="0" smtClean="0">
                <a:latin typeface="Georgia" pitchFamily="18" charset="0"/>
              </a:rPr>
              <a:t>nventor to File (FITF) provisions </a:t>
            </a:r>
            <a:r>
              <a:rPr lang="en-US" sz="2000" dirty="0">
                <a:latin typeface="Georgia" pitchFamily="18" charset="0"/>
              </a:rPr>
              <a:t>of the </a:t>
            </a:r>
            <a:r>
              <a:rPr lang="en-US" sz="2000" dirty="0" smtClean="0">
                <a:latin typeface="Georgia" pitchFamily="18" charset="0"/>
              </a:rPr>
              <a:t>AIA, which </a:t>
            </a:r>
            <a:r>
              <a:rPr lang="en-US" sz="2000" dirty="0">
                <a:latin typeface="Georgia" pitchFamily="18" charset="0"/>
              </a:rPr>
              <a:t>became </a:t>
            </a:r>
            <a:r>
              <a:rPr lang="en-US" sz="2000" dirty="0" smtClean="0">
                <a:latin typeface="Georgia" pitchFamily="18" charset="0"/>
              </a:rPr>
              <a:t>effective on </a:t>
            </a:r>
            <a:r>
              <a:rPr lang="en-US" sz="2000" dirty="0">
                <a:latin typeface="Georgia" pitchFamily="18" charset="0"/>
              </a:rPr>
              <a:t>March 16, </a:t>
            </a:r>
            <a:r>
              <a:rPr lang="en-US" sz="2000" dirty="0" smtClean="0">
                <a:latin typeface="Georgia" pitchFamily="18" charset="0"/>
              </a:rPr>
              <a:t>2013:</a:t>
            </a:r>
          </a:p>
          <a:p>
            <a:pPr marL="342900" indent="-342900">
              <a:buFont typeface="Wingdings" pitchFamily="2" charset="2"/>
              <a:buChar char="Ø"/>
            </a:pPr>
            <a:endParaRPr lang="en-US" sz="2000" dirty="0" smtClean="0">
              <a:latin typeface="Georgia" pitchFamily="18" charset="0"/>
            </a:endParaRPr>
          </a:p>
          <a:p>
            <a:pPr marL="914400" lvl="1" indent="-457200">
              <a:buFont typeface="Arial" pitchFamily="34" charset="0"/>
              <a:buChar char="•"/>
            </a:pPr>
            <a:r>
              <a:rPr lang="en-US" sz="2000" dirty="0" smtClean="0">
                <a:latin typeface="Georgia" pitchFamily="18" charset="0"/>
              </a:rPr>
              <a:t>DO NOT apply to applications </a:t>
            </a:r>
            <a:r>
              <a:rPr lang="en-US" sz="2000" b="1" u="sng" dirty="0" smtClean="0">
                <a:latin typeface="Georgia" pitchFamily="18" charset="0"/>
              </a:rPr>
              <a:t>filed before</a:t>
            </a:r>
            <a:r>
              <a:rPr lang="en-US" sz="2000" dirty="0" smtClean="0">
                <a:latin typeface="Georgia" pitchFamily="18" charset="0"/>
              </a:rPr>
              <a:t> March 16, 2013</a:t>
            </a:r>
          </a:p>
          <a:p>
            <a:pPr lvl="2"/>
            <a:r>
              <a:rPr lang="en-US" sz="2000" dirty="0" smtClean="0">
                <a:latin typeface="Georgia" pitchFamily="18" charset="0"/>
              </a:rPr>
              <a:t>(these applications are always pre-AIA (First to Invent or FTI) applications); and</a:t>
            </a:r>
          </a:p>
          <a:p>
            <a:pPr marL="914400" lvl="1" indent="-457200">
              <a:buFont typeface="Arial" pitchFamily="34" charset="0"/>
              <a:buChar char="•"/>
            </a:pPr>
            <a:endParaRPr lang="en-US" sz="2000" dirty="0">
              <a:latin typeface="Georgia" pitchFamily="18" charset="0"/>
            </a:endParaRPr>
          </a:p>
          <a:p>
            <a:pPr marL="914400" lvl="1" indent="-457200">
              <a:buFont typeface="Arial" pitchFamily="34" charset="0"/>
              <a:buChar char="•"/>
            </a:pPr>
            <a:r>
              <a:rPr lang="en-US" sz="2000" dirty="0" smtClean="0">
                <a:latin typeface="Georgia" pitchFamily="18" charset="0"/>
              </a:rPr>
              <a:t>Apply to certain applications </a:t>
            </a:r>
            <a:r>
              <a:rPr lang="en-US" sz="2000" b="1" u="sng" dirty="0" smtClean="0">
                <a:latin typeface="Georgia" pitchFamily="18" charset="0"/>
              </a:rPr>
              <a:t>filed on or after</a:t>
            </a:r>
            <a:r>
              <a:rPr lang="en-US" sz="2000" b="1" dirty="0" smtClean="0">
                <a:latin typeface="Georgia" pitchFamily="18" charset="0"/>
              </a:rPr>
              <a:t> </a:t>
            </a:r>
            <a:r>
              <a:rPr lang="en-US" sz="2000" dirty="0" smtClean="0">
                <a:latin typeface="Georgia" pitchFamily="18" charset="0"/>
              </a:rPr>
              <a:t>March 16, 2013.</a:t>
            </a:r>
          </a:p>
          <a:p>
            <a:pPr marL="914400" lvl="1" indent="-457200">
              <a:buFont typeface="Georgia" pitchFamily="18" charset="0"/>
              <a:buChar char="─"/>
            </a:pPr>
            <a:endParaRPr lang="en-US" sz="2000" dirty="0">
              <a:latin typeface="Georgia" pitchFamily="18" charset="0"/>
            </a:endParaRPr>
          </a:p>
          <a:p>
            <a:pPr lvl="1"/>
            <a:endParaRPr lang="en-US" sz="2000" dirty="0" smtClean="0">
              <a:latin typeface="Georgia" pitchFamily="18" charset="0"/>
            </a:endParaRPr>
          </a:p>
          <a:p>
            <a:pPr lvl="1"/>
            <a:r>
              <a:rPr lang="en-US" sz="2000" dirty="0" smtClean="0">
                <a:latin typeface="Georgia" pitchFamily="18" charset="0"/>
              </a:rPr>
              <a:t>Note:  The U.S.  filing date for 35 U.S.C. 371 national stage entries is the international filing date, not the 371(c) date.</a:t>
            </a:r>
          </a:p>
          <a:p>
            <a:pPr marL="342900" indent="-342900">
              <a:buFont typeface="Arial" pitchFamily="34" charset="0"/>
              <a:buChar char="•"/>
            </a:pPr>
            <a:endParaRPr lang="en-US" dirty="0">
              <a:latin typeface="Georgia" pitchFamily="18" charset="0"/>
            </a:endParaRPr>
          </a:p>
          <a:p>
            <a:r>
              <a:rPr lang="en-US" dirty="0"/>
              <a:t>  </a:t>
            </a:r>
          </a:p>
          <a:p>
            <a:pPr marL="342900" indent="-342900">
              <a:buFont typeface="Arial" pitchFamily="34" charset="0"/>
              <a:buChar char="•"/>
            </a:pPr>
            <a:endParaRPr lang="en-US" dirty="0">
              <a:latin typeface="Georgia" pitchFamily="18" charset="0"/>
            </a:endParaRPr>
          </a:p>
          <a:p>
            <a:endParaRPr lang="en-US" sz="2100" b="1" u="sng"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11</a:t>
            </a:fld>
            <a:endParaRPr lang="en-US" dirty="0"/>
          </a:p>
        </p:txBody>
      </p:sp>
      <p:sp>
        <p:nvSpPr>
          <p:cNvPr id="7" name="Title 1"/>
          <p:cNvSpPr txBox="1">
            <a:spLocks/>
          </p:cNvSpPr>
          <p:nvPr/>
        </p:nvSpPr>
        <p:spPr bwMode="auto">
          <a:xfrm>
            <a:off x="152400" y="3048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sz="2800" b="1" dirty="0" smtClean="0">
                <a:solidFill>
                  <a:srgbClr val="002060"/>
                </a:solidFill>
              </a:rPr>
              <a:t>Determining AIA (First Inventor to File) Status</a:t>
            </a:r>
            <a:endParaRPr lang="en-US" sz="2800" b="1" dirty="0">
              <a:solidFill>
                <a:srgbClr val="002060"/>
              </a:solidFill>
            </a:endParaRPr>
          </a:p>
        </p:txBody>
      </p:sp>
    </p:spTree>
    <p:extLst>
      <p:ext uri="{BB962C8B-B14F-4D97-AF65-F5344CB8AC3E}">
        <p14:creationId xmlns:p14="http://schemas.microsoft.com/office/powerpoint/2010/main" val="406123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110</a:t>
            </a:fld>
            <a:endParaRPr lang="en-US" dirty="0">
              <a:solidFill>
                <a:prstClr val="black"/>
              </a:solidFill>
            </a:endParaRPr>
          </a:p>
        </p:txBody>
      </p:sp>
      <p:sp>
        <p:nvSpPr>
          <p:cNvPr id="2" name="Rectangle 1"/>
          <p:cNvSpPr/>
          <p:nvPr/>
        </p:nvSpPr>
        <p:spPr>
          <a:xfrm>
            <a:off x="762000" y="5031938"/>
            <a:ext cx="7848600" cy="1249573"/>
          </a:xfrm>
          <a:prstGeom prst="rect">
            <a:avLst/>
          </a:prstGeom>
        </p:spPr>
        <p:txBody>
          <a:bodyPr wrap="square">
            <a:spAutoFit/>
          </a:bodyPr>
          <a:lstStyle/>
          <a:p>
            <a:pPr lvl="0" eaLnBrk="0" fontAlgn="base" hangingPunct="0">
              <a:spcBef>
                <a:spcPct val="20000"/>
              </a:spcBef>
              <a:spcAft>
                <a:spcPct val="0"/>
              </a:spcAft>
            </a:pPr>
            <a:r>
              <a:rPr lang="en-US" sz="2200" kern="0" dirty="0">
                <a:solidFill>
                  <a:srgbClr val="000000"/>
                </a:solidFill>
                <a:latin typeface="Georgia" pitchFamily="18" charset="0"/>
              </a:rPr>
              <a:t>How could Sullivan properly traverse the examiner's 102(a)(1) rejection over Duffy?</a:t>
            </a:r>
          </a:p>
          <a:p>
            <a:pPr lvl="0" eaLnBrk="0" fontAlgn="base" hangingPunct="0">
              <a:spcBef>
                <a:spcPct val="20000"/>
              </a:spcBef>
              <a:spcAft>
                <a:spcPct val="0"/>
              </a:spcAft>
            </a:pPr>
            <a:r>
              <a:rPr lang="en-US" sz="2600" kern="0" dirty="0" smtClean="0">
                <a:solidFill>
                  <a:srgbClr val="000000"/>
                </a:solidFill>
                <a:latin typeface="Georgia" pitchFamily="18" charset="0"/>
              </a:rPr>
              <a:t> </a:t>
            </a:r>
            <a:endParaRPr lang="en-US" sz="2600" kern="0" dirty="0">
              <a:solidFill>
                <a:srgbClr val="000000"/>
              </a:solidFill>
              <a:latin typeface="Georgia" pitchFamily="18" charset="0"/>
            </a:endParaRP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80772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4038600" y="3352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54102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9144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8271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782744"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49606"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026960"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57600"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7167824"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Tree>
    <p:extLst>
      <p:ext uri="{BB962C8B-B14F-4D97-AF65-F5344CB8AC3E}">
        <p14:creationId xmlns:p14="http://schemas.microsoft.com/office/powerpoint/2010/main" val="282269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111</a:t>
            </a:fld>
            <a:endParaRPr lang="en-US" dirty="0">
              <a:solidFill>
                <a:prstClr val="black"/>
              </a:solidFill>
            </a:endParaRPr>
          </a:p>
        </p:txBody>
      </p:sp>
      <p:sp>
        <p:nvSpPr>
          <p:cNvPr id="2" name="Rectangle 1"/>
          <p:cNvSpPr/>
          <p:nvPr/>
        </p:nvSpPr>
        <p:spPr>
          <a:xfrm>
            <a:off x="685800" y="4876800"/>
            <a:ext cx="8229600" cy="1446550"/>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200" b="1" kern="0" dirty="0" smtClean="0">
                <a:latin typeface="Georgia" pitchFamily="18" charset="0"/>
              </a:rPr>
              <a:t>Q1.1 </a:t>
            </a:r>
            <a:r>
              <a:rPr lang="en-US" sz="2200" kern="0" dirty="0" smtClean="0">
                <a:latin typeface="Georgia" pitchFamily="18" charset="0"/>
              </a:rPr>
              <a:t>– TRUE OR FALSE?  Sullivan could properly traverse by arguing that the Duffy article is not prior art under 102(a)(1) because it became available to the public during Sullivan's one-year grace period.</a:t>
            </a:r>
            <a:r>
              <a:rPr lang="en-US" sz="2200" kern="0" dirty="0" smtClean="0">
                <a:solidFill>
                  <a:srgbClr val="002060"/>
                </a:solidFill>
                <a:latin typeface="Georgia" pitchFamily="18" charset="0"/>
              </a:rPr>
              <a:t> </a:t>
            </a:r>
            <a:endParaRPr lang="en-US" sz="2200" kern="0" dirty="0">
              <a:solidFill>
                <a:srgbClr val="002060"/>
              </a:solidFill>
              <a:latin typeface="Georgia" pitchFamily="18" charset="0"/>
            </a:endParaRP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80772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4038600" y="3348335"/>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54102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9144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8271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782744"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49606"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026960"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57600"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7167824"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Tree>
    <p:extLst>
      <p:ext uri="{BB962C8B-B14F-4D97-AF65-F5344CB8AC3E}">
        <p14:creationId xmlns:p14="http://schemas.microsoft.com/office/powerpoint/2010/main" val="124056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112</a:t>
            </a:fld>
            <a:endParaRPr lang="en-US" dirty="0">
              <a:solidFill>
                <a:prstClr val="black"/>
              </a:solidFill>
            </a:endParaRPr>
          </a:p>
        </p:txBody>
      </p:sp>
      <p:sp>
        <p:nvSpPr>
          <p:cNvPr id="2" name="Rectangle 1"/>
          <p:cNvSpPr/>
          <p:nvPr/>
        </p:nvSpPr>
        <p:spPr>
          <a:xfrm>
            <a:off x="503816" y="4310896"/>
            <a:ext cx="8335384" cy="1785104"/>
          </a:xfrm>
          <a:prstGeom prst="rect">
            <a:avLst/>
          </a:prstGeom>
          <a:noFill/>
          <a:ln w="63500">
            <a:solidFill>
              <a:srgbClr val="00B050"/>
            </a:solidFill>
          </a:ln>
        </p:spPr>
        <p:txBody>
          <a:bodyPr wrap="square">
            <a:spAutoFit/>
          </a:bodyPr>
          <a:lstStyle/>
          <a:p>
            <a:pPr lvl="0" eaLnBrk="0" fontAlgn="base" hangingPunct="0">
              <a:spcBef>
                <a:spcPct val="20000"/>
              </a:spcBef>
              <a:spcAft>
                <a:spcPct val="0"/>
              </a:spcAft>
            </a:pPr>
            <a:r>
              <a:rPr lang="en-US" sz="2200" b="1" kern="0" dirty="0" smtClean="0">
                <a:solidFill>
                  <a:srgbClr val="000000"/>
                </a:solidFill>
                <a:latin typeface="Georgia" pitchFamily="18" charset="0"/>
              </a:rPr>
              <a:t>A1.1 – FALSE</a:t>
            </a:r>
            <a:r>
              <a:rPr lang="en-US" sz="2200" b="1" kern="0" dirty="0">
                <a:solidFill>
                  <a:srgbClr val="000000"/>
                </a:solidFill>
                <a:latin typeface="Georgia" pitchFamily="18" charset="0"/>
              </a:rPr>
              <a:t>.</a:t>
            </a:r>
            <a:r>
              <a:rPr lang="en-US" sz="2200" b="1" kern="0" dirty="0" smtClean="0">
                <a:solidFill>
                  <a:srgbClr val="000000"/>
                </a:solidFill>
                <a:latin typeface="Georgia" pitchFamily="18" charset="0"/>
              </a:rPr>
              <a:t>  </a:t>
            </a:r>
            <a:r>
              <a:rPr lang="en-US" sz="2200" kern="0" dirty="0">
                <a:solidFill>
                  <a:srgbClr val="000000"/>
                </a:solidFill>
                <a:latin typeface="Georgia" pitchFamily="18" charset="0"/>
              </a:rPr>
              <a:t>The subject matter of the Duffy article did not originate with Sullivan, so 102(b)(1)(A) does not apply.  Likewise, Sullivan (or another who got the information from him) did not disclose the subject matter within the year prior to his filing date and before the Duffy article, so 102(b)(1)(B) also does not apply.</a:t>
            </a:r>
          </a:p>
        </p:txBody>
      </p:sp>
      <p:cxnSp>
        <p:nvCxnSpPr>
          <p:cNvPr id="21" name="Straight Arrow Connector 20" descr="timeline showing Sullivan's 3-16-13 effective filing date, Duffy's 1-8-13 journal article, and Sullivan's grace period from 3-16-12 to 3-16-13"/>
          <p:cNvCxnSpPr/>
          <p:nvPr/>
        </p:nvCxnSpPr>
        <p:spPr>
          <a:xfrm>
            <a:off x="349624" y="1981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8077200" y="2038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4038600" y="2590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5410200" y="2038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914400" y="2590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827120" y="2038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782744" y="3962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49606" y="3200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026960" y="3200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57600" y="3505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7167824" y="2590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Tree>
    <p:extLst>
      <p:ext uri="{BB962C8B-B14F-4D97-AF65-F5344CB8AC3E}">
        <p14:creationId xmlns:p14="http://schemas.microsoft.com/office/powerpoint/2010/main" val="300170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113</a:t>
            </a:fld>
            <a:endParaRPr lang="en-US" dirty="0">
              <a:solidFill>
                <a:prstClr val="black"/>
              </a:solidFill>
            </a:endParaRPr>
          </a:p>
        </p:txBody>
      </p:sp>
      <p:sp>
        <p:nvSpPr>
          <p:cNvPr id="2" name="Rectangle 1"/>
          <p:cNvSpPr/>
          <p:nvPr/>
        </p:nvSpPr>
        <p:spPr>
          <a:xfrm>
            <a:off x="404648" y="5064204"/>
            <a:ext cx="8540336" cy="1107996"/>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200" b="1" kern="0" dirty="0" smtClean="0">
                <a:latin typeface="Georgia" pitchFamily="18" charset="0"/>
              </a:rPr>
              <a:t>Q1.2 – </a:t>
            </a:r>
            <a:r>
              <a:rPr lang="en-US" sz="2200" kern="0" dirty="0" smtClean="0">
                <a:latin typeface="Georgia" pitchFamily="18" charset="0"/>
              </a:rPr>
              <a:t>TRUE OR FALSE</a:t>
            </a:r>
            <a:r>
              <a:rPr lang="en-US" sz="2200" kern="0" dirty="0">
                <a:latin typeface="Georgia" pitchFamily="18" charset="0"/>
              </a:rPr>
              <a:t>? </a:t>
            </a:r>
            <a:r>
              <a:rPr lang="en-US" sz="2200" kern="0" dirty="0" smtClean="0">
                <a:latin typeface="Georgia" pitchFamily="18" charset="0"/>
              </a:rPr>
              <a:t> Sullivan could properly traverse the rejection by presenting </a:t>
            </a:r>
            <a:r>
              <a:rPr lang="en-US" sz="2200" kern="0" dirty="0">
                <a:latin typeface="Georgia" pitchFamily="18" charset="0"/>
              </a:rPr>
              <a:t>a declaration under 37 CFR 1.131 establishing that </a:t>
            </a:r>
            <a:r>
              <a:rPr lang="en-US" sz="2200" kern="0" dirty="0" smtClean="0">
                <a:latin typeface="Georgia" pitchFamily="18" charset="0"/>
              </a:rPr>
              <a:t>Sullivan's invention date </a:t>
            </a:r>
            <a:r>
              <a:rPr lang="en-US" sz="2200" kern="0" dirty="0">
                <a:latin typeface="Georgia" pitchFamily="18" charset="0"/>
              </a:rPr>
              <a:t>was December 13, 2011. </a:t>
            </a: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80772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4038600" y="3352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54102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9144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8271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782744"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49606"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026960"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57600"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7167824"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
        <p:nvSpPr>
          <p:cNvPr id="17" name="TextBox 16"/>
          <p:cNvSpPr txBox="1"/>
          <p:nvPr/>
        </p:nvSpPr>
        <p:spPr>
          <a:xfrm>
            <a:off x="-76200" y="1524000"/>
            <a:ext cx="29808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13</a:t>
            </a:r>
            <a:r>
              <a:rPr lang="en-US" b="1" kern="0" dirty="0" smtClean="0">
                <a:solidFill>
                  <a:srgbClr val="002060"/>
                </a:solidFill>
                <a:latin typeface="Helvetica" pitchFamily="34" charset="0"/>
                <a:cs typeface="Helvetica" pitchFamily="34" charset="0"/>
              </a:rPr>
              <a:t>, 2011</a:t>
            </a:r>
          </a:p>
          <a:p>
            <a:pPr lvl="0" algn="ctr"/>
            <a:r>
              <a:rPr lang="en-US" b="1" kern="0" dirty="0" smtClean="0">
                <a:solidFill>
                  <a:srgbClr val="002060"/>
                </a:solidFill>
                <a:latin typeface="Helvetica" pitchFamily="34" charset="0"/>
                <a:cs typeface="Helvetica" pitchFamily="34" charset="0"/>
              </a:rPr>
              <a:t>Sullivan's invention date</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18" name="Straight Connector 17"/>
          <p:cNvCxnSpPr/>
          <p:nvPr/>
        </p:nvCxnSpPr>
        <p:spPr>
          <a:xfrm>
            <a:off x="533400" y="2209800"/>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416502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184"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114</a:t>
            </a:fld>
            <a:endParaRPr lang="en-US" dirty="0">
              <a:solidFill>
                <a:prstClr val="black"/>
              </a:solidFill>
            </a:endParaRPr>
          </a:p>
        </p:txBody>
      </p:sp>
      <p:sp>
        <p:nvSpPr>
          <p:cNvPr id="2" name="Rectangle 1"/>
          <p:cNvSpPr/>
          <p:nvPr/>
        </p:nvSpPr>
        <p:spPr>
          <a:xfrm>
            <a:off x="656216" y="4988004"/>
            <a:ext cx="8259184" cy="1107996"/>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200" b="1" kern="0" dirty="0" smtClean="0">
                <a:solidFill>
                  <a:srgbClr val="000000"/>
                </a:solidFill>
                <a:latin typeface="Georgia" pitchFamily="18" charset="0"/>
              </a:rPr>
              <a:t>A1.2 – FALSE</a:t>
            </a:r>
            <a:r>
              <a:rPr lang="en-US" sz="2200" kern="0" dirty="0" smtClean="0">
                <a:solidFill>
                  <a:srgbClr val="000000"/>
                </a:solidFill>
                <a:latin typeface="Georgia" pitchFamily="18" charset="0"/>
              </a:rPr>
              <a:t>.  </a:t>
            </a:r>
            <a:r>
              <a:rPr lang="en-US" sz="2200" kern="0" dirty="0">
                <a:solidFill>
                  <a:srgbClr val="000000"/>
                </a:solidFill>
                <a:latin typeface="Georgia" pitchFamily="18" charset="0"/>
              </a:rPr>
              <a:t>Because the AIA is a first-inventor-to-file system rather than a first-to-invent system, an applicant cannot overcome a reference by showing an earlier date of invention.  </a:t>
            </a: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80772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4038600" y="3352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54102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9144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8271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782744"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49606"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026960"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57600"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7167824"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32" name="Straight Connector 31"/>
          <p:cNvCxnSpPr/>
          <p:nvPr/>
        </p:nvCxnSpPr>
        <p:spPr>
          <a:xfrm>
            <a:off x="533400" y="2209800"/>
            <a:ext cx="0" cy="533400"/>
          </a:xfrm>
          <a:prstGeom prst="line">
            <a:avLst/>
          </a:prstGeom>
          <a:noFill/>
          <a:ln w="127000" cap="flat" cmpd="sng" algn="ctr">
            <a:solidFill>
              <a:schemeClr val="tx1"/>
            </a:solidFill>
            <a:prstDash val="solid"/>
          </a:ln>
          <a:effectLst/>
        </p:spPr>
      </p:cxnSp>
      <p:sp>
        <p:nvSpPr>
          <p:cNvPr id="33" name="TextBox 32"/>
          <p:cNvSpPr txBox="1"/>
          <p:nvPr/>
        </p:nvSpPr>
        <p:spPr>
          <a:xfrm>
            <a:off x="-76200" y="1556657"/>
            <a:ext cx="29808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13</a:t>
            </a:r>
            <a:r>
              <a:rPr lang="en-US" b="1" kern="0" dirty="0" smtClean="0">
                <a:solidFill>
                  <a:srgbClr val="002060"/>
                </a:solidFill>
                <a:latin typeface="Helvetica" pitchFamily="34" charset="0"/>
                <a:cs typeface="Helvetica" pitchFamily="34" charset="0"/>
              </a:rPr>
              <a:t>, 2011</a:t>
            </a:r>
          </a:p>
          <a:p>
            <a:pPr lvl="0" algn="ctr"/>
            <a:r>
              <a:rPr lang="en-US" b="1" kern="0" dirty="0" smtClean="0">
                <a:solidFill>
                  <a:srgbClr val="002060"/>
                </a:solidFill>
                <a:latin typeface="Helvetica" pitchFamily="34" charset="0"/>
                <a:cs typeface="Helvetica" pitchFamily="34" charset="0"/>
              </a:rPr>
              <a:t>Sullivan's invention date</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10410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115</a:t>
            </a:fld>
            <a:endParaRPr lang="en-US" dirty="0">
              <a:solidFill>
                <a:prstClr val="black"/>
              </a:solidFill>
            </a:endParaRPr>
          </a:p>
        </p:txBody>
      </p:sp>
      <p:sp>
        <p:nvSpPr>
          <p:cNvPr id="2" name="Rectangle 1"/>
          <p:cNvSpPr/>
          <p:nvPr/>
        </p:nvSpPr>
        <p:spPr>
          <a:xfrm>
            <a:off x="122816" y="4876800"/>
            <a:ext cx="8868784" cy="1384995"/>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100" b="1" kern="0" dirty="0" smtClean="0">
                <a:latin typeface="Georgia" pitchFamily="18" charset="0"/>
              </a:rPr>
              <a:t>Q1.3 </a:t>
            </a:r>
            <a:r>
              <a:rPr lang="en-US" sz="2100" kern="0" dirty="0" smtClean="0">
                <a:latin typeface="Georgia" pitchFamily="18" charset="0"/>
              </a:rPr>
              <a:t>– TRUE OR FALSE</a:t>
            </a:r>
            <a:r>
              <a:rPr lang="en-US" sz="2100" kern="0" dirty="0">
                <a:latin typeface="Georgia" pitchFamily="18" charset="0"/>
              </a:rPr>
              <a:t>? </a:t>
            </a:r>
            <a:r>
              <a:rPr lang="en-US" sz="2100" kern="0" dirty="0" smtClean="0">
                <a:latin typeface="Georgia" pitchFamily="18" charset="0"/>
              </a:rPr>
              <a:t> Sullivan </a:t>
            </a:r>
            <a:r>
              <a:rPr lang="en-US" sz="2100" kern="0" dirty="0">
                <a:latin typeface="Georgia" pitchFamily="18" charset="0"/>
              </a:rPr>
              <a:t>could </a:t>
            </a:r>
            <a:r>
              <a:rPr lang="en-US" sz="2100" kern="0" dirty="0" smtClean="0">
                <a:latin typeface="Georgia" pitchFamily="18" charset="0"/>
              </a:rPr>
              <a:t>properly traverse by presenting  </a:t>
            </a:r>
            <a:r>
              <a:rPr lang="en-US" sz="2100" kern="0" dirty="0">
                <a:latin typeface="Georgia" pitchFamily="18" charset="0"/>
              </a:rPr>
              <a:t>a statement under 35 U.S.C. 102(b)(2)(C) that the invention described in the Duffy article and the Sullivan application were commonly owned on March 16, 2013.</a:t>
            </a:r>
            <a:r>
              <a:rPr lang="en-US" sz="2100" kern="0" dirty="0">
                <a:solidFill>
                  <a:srgbClr val="002060"/>
                </a:solidFill>
                <a:latin typeface="Georgia" pitchFamily="18" charset="0"/>
              </a:rPr>
              <a:t> </a:t>
            </a: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75438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3505200" y="3352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48768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3810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2937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295400"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362262"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539616"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170256"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6634424"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
        <p:nvSpPr>
          <p:cNvPr id="17" name="TextBox 16"/>
          <p:cNvSpPr txBox="1"/>
          <p:nvPr/>
        </p:nvSpPr>
        <p:spPr>
          <a:xfrm>
            <a:off x="5638800" y="1600200"/>
            <a:ext cx="3429000"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March 16</a:t>
            </a:r>
            <a:r>
              <a:rPr lang="en-US" b="1" kern="0" dirty="0" smtClean="0">
                <a:solidFill>
                  <a:srgbClr val="002060"/>
                </a:solidFill>
                <a:latin typeface="Helvetica" pitchFamily="34" charset="0"/>
                <a:cs typeface="Helvetica" pitchFamily="34" charset="0"/>
              </a:rPr>
              <a:t>, 2013</a:t>
            </a:r>
          </a:p>
          <a:p>
            <a:pPr lvl="0" algn="ctr"/>
            <a:r>
              <a:rPr lang="en-US" b="1" kern="0" dirty="0">
                <a:solidFill>
                  <a:srgbClr val="002060"/>
                </a:solidFill>
                <a:latin typeface="Helvetica" pitchFamily="34" charset="0"/>
                <a:cs typeface="Helvetica" pitchFamily="34" charset="0"/>
              </a:rPr>
              <a:t>i</a:t>
            </a:r>
            <a:r>
              <a:rPr lang="en-US" b="1" kern="0" dirty="0" smtClean="0">
                <a:solidFill>
                  <a:srgbClr val="002060"/>
                </a:solidFill>
                <a:latin typeface="Helvetica" pitchFamily="34" charset="0"/>
                <a:cs typeface="Helvetica" pitchFamily="34" charset="0"/>
              </a:rPr>
              <a:t>nventions commonly owned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18" name="Straight Connector 17"/>
          <p:cNvCxnSpPr/>
          <p:nvPr/>
        </p:nvCxnSpPr>
        <p:spPr>
          <a:xfrm>
            <a:off x="7543800" y="2209800"/>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118311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184"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116</a:t>
            </a:fld>
            <a:endParaRPr lang="en-US" dirty="0">
              <a:solidFill>
                <a:prstClr val="black"/>
              </a:solidFill>
            </a:endParaRPr>
          </a:p>
        </p:txBody>
      </p:sp>
      <p:sp>
        <p:nvSpPr>
          <p:cNvPr id="2" name="Rectangle 1"/>
          <p:cNvSpPr/>
          <p:nvPr/>
        </p:nvSpPr>
        <p:spPr>
          <a:xfrm>
            <a:off x="152400" y="4878069"/>
            <a:ext cx="8915400" cy="1323439"/>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000" b="1" kern="0" dirty="0" smtClean="0">
                <a:solidFill>
                  <a:srgbClr val="000000"/>
                </a:solidFill>
                <a:latin typeface="Georgia" pitchFamily="18" charset="0"/>
              </a:rPr>
              <a:t>A1.3 – FALSE.  </a:t>
            </a:r>
            <a:r>
              <a:rPr lang="en-US" sz="2000" kern="0" dirty="0">
                <a:solidFill>
                  <a:srgbClr val="000000"/>
                </a:solidFill>
                <a:latin typeface="Georgia" pitchFamily="18" charset="0"/>
              </a:rPr>
              <a:t>The rejection was made under 102(a)(1), and the common ownership exception of 102(b)(2)(C) only applies to rejections made under 102(a)(2).   Therefore, even though Sullivan can establish common ownership as of his effective filing date, the traversal is </a:t>
            </a:r>
            <a:r>
              <a:rPr lang="en-US" sz="2000" kern="0" dirty="0" smtClean="0">
                <a:solidFill>
                  <a:srgbClr val="000000"/>
                </a:solidFill>
                <a:latin typeface="Georgia" pitchFamily="18" charset="0"/>
              </a:rPr>
              <a:t>unavailing. </a:t>
            </a:r>
            <a:endParaRPr lang="en-US" sz="2000" kern="0" dirty="0">
              <a:solidFill>
                <a:srgbClr val="000000"/>
              </a:solidFill>
              <a:latin typeface="Georgia" pitchFamily="18" charset="0"/>
            </a:endParaRPr>
          </a:p>
        </p:txBody>
      </p:sp>
      <p:cxnSp>
        <p:nvCxnSpPr>
          <p:cNvPr id="21" name="Straight Arrow Connector 20" descr="timeline showing Sullivan's 3-16-13 effective filing date, Duffy's 1-8-13 journal article, and Sullivan's grace period from 3-16-12 to 3-16-13"/>
          <p:cNvCxnSpPr/>
          <p:nvPr/>
        </p:nvCxnSpPr>
        <p:spPr>
          <a:xfrm>
            <a:off x="349624" y="27432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7467600" y="28005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3429000" y="33528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4800600" y="28005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304800" y="33528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217520" y="28005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173144" y="47244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240006" y="39624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417360" y="39624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048000" y="42672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6553200" y="33528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32" name="Straight Connector 31"/>
          <p:cNvCxnSpPr/>
          <p:nvPr/>
        </p:nvCxnSpPr>
        <p:spPr>
          <a:xfrm>
            <a:off x="7467600" y="2209800"/>
            <a:ext cx="0" cy="533400"/>
          </a:xfrm>
          <a:prstGeom prst="line">
            <a:avLst/>
          </a:prstGeom>
          <a:noFill/>
          <a:ln w="127000" cap="flat" cmpd="sng" algn="ctr">
            <a:solidFill>
              <a:schemeClr val="tx1"/>
            </a:solidFill>
            <a:prstDash val="solid"/>
          </a:ln>
          <a:effectLst/>
        </p:spPr>
      </p:cxnSp>
      <p:sp>
        <p:nvSpPr>
          <p:cNvPr id="19" name="TextBox 18"/>
          <p:cNvSpPr txBox="1"/>
          <p:nvPr/>
        </p:nvSpPr>
        <p:spPr>
          <a:xfrm>
            <a:off x="5638800" y="1524000"/>
            <a:ext cx="3429000"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March 16</a:t>
            </a:r>
            <a:r>
              <a:rPr lang="en-US" b="1" kern="0" dirty="0" smtClean="0">
                <a:solidFill>
                  <a:srgbClr val="002060"/>
                </a:solidFill>
                <a:latin typeface="Helvetica" pitchFamily="34" charset="0"/>
                <a:cs typeface="Helvetica" pitchFamily="34" charset="0"/>
              </a:rPr>
              <a:t>, 2013</a:t>
            </a:r>
          </a:p>
          <a:p>
            <a:pPr lvl="0" algn="ctr"/>
            <a:r>
              <a:rPr lang="en-US" b="1" kern="0" dirty="0">
                <a:solidFill>
                  <a:srgbClr val="002060"/>
                </a:solidFill>
                <a:latin typeface="Helvetica" pitchFamily="34" charset="0"/>
                <a:cs typeface="Helvetica" pitchFamily="34" charset="0"/>
              </a:rPr>
              <a:t>i</a:t>
            </a:r>
            <a:r>
              <a:rPr lang="en-US" b="1" kern="0" dirty="0" smtClean="0">
                <a:solidFill>
                  <a:srgbClr val="002060"/>
                </a:solidFill>
                <a:latin typeface="Helvetica" pitchFamily="34" charset="0"/>
                <a:cs typeface="Helvetica" pitchFamily="34" charset="0"/>
              </a:rPr>
              <a:t>nventions commonly owned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133721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117</a:t>
            </a:fld>
            <a:endParaRPr lang="en-US" dirty="0">
              <a:solidFill>
                <a:prstClr val="black"/>
              </a:solidFill>
            </a:endParaRPr>
          </a:p>
        </p:txBody>
      </p:sp>
      <p:sp>
        <p:nvSpPr>
          <p:cNvPr id="2" name="Rectangle 1"/>
          <p:cNvSpPr/>
          <p:nvPr/>
        </p:nvSpPr>
        <p:spPr>
          <a:xfrm>
            <a:off x="152400" y="4800600"/>
            <a:ext cx="8891752" cy="1323439"/>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000" b="1" kern="0" dirty="0" smtClean="0">
                <a:latin typeface="Georgia" pitchFamily="18" charset="0"/>
              </a:rPr>
              <a:t>Q1.4 – </a:t>
            </a:r>
            <a:r>
              <a:rPr lang="en-US" sz="2000" kern="0" dirty="0" smtClean="0">
                <a:latin typeface="Georgia" pitchFamily="18" charset="0"/>
              </a:rPr>
              <a:t>TRUE OR FALSE</a:t>
            </a:r>
            <a:r>
              <a:rPr lang="en-US" sz="2000" kern="0" dirty="0">
                <a:latin typeface="Georgia" pitchFamily="18" charset="0"/>
              </a:rPr>
              <a:t>? </a:t>
            </a:r>
            <a:r>
              <a:rPr lang="en-US" sz="2000" kern="0" dirty="0" smtClean="0">
                <a:latin typeface="Georgia" pitchFamily="18" charset="0"/>
              </a:rPr>
              <a:t> Sullivan </a:t>
            </a:r>
            <a:r>
              <a:rPr lang="en-US" sz="2000" kern="0" dirty="0">
                <a:latin typeface="Georgia" pitchFamily="18" charset="0"/>
              </a:rPr>
              <a:t>could </a:t>
            </a:r>
            <a:r>
              <a:rPr lang="en-US" sz="2000" kern="0" dirty="0" smtClean="0">
                <a:latin typeface="Georgia" pitchFamily="18" charset="0"/>
              </a:rPr>
              <a:t>properly traverse by submitting </a:t>
            </a:r>
            <a:r>
              <a:rPr lang="en-US" sz="2000" kern="0" dirty="0">
                <a:latin typeface="Georgia" pitchFamily="18" charset="0"/>
              </a:rPr>
              <a:t>a 37 CFR 1.132 declaration about the commercial success of his invention, including </a:t>
            </a:r>
            <a:r>
              <a:rPr lang="en-US" sz="2000" kern="0" dirty="0" smtClean="0">
                <a:latin typeface="Georgia" pitchFamily="18" charset="0"/>
              </a:rPr>
              <a:t>sales figures as well as market share, </a:t>
            </a:r>
            <a:r>
              <a:rPr lang="en-US" sz="2000" kern="0" dirty="0">
                <a:latin typeface="Georgia" pitchFamily="18" charset="0"/>
              </a:rPr>
              <a:t>and establishing a nexus between the claimed invention and the commercial success. </a:t>
            </a:r>
          </a:p>
        </p:txBody>
      </p:sp>
      <p:cxnSp>
        <p:nvCxnSpPr>
          <p:cNvPr id="21" name="Straight Arrow Connector 20" descr="timeline showing Sullivan's 3-16-13 effective filing date, Duffy's 1-8-13 journal article, and Sullivan's grace period from 3-16-12 to 3-16-13"/>
          <p:cNvCxnSpPr/>
          <p:nvPr/>
        </p:nvCxnSpPr>
        <p:spPr>
          <a:xfrm>
            <a:off x="349624" y="2667000"/>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7543800" y="2724329"/>
            <a:ext cx="0" cy="533400"/>
          </a:xfrm>
          <a:prstGeom prst="line">
            <a:avLst/>
          </a:prstGeom>
          <a:noFill/>
          <a:ln w="127000" cap="flat" cmpd="sng" algn="ctr">
            <a:solidFill>
              <a:schemeClr val="tx1"/>
            </a:solidFill>
            <a:prstDash val="solid"/>
          </a:ln>
          <a:effectLst/>
        </p:spPr>
      </p:cxnSp>
      <p:sp>
        <p:nvSpPr>
          <p:cNvPr id="23" name="TextBox 22"/>
          <p:cNvSpPr txBox="1"/>
          <p:nvPr/>
        </p:nvSpPr>
        <p:spPr>
          <a:xfrm>
            <a:off x="3505200" y="3276600"/>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4876800" y="2724329"/>
            <a:ext cx="0" cy="533400"/>
          </a:xfrm>
          <a:prstGeom prst="line">
            <a:avLst/>
          </a:prstGeom>
          <a:noFill/>
          <a:ln w="127000" cap="flat" cmpd="sng" algn="ctr">
            <a:solidFill>
              <a:schemeClr val="tx1"/>
            </a:solidFill>
            <a:prstDash val="solid"/>
          </a:ln>
          <a:effectLst/>
        </p:spPr>
      </p:cxnSp>
      <p:sp>
        <p:nvSpPr>
          <p:cNvPr id="25" name="TextBox 24"/>
          <p:cNvSpPr txBox="1"/>
          <p:nvPr/>
        </p:nvSpPr>
        <p:spPr>
          <a:xfrm>
            <a:off x="381000" y="3276600"/>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293720" y="2724329"/>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249344" y="4648200"/>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316206" y="3886200"/>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493560" y="3886200"/>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124200" y="4191000"/>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6634424" y="3276600"/>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sp>
        <p:nvSpPr>
          <p:cNvPr id="17" name="TextBox 16"/>
          <p:cNvSpPr txBox="1"/>
          <p:nvPr/>
        </p:nvSpPr>
        <p:spPr>
          <a:xfrm>
            <a:off x="5943600" y="1524000"/>
            <a:ext cx="3429000"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37 CFR 1.132 declaration</a:t>
            </a:r>
          </a:p>
          <a:p>
            <a:pPr lvl="0" algn="ctr"/>
            <a:r>
              <a:rPr lang="en-US" b="1" kern="0" noProof="0" dirty="0" smtClean="0">
                <a:solidFill>
                  <a:srgbClr val="002060"/>
                </a:solidFill>
                <a:latin typeface="Helvetica" pitchFamily="34" charset="0"/>
                <a:cs typeface="Helvetica" pitchFamily="34" charset="0"/>
              </a:rPr>
              <a:t>of</a:t>
            </a: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 commercial success</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18" name="Straight Connector 17"/>
          <p:cNvCxnSpPr/>
          <p:nvPr/>
        </p:nvCxnSpPr>
        <p:spPr>
          <a:xfrm>
            <a:off x="7696200" y="2133600"/>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399612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184" y="304800"/>
            <a:ext cx="8686800" cy="1143000"/>
          </a:xfrm>
        </p:spPr>
        <p:txBody>
          <a:bodyPr/>
          <a:lstStyle/>
          <a:p>
            <a:r>
              <a:rPr lang="en-US" sz="3200" b="1" dirty="0" smtClean="0">
                <a:solidFill>
                  <a:srgbClr val="002060"/>
                </a:solidFill>
              </a:rPr>
              <a:t>Scenario 1.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118</a:t>
            </a:fld>
            <a:endParaRPr lang="en-US" dirty="0">
              <a:solidFill>
                <a:prstClr val="black"/>
              </a:solidFill>
            </a:endParaRPr>
          </a:p>
        </p:txBody>
      </p:sp>
      <p:sp>
        <p:nvSpPr>
          <p:cNvPr id="6" name="Content Placeholder 2"/>
          <p:cNvSpPr txBox="1">
            <a:spLocks/>
          </p:cNvSpPr>
          <p:nvPr/>
        </p:nvSpPr>
        <p:spPr>
          <a:xfrm>
            <a:off x="404648" y="14478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
        <p:nvSpPr>
          <p:cNvPr id="2" name="Rectangle 1"/>
          <p:cNvSpPr/>
          <p:nvPr/>
        </p:nvSpPr>
        <p:spPr>
          <a:xfrm>
            <a:off x="533400" y="4800600"/>
            <a:ext cx="8153400" cy="1446550"/>
          </a:xfrm>
          <a:prstGeom prst="rect">
            <a:avLst/>
          </a:prstGeom>
          <a:ln w="63500">
            <a:solidFill>
              <a:srgbClr val="00B050"/>
            </a:solidFill>
          </a:ln>
        </p:spPr>
        <p:txBody>
          <a:bodyPr wrap="square">
            <a:spAutoFit/>
          </a:bodyPr>
          <a:lstStyle/>
          <a:p>
            <a:pPr lvl="0" eaLnBrk="0" fontAlgn="base" hangingPunct="0">
              <a:spcBef>
                <a:spcPct val="20000"/>
              </a:spcBef>
              <a:spcAft>
                <a:spcPct val="0"/>
              </a:spcAft>
            </a:pPr>
            <a:r>
              <a:rPr lang="en-US" sz="2200" b="1" kern="0" dirty="0" smtClean="0">
                <a:solidFill>
                  <a:srgbClr val="000000"/>
                </a:solidFill>
                <a:latin typeface="Georgia" pitchFamily="18" charset="0"/>
              </a:rPr>
              <a:t>A1.4 – FALSE.  </a:t>
            </a:r>
            <a:r>
              <a:rPr lang="en-US" sz="2200" kern="0" dirty="0" smtClean="0">
                <a:solidFill>
                  <a:srgbClr val="000000"/>
                </a:solidFill>
                <a:latin typeface="Georgia" pitchFamily="18" charset="0"/>
              </a:rPr>
              <a:t>A </a:t>
            </a:r>
            <a:r>
              <a:rPr lang="en-US" sz="2200" kern="0" dirty="0">
                <a:solidFill>
                  <a:srgbClr val="000000"/>
                </a:solidFill>
                <a:latin typeface="Georgia" pitchFamily="18" charset="0"/>
              </a:rPr>
              <a:t>declaration to establish so-called "secondary considerations" such as commercial success may be used to traverse an obviousness rejection, but not an anticipation rejection.  This applies to both AIA and pre-AIA applications.</a:t>
            </a:r>
          </a:p>
        </p:txBody>
      </p:sp>
      <p:cxnSp>
        <p:nvCxnSpPr>
          <p:cNvPr id="21" name="Straight Arrow Connector 20" descr="timeline showing Sullivan's 3-16-13 effective filing date, Duffy's 1-8-13 journal article, and Sullivan's grace period from 3-16-12 to 3-16-13"/>
          <p:cNvCxnSpPr/>
          <p:nvPr/>
        </p:nvCxnSpPr>
        <p:spPr>
          <a:xfrm>
            <a:off x="349624" y="2627531"/>
            <a:ext cx="8595360" cy="0"/>
          </a:xfrm>
          <a:prstGeom prst="straightConnector1">
            <a:avLst/>
          </a:prstGeom>
          <a:noFill/>
          <a:ln w="127000" cap="flat" cmpd="sng" algn="ctr">
            <a:solidFill>
              <a:srgbClr val="000000"/>
            </a:solidFill>
            <a:prstDash val="solid"/>
            <a:tailEnd type="arrow"/>
          </a:ln>
          <a:effectLst/>
        </p:spPr>
      </p:cxnSp>
      <p:cxnSp>
        <p:nvCxnSpPr>
          <p:cNvPr id="22" name="Straight Connector 21"/>
          <p:cNvCxnSpPr/>
          <p:nvPr/>
        </p:nvCxnSpPr>
        <p:spPr>
          <a:xfrm>
            <a:off x="7543800" y="2684860"/>
            <a:ext cx="0" cy="533400"/>
          </a:xfrm>
          <a:prstGeom prst="line">
            <a:avLst/>
          </a:prstGeom>
          <a:noFill/>
          <a:ln w="127000" cap="flat" cmpd="sng" algn="ctr">
            <a:solidFill>
              <a:schemeClr val="tx1"/>
            </a:solidFill>
            <a:prstDash val="solid"/>
          </a:ln>
          <a:effectLst/>
        </p:spPr>
      </p:cxnSp>
      <p:sp>
        <p:nvSpPr>
          <p:cNvPr id="23" name="TextBox 22"/>
          <p:cNvSpPr txBox="1"/>
          <p:nvPr/>
        </p:nvSpPr>
        <p:spPr>
          <a:xfrm>
            <a:off x="3505200" y="3237131"/>
            <a:ext cx="2743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Duffy's journal article January 8, 2013</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4" name="Straight Connector 23"/>
          <p:cNvCxnSpPr/>
          <p:nvPr/>
        </p:nvCxnSpPr>
        <p:spPr>
          <a:xfrm>
            <a:off x="4876800" y="2684860"/>
            <a:ext cx="0" cy="533400"/>
          </a:xfrm>
          <a:prstGeom prst="line">
            <a:avLst/>
          </a:prstGeom>
          <a:noFill/>
          <a:ln w="127000" cap="flat" cmpd="sng" algn="ctr">
            <a:solidFill>
              <a:schemeClr val="tx1"/>
            </a:solidFill>
            <a:prstDash val="solid"/>
          </a:ln>
          <a:effectLst/>
        </p:spPr>
      </p:cxnSp>
      <p:sp>
        <p:nvSpPr>
          <p:cNvPr id="25" name="TextBox 24"/>
          <p:cNvSpPr txBox="1"/>
          <p:nvPr/>
        </p:nvSpPr>
        <p:spPr>
          <a:xfrm>
            <a:off x="381000" y="3237131"/>
            <a:ext cx="2095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6" name="Straight Connector 25"/>
          <p:cNvCxnSpPr/>
          <p:nvPr/>
        </p:nvCxnSpPr>
        <p:spPr>
          <a:xfrm>
            <a:off x="1293720" y="2684860"/>
            <a:ext cx="0" cy="533400"/>
          </a:xfrm>
          <a:prstGeom prst="line">
            <a:avLst/>
          </a:prstGeom>
          <a:noFill/>
          <a:ln w="127000" cap="flat" cmpd="sng" algn="ctr">
            <a:solidFill>
              <a:schemeClr val="tx1"/>
            </a:solidFill>
            <a:prstDash val="solid"/>
          </a:ln>
          <a:effectLst/>
        </p:spPr>
      </p:cxnSp>
      <p:cxnSp>
        <p:nvCxnSpPr>
          <p:cNvPr id="27" name="Straight Connector 26"/>
          <p:cNvCxnSpPr/>
          <p:nvPr/>
        </p:nvCxnSpPr>
        <p:spPr bwMode="auto">
          <a:xfrm>
            <a:off x="1249344" y="4608731"/>
            <a:ext cx="6309360" cy="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316206" y="3846731"/>
            <a:ext cx="0" cy="73152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493560" y="3846731"/>
            <a:ext cx="0" cy="762000"/>
          </a:xfrm>
          <a:prstGeom prst="line">
            <a:avLst/>
          </a:prstGeom>
          <a:solidFill>
            <a:srgbClr val="273C56"/>
          </a:solidFill>
          <a:ln w="1270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124200" y="4151531"/>
            <a:ext cx="2791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Sullivan's Grace Period</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sp>
        <p:nvSpPr>
          <p:cNvPr id="31" name="TextBox 30"/>
          <p:cNvSpPr txBox="1"/>
          <p:nvPr/>
        </p:nvSpPr>
        <p:spPr>
          <a:xfrm>
            <a:off x="6634424" y="3237131"/>
            <a:ext cx="20523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Sullivan's EFD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32" name="Straight Connector 31"/>
          <p:cNvCxnSpPr/>
          <p:nvPr/>
        </p:nvCxnSpPr>
        <p:spPr>
          <a:xfrm>
            <a:off x="7696200" y="2094131"/>
            <a:ext cx="0" cy="533400"/>
          </a:xfrm>
          <a:prstGeom prst="line">
            <a:avLst/>
          </a:prstGeom>
          <a:noFill/>
          <a:ln w="127000" cap="flat" cmpd="sng" algn="ctr">
            <a:solidFill>
              <a:schemeClr val="tx1"/>
            </a:solidFill>
            <a:prstDash val="solid"/>
          </a:ln>
          <a:effectLst/>
        </p:spPr>
      </p:cxnSp>
      <p:sp>
        <p:nvSpPr>
          <p:cNvPr id="19" name="TextBox 18"/>
          <p:cNvSpPr txBox="1"/>
          <p:nvPr/>
        </p:nvSpPr>
        <p:spPr>
          <a:xfrm>
            <a:off x="5943600" y="1524000"/>
            <a:ext cx="3429000" cy="646331"/>
          </a:xfrm>
          <a:prstGeom prst="rect">
            <a:avLst/>
          </a:prstGeom>
          <a:noFill/>
        </p:spPr>
        <p:txBody>
          <a:bodyPr wrap="square" rtlCol="0">
            <a:spAutoFit/>
          </a:bodyPr>
          <a:lstStyle/>
          <a:p>
            <a:pPr lvl="0" algn="ctr"/>
            <a:r>
              <a:rPr lang="en-US" b="1" kern="0" dirty="0">
                <a:solidFill>
                  <a:srgbClr val="002060"/>
                </a:solidFill>
                <a:latin typeface="Helvetica" pitchFamily="34" charset="0"/>
                <a:cs typeface="Helvetica" pitchFamily="34" charset="0"/>
              </a:rPr>
              <a:t>37 CFR 1.132 </a:t>
            </a:r>
            <a:r>
              <a:rPr lang="en-US" b="1" kern="0" dirty="0" smtClean="0">
                <a:solidFill>
                  <a:srgbClr val="002060"/>
                </a:solidFill>
                <a:latin typeface="Helvetica" pitchFamily="34" charset="0"/>
                <a:cs typeface="Helvetica" pitchFamily="34" charset="0"/>
              </a:rPr>
              <a:t>declaration</a:t>
            </a:r>
          </a:p>
          <a:p>
            <a:pPr lvl="0" algn="ctr"/>
            <a:r>
              <a:rPr lang="en-US" b="1" kern="0" dirty="0" smtClean="0">
                <a:solidFill>
                  <a:srgbClr val="002060"/>
                </a:solidFill>
                <a:latin typeface="Helvetica" pitchFamily="34" charset="0"/>
                <a:cs typeface="Helvetica" pitchFamily="34" charset="0"/>
              </a:rPr>
              <a:t>of commercial </a:t>
            </a:r>
            <a:r>
              <a:rPr lang="en-US" b="1" kern="0" dirty="0">
                <a:solidFill>
                  <a:srgbClr val="002060"/>
                </a:solidFill>
                <a:latin typeface="Helvetica" pitchFamily="34" charset="0"/>
                <a:cs typeface="Helvetica" pitchFamily="34" charset="0"/>
              </a:rPr>
              <a:t>success</a:t>
            </a:r>
          </a:p>
        </p:txBody>
      </p:sp>
    </p:spTree>
    <p:extLst>
      <p:ext uri="{BB962C8B-B14F-4D97-AF65-F5344CB8AC3E}">
        <p14:creationId xmlns:p14="http://schemas.microsoft.com/office/powerpoint/2010/main" val="305977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2.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102(a)(2)</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119</a:t>
            </a:fld>
            <a:endParaRPr lang="en-US" dirty="0">
              <a:solidFill>
                <a:prstClr val="black"/>
              </a:solidFill>
            </a:endParaRPr>
          </a:p>
        </p:txBody>
      </p:sp>
      <p:sp>
        <p:nvSpPr>
          <p:cNvPr id="2" name="Rectangle 1"/>
          <p:cNvSpPr/>
          <p:nvPr/>
        </p:nvSpPr>
        <p:spPr>
          <a:xfrm>
            <a:off x="304800" y="1836813"/>
            <a:ext cx="8458200" cy="3268587"/>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US" sz="2400" kern="0" dirty="0" smtClean="0">
                <a:solidFill>
                  <a:srgbClr val="000000"/>
                </a:solidFill>
                <a:latin typeface="Georgia" pitchFamily="18" charset="0"/>
              </a:rPr>
              <a:t>Dolan filed his patent </a:t>
            </a:r>
            <a:r>
              <a:rPr lang="en-US" sz="2400" kern="0" dirty="0">
                <a:solidFill>
                  <a:srgbClr val="000000"/>
                </a:solidFill>
                <a:latin typeface="Georgia" pitchFamily="18" charset="0"/>
              </a:rPr>
              <a:t>application </a:t>
            </a:r>
            <a:r>
              <a:rPr lang="en-US" sz="2400" kern="0" dirty="0" smtClean="0">
                <a:solidFill>
                  <a:srgbClr val="000000"/>
                </a:solidFill>
                <a:latin typeface="Georgia" pitchFamily="18" charset="0"/>
              </a:rPr>
              <a:t>on </a:t>
            </a:r>
            <a:r>
              <a:rPr lang="en-US" sz="2400" kern="0" dirty="0">
                <a:solidFill>
                  <a:srgbClr val="000000"/>
                </a:solidFill>
                <a:latin typeface="Georgia" pitchFamily="18" charset="0"/>
              </a:rPr>
              <a:t>December 16, </a:t>
            </a:r>
            <a:r>
              <a:rPr lang="en-US" sz="2400" kern="0" dirty="0" smtClean="0">
                <a:solidFill>
                  <a:srgbClr val="000000"/>
                </a:solidFill>
                <a:latin typeface="Georgia" pitchFamily="18" charset="0"/>
              </a:rPr>
              <a:t>2013.  The </a:t>
            </a:r>
            <a:r>
              <a:rPr lang="en-US" sz="2400" kern="0" dirty="0">
                <a:solidFill>
                  <a:srgbClr val="000000"/>
                </a:solidFill>
                <a:latin typeface="Georgia" pitchFamily="18" charset="0"/>
              </a:rPr>
              <a:t>application contains one claim directed to widget X. </a:t>
            </a:r>
            <a:endParaRPr lang="en-US" sz="2400" kern="0" dirty="0" smtClean="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endParaRPr lang="en-US" sz="8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400" kern="0" dirty="0" smtClean="0">
                <a:solidFill>
                  <a:srgbClr val="000000"/>
                </a:solidFill>
                <a:latin typeface="Georgia" pitchFamily="18" charset="0"/>
              </a:rPr>
              <a:t>Dolan </a:t>
            </a:r>
            <a:r>
              <a:rPr lang="en-US" sz="2400" kern="0" dirty="0">
                <a:solidFill>
                  <a:srgbClr val="000000"/>
                </a:solidFill>
                <a:latin typeface="Georgia" pitchFamily="18" charset="0"/>
              </a:rPr>
              <a:t>exhibited his invention at a trade show on December 30, 2012.  </a:t>
            </a:r>
            <a:endParaRPr lang="en-US" sz="2400" kern="0" dirty="0" smtClean="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endParaRPr lang="en-US" sz="800" kern="0" dirty="0">
              <a:solidFill>
                <a:srgbClr val="000000"/>
              </a:solidFill>
              <a:latin typeface="Georgia" pitchFamily="18" charset="0"/>
            </a:endParaRPr>
          </a:p>
          <a:p>
            <a:pPr marL="342900" indent="-342900" eaLnBrk="0" fontAlgn="base" hangingPunct="0">
              <a:spcBef>
                <a:spcPct val="20000"/>
              </a:spcBef>
              <a:spcAft>
                <a:spcPct val="0"/>
              </a:spcAft>
              <a:buFont typeface="Arial" pitchFamily="34" charset="0"/>
              <a:buChar char="•"/>
            </a:pPr>
            <a:r>
              <a:rPr lang="en-US" sz="2400" kern="0" dirty="0">
                <a:solidFill>
                  <a:srgbClr val="000000"/>
                </a:solidFill>
                <a:latin typeface="Georgia" pitchFamily="18" charset="0"/>
              </a:rPr>
              <a:t>The examiner locates a U.S. patent application publication disclosing widget X to </a:t>
            </a:r>
            <a:r>
              <a:rPr lang="en-US" sz="2400" kern="0" dirty="0" smtClean="0">
                <a:solidFill>
                  <a:srgbClr val="000000"/>
                </a:solidFill>
                <a:latin typeface="Georgia" pitchFamily="18" charset="0"/>
              </a:rPr>
              <a:t>Flanagan.  </a:t>
            </a:r>
            <a:r>
              <a:rPr lang="en-US" sz="2400" kern="0" dirty="0">
                <a:solidFill>
                  <a:srgbClr val="000000"/>
                </a:solidFill>
                <a:latin typeface="Georgia" pitchFamily="18" charset="0"/>
              </a:rPr>
              <a:t>The application was filed on October 16, </a:t>
            </a:r>
            <a:r>
              <a:rPr lang="en-US" sz="2400" kern="0" dirty="0" smtClean="0">
                <a:solidFill>
                  <a:srgbClr val="000000"/>
                </a:solidFill>
                <a:latin typeface="Georgia" pitchFamily="18" charset="0"/>
              </a:rPr>
              <a:t>2013 and published </a:t>
            </a:r>
            <a:r>
              <a:rPr lang="en-US" sz="2400" kern="0" dirty="0">
                <a:solidFill>
                  <a:srgbClr val="000000"/>
                </a:solidFill>
                <a:latin typeface="Georgia" pitchFamily="18" charset="0"/>
              </a:rPr>
              <a:t>on April 23, 2015.  </a:t>
            </a:r>
            <a:endParaRPr lang="en-US" sz="2400" kern="0" dirty="0" smtClean="0">
              <a:solidFill>
                <a:srgbClr val="000000"/>
              </a:solidFill>
              <a:latin typeface="Georgia" pitchFamily="18" charset="0"/>
            </a:endParaRPr>
          </a:p>
          <a:p>
            <a:pPr marL="342900" indent="-342900" eaLnBrk="0" fontAlgn="base" hangingPunct="0">
              <a:spcBef>
                <a:spcPct val="20000"/>
              </a:spcBef>
              <a:spcAft>
                <a:spcPct val="0"/>
              </a:spcAft>
              <a:buFont typeface="Arial" pitchFamily="34" charset="0"/>
              <a:buChar char="•"/>
            </a:pPr>
            <a:endParaRPr lang="en-US" sz="800" kern="0" dirty="0">
              <a:solidFill>
                <a:srgbClr val="000000"/>
              </a:solidFill>
              <a:latin typeface="Georgia" pitchFamily="18" charset="0"/>
            </a:endParaRPr>
          </a:p>
        </p:txBody>
      </p:sp>
    </p:spTree>
    <p:extLst>
      <p:ext uri="{BB962C8B-B14F-4D97-AF65-F5344CB8AC3E}">
        <p14:creationId xmlns:p14="http://schemas.microsoft.com/office/powerpoint/2010/main" val="402224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1905000"/>
            <a:ext cx="8420100" cy="5401479"/>
          </a:xfrm>
          <a:prstGeom prst="rect">
            <a:avLst/>
          </a:prstGeom>
        </p:spPr>
        <p:txBody>
          <a:bodyPr wrap="square">
            <a:spAutoFit/>
          </a:bodyPr>
          <a:lstStyle/>
          <a:p>
            <a:pPr marL="342900" indent="-342900">
              <a:buFont typeface="Wingdings" pitchFamily="2" charset="2"/>
              <a:buChar char="Ø"/>
            </a:pPr>
            <a:r>
              <a:rPr lang="en-US" sz="2000" dirty="0" smtClean="0">
                <a:latin typeface="Georgia" pitchFamily="18" charset="0"/>
              </a:rPr>
              <a:t>An application, </a:t>
            </a:r>
            <a:r>
              <a:rPr lang="en-US" sz="2000" b="1" u="sng" dirty="0" smtClean="0">
                <a:latin typeface="Georgia" pitchFamily="18" charset="0"/>
              </a:rPr>
              <a:t>filed on or after</a:t>
            </a:r>
            <a:r>
              <a:rPr lang="en-US" sz="2000" dirty="0" smtClean="0">
                <a:latin typeface="Georgia" pitchFamily="18" charset="0"/>
              </a:rPr>
              <a:t> March 16, 2013, is an AIA (FITF) application if:</a:t>
            </a:r>
          </a:p>
          <a:p>
            <a:pPr marL="342900" indent="-342900">
              <a:buFont typeface="Arial" pitchFamily="34" charset="0"/>
              <a:buChar char="•"/>
            </a:pPr>
            <a:endParaRPr lang="en-US" sz="1000" dirty="0">
              <a:latin typeface="Georgia" pitchFamily="18" charset="0"/>
            </a:endParaRPr>
          </a:p>
          <a:p>
            <a:pPr marL="800100" lvl="1" indent="-342900">
              <a:buFont typeface="Arial" pitchFamily="34" charset="0"/>
              <a:buChar char="•"/>
            </a:pPr>
            <a:r>
              <a:rPr lang="en-US" sz="2000" dirty="0" smtClean="0">
                <a:latin typeface="Georgia" pitchFamily="18" charset="0"/>
              </a:rPr>
              <a:t>the application </a:t>
            </a:r>
            <a:r>
              <a:rPr lang="en-US" sz="2000" u="sng" dirty="0" smtClean="0">
                <a:latin typeface="Georgia" pitchFamily="18" charset="0"/>
              </a:rPr>
              <a:t>contains or </a:t>
            </a:r>
            <a:r>
              <a:rPr lang="en-US" sz="2000" u="sng" dirty="0">
                <a:latin typeface="Georgia" pitchFamily="18" charset="0"/>
              </a:rPr>
              <a:t>ever contained a claim </a:t>
            </a:r>
            <a:r>
              <a:rPr lang="en-US" sz="2000" dirty="0">
                <a:latin typeface="Georgia" pitchFamily="18" charset="0"/>
              </a:rPr>
              <a:t>to an invention that has an effective filing </a:t>
            </a:r>
            <a:r>
              <a:rPr lang="en-US" sz="2000" dirty="0" smtClean="0">
                <a:latin typeface="Georgia" pitchFamily="18" charset="0"/>
              </a:rPr>
              <a:t>date that </a:t>
            </a:r>
            <a:r>
              <a:rPr lang="en-US" sz="2000" dirty="0">
                <a:latin typeface="Georgia" pitchFamily="18" charset="0"/>
              </a:rPr>
              <a:t>is on or after March 16, 2013 (even if all such claims have now been cancelled</a:t>
            </a:r>
            <a:r>
              <a:rPr lang="en-US" sz="2000" dirty="0" smtClean="0">
                <a:latin typeface="Georgia" pitchFamily="18" charset="0"/>
              </a:rPr>
              <a:t>); </a:t>
            </a:r>
          </a:p>
          <a:p>
            <a:pPr marL="971550" lvl="1" indent="-514350">
              <a:buFont typeface="Arial" pitchFamily="34" charset="0"/>
              <a:buChar char="•"/>
            </a:pPr>
            <a:endParaRPr lang="en-US" sz="1000" b="1" u="sng" dirty="0">
              <a:latin typeface="Georgia" pitchFamily="18" charset="0"/>
            </a:endParaRPr>
          </a:p>
          <a:p>
            <a:pPr lvl="1"/>
            <a:r>
              <a:rPr lang="en-US" sz="2000" b="1" dirty="0" smtClean="0">
                <a:latin typeface="Georgia" pitchFamily="18" charset="0"/>
              </a:rPr>
              <a:t>OR</a:t>
            </a:r>
          </a:p>
          <a:p>
            <a:pPr marL="971550" lvl="1" indent="-514350">
              <a:buFont typeface="Arial" pitchFamily="34" charset="0"/>
              <a:buChar char="•"/>
            </a:pPr>
            <a:endParaRPr lang="en-US" sz="1000" dirty="0">
              <a:latin typeface="Georgia" pitchFamily="18" charset="0"/>
            </a:endParaRPr>
          </a:p>
          <a:p>
            <a:pPr marL="800100" lvl="1" indent="-342900">
              <a:buFont typeface="Arial" pitchFamily="34" charset="0"/>
              <a:buChar char="•"/>
              <a:tabLst>
                <a:tab pos="517525" algn="l"/>
              </a:tabLst>
            </a:pPr>
            <a:r>
              <a:rPr lang="en-US" sz="2000" dirty="0" smtClean="0">
                <a:latin typeface="Georgia" pitchFamily="18" charset="0"/>
              </a:rPr>
              <a:t>the </a:t>
            </a:r>
            <a:r>
              <a:rPr lang="en-US" sz="2000" dirty="0">
                <a:latin typeface="Georgia" pitchFamily="18" charset="0"/>
              </a:rPr>
              <a:t>application is </a:t>
            </a:r>
            <a:r>
              <a:rPr lang="en-US" sz="2000" u="sng" dirty="0">
                <a:latin typeface="Georgia" pitchFamily="18" charset="0"/>
              </a:rPr>
              <a:t>ever a CON, CIP, or DIV</a:t>
            </a:r>
            <a:r>
              <a:rPr lang="en-US" sz="2000" dirty="0">
                <a:latin typeface="Georgia" pitchFamily="18" charset="0"/>
              </a:rPr>
              <a:t> of an earlier application </a:t>
            </a:r>
            <a:r>
              <a:rPr lang="en-US" sz="2000" dirty="0" smtClean="0">
                <a:latin typeface="Georgia" pitchFamily="18" charset="0"/>
              </a:rPr>
              <a:t>that </a:t>
            </a:r>
            <a:r>
              <a:rPr lang="en-US" sz="2000" u="sng" dirty="0" smtClean="0">
                <a:latin typeface="Georgia" pitchFamily="18" charset="0"/>
              </a:rPr>
              <a:t>contained at any time </a:t>
            </a:r>
            <a:r>
              <a:rPr lang="en-US" sz="2000" u="sng" dirty="0">
                <a:latin typeface="Georgia" pitchFamily="18" charset="0"/>
              </a:rPr>
              <a:t>a claim</a:t>
            </a:r>
            <a:r>
              <a:rPr lang="en-US" sz="2000" dirty="0">
                <a:latin typeface="Georgia" pitchFamily="18" charset="0"/>
              </a:rPr>
              <a:t> having </a:t>
            </a:r>
            <a:r>
              <a:rPr lang="en-US" sz="2000" dirty="0" smtClean="0">
                <a:latin typeface="Georgia" pitchFamily="18" charset="0"/>
              </a:rPr>
              <a:t>an effective filing date that is on or </a:t>
            </a:r>
            <a:r>
              <a:rPr lang="en-US" sz="2000" dirty="0">
                <a:latin typeface="Georgia" pitchFamily="18" charset="0"/>
              </a:rPr>
              <a:t>after March 16, 2013 (even </a:t>
            </a:r>
            <a:r>
              <a:rPr lang="en-US" sz="2000" dirty="0" smtClean="0">
                <a:latin typeface="Georgia" pitchFamily="18" charset="0"/>
              </a:rPr>
              <a:t>if </a:t>
            </a:r>
            <a:r>
              <a:rPr lang="en-US" sz="2000" dirty="0">
                <a:latin typeface="Georgia" pitchFamily="18" charset="0"/>
              </a:rPr>
              <a:t>the domestic benefit </a:t>
            </a:r>
            <a:r>
              <a:rPr lang="en-US" sz="2000" dirty="0" smtClean="0">
                <a:latin typeface="Georgia" pitchFamily="18" charset="0"/>
              </a:rPr>
              <a:t>claim </a:t>
            </a:r>
            <a:r>
              <a:rPr lang="en-US" sz="2000" dirty="0">
                <a:latin typeface="Georgia" pitchFamily="18" charset="0"/>
              </a:rPr>
              <a:t>is </a:t>
            </a:r>
            <a:r>
              <a:rPr lang="en-US" sz="2000" dirty="0" smtClean="0">
                <a:latin typeface="Georgia" pitchFamily="18" charset="0"/>
              </a:rPr>
              <a:t>later </a:t>
            </a:r>
            <a:r>
              <a:rPr lang="en-US" sz="2000" dirty="0">
                <a:latin typeface="Georgia" pitchFamily="18" charset="0"/>
              </a:rPr>
              <a:t>deleted</a:t>
            </a:r>
            <a:r>
              <a:rPr lang="en-US" sz="2000" dirty="0" smtClean="0">
                <a:latin typeface="Georgia" pitchFamily="18" charset="0"/>
              </a:rPr>
              <a:t>).  </a:t>
            </a:r>
            <a:endParaRPr lang="en-US" sz="2000" dirty="0">
              <a:latin typeface="Georgia" pitchFamily="18" charset="0"/>
            </a:endParaRPr>
          </a:p>
          <a:p>
            <a:pPr marL="742950" lvl="1" indent="-285750">
              <a:buFont typeface="Georgia" pitchFamily="18" charset="0"/>
              <a:buChar char="─"/>
            </a:pPr>
            <a:endParaRPr lang="en-US" sz="2000" b="1" u="sng" dirty="0" smtClean="0">
              <a:latin typeface="Georgia" pitchFamily="18" charset="0"/>
            </a:endParaRPr>
          </a:p>
          <a:p>
            <a:pPr marL="342900" indent="-342900">
              <a:buFont typeface="Arial" pitchFamily="34" charset="0"/>
              <a:buChar char="•"/>
            </a:pPr>
            <a:endParaRPr lang="en-US" sz="2000" dirty="0" smtClean="0">
              <a:latin typeface="Georgia" pitchFamily="18" charset="0"/>
            </a:endParaRPr>
          </a:p>
          <a:p>
            <a:endParaRPr lang="en-US" dirty="0">
              <a:latin typeface="Georgia" pitchFamily="18" charset="0"/>
            </a:endParaRPr>
          </a:p>
          <a:p>
            <a:r>
              <a:rPr lang="en-US" dirty="0"/>
              <a:t>  </a:t>
            </a:r>
          </a:p>
          <a:p>
            <a:pPr marL="342900" indent="-342900">
              <a:buFont typeface="Arial" pitchFamily="34" charset="0"/>
              <a:buChar char="•"/>
            </a:pPr>
            <a:endParaRPr lang="en-US" dirty="0">
              <a:latin typeface="Georgia" pitchFamily="18" charset="0"/>
            </a:endParaRPr>
          </a:p>
          <a:p>
            <a:endParaRPr lang="en-US" sz="2100" b="1" u="sng"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12</a:t>
            </a:fld>
            <a:endParaRPr lang="en-US" dirty="0"/>
          </a:p>
        </p:txBody>
      </p:sp>
      <p:sp>
        <p:nvSpPr>
          <p:cNvPr id="7" name="Title 1"/>
          <p:cNvSpPr txBox="1">
            <a:spLocks/>
          </p:cNvSpPr>
          <p:nvPr/>
        </p:nvSpPr>
        <p:spPr bwMode="auto">
          <a:xfrm>
            <a:off x="914400" y="3048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sz="2800" b="1" dirty="0" smtClean="0">
                <a:solidFill>
                  <a:srgbClr val="002060"/>
                </a:solidFill>
              </a:rPr>
              <a:t>Determining AIA (First Inventor to File) Status (cont.)</a:t>
            </a:r>
            <a:endParaRPr lang="en-US" sz="2800" b="1" dirty="0">
              <a:solidFill>
                <a:srgbClr val="002060"/>
              </a:solidFill>
            </a:endParaRPr>
          </a:p>
        </p:txBody>
      </p:sp>
    </p:spTree>
    <p:extLst>
      <p:ext uri="{BB962C8B-B14F-4D97-AF65-F5344CB8AC3E}">
        <p14:creationId xmlns:p14="http://schemas.microsoft.com/office/powerpoint/2010/main" val="251187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2.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)(2)</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120</a:t>
            </a:fld>
            <a:endParaRPr lang="en-US" dirty="0">
              <a:solidFill>
                <a:prstClr val="black"/>
              </a:solidFill>
            </a:endParaRPr>
          </a:p>
        </p:txBody>
      </p:sp>
      <p:cxnSp>
        <p:nvCxnSpPr>
          <p:cNvPr id="8" name="Straight Arrow Connector 7" descr="timeline showing Dolan's 12-30-12 trade show exhibition, Flanagan's 10-16-13 filing, Dolan's 12-16-13 filing, and Flanagan's 4-23-15 PGPub"/>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74676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057400" y="3505200"/>
            <a:ext cx="2042608"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October 16</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Flanagan's filing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0292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038600" y="3505200"/>
            <a:ext cx="2247900" cy="646331"/>
          </a:xfrm>
          <a:prstGeom prst="rect">
            <a:avLst/>
          </a:prstGeom>
          <a:noFill/>
        </p:spPr>
        <p:txBody>
          <a:bodyPr wrap="square" rtlCol="0">
            <a:spAutoFit/>
          </a:bodyPr>
          <a:lstStyle/>
          <a:p>
            <a:pPr lvl="0" algn="ctr">
              <a:defRPr/>
            </a:pPr>
            <a:r>
              <a:rPr lang="en-US" b="1" kern="0" dirty="0">
                <a:latin typeface="Helvetica" pitchFamily="34" charset="0"/>
                <a:cs typeface="Helvetica" pitchFamily="34" charset="0"/>
              </a:rPr>
              <a:t>December 16, 2013</a:t>
            </a:r>
          </a:p>
          <a:p>
            <a:pPr lvl="0" algn="ctr">
              <a:defRPr/>
            </a:pPr>
            <a:r>
              <a:rPr lang="en-US" b="1" kern="0" dirty="0" smtClean="0">
                <a:latin typeface="Helvetica" pitchFamily="34" charset="0"/>
                <a:cs typeface="Helvetica" pitchFamily="34" charset="0"/>
              </a:rPr>
              <a:t>Dolan's filing</a:t>
            </a:r>
            <a:endParaRPr lang="en-US" b="1" kern="0" dirty="0">
              <a:latin typeface="Helvetica" pitchFamily="34" charset="0"/>
              <a:cs typeface="Helvetica" pitchFamily="34" charset="0"/>
            </a:endParaRPr>
          </a:p>
        </p:txBody>
      </p:sp>
      <p:cxnSp>
        <p:nvCxnSpPr>
          <p:cNvPr id="15" name="Straight Connector 14"/>
          <p:cNvCxnSpPr/>
          <p:nvPr/>
        </p:nvCxnSpPr>
        <p:spPr>
          <a:xfrm>
            <a:off x="3033208"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477000" y="3496270"/>
            <a:ext cx="205237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April</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23</a:t>
            </a: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 2015</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FF0000"/>
                </a:solidFill>
                <a:latin typeface="Helvetica" pitchFamily="34" charset="0"/>
                <a:cs typeface="Helvetica" pitchFamily="34" charset="0"/>
              </a:rPr>
              <a:t>Flanagan's PGPub</a:t>
            </a:r>
            <a:endParaRPr kumimoji="0" lang="en-US" sz="1800" b="0"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20574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304800" y="1715869"/>
            <a:ext cx="36666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30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Dolan's trade show exhibition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Rectangle 17"/>
          <p:cNvSpPr/>
          <p:nvPr/>
        </p:nvSpPr>
        <p:spPr>
          <a:xfrm>
            <a:off x="228600" y="4572000"/>
            <a:ext cx="8944984" cy="1154162"/>
          </a:xfrm>
          <a:prstGeom prst="rect">
            <a:avLst/>
          </a:prstGeom>
        </p:spPr>
        <p:txBody>
          <a:bodyPr wrap="square">
            <a:spAutoFit/>
          </a:bodyPr>
          <a:lstStyle/>
          <a:p>
            <a:pPr eaLnBrk="0" fontAlgn="base" hangingPunct="0">
              <a:spcBef>
                <a:spcPct val="20000"/>
              </a:spcBef>
              <a:spcAft>
                <a:spcPct val="0"/>
              </a:spcAft>
            </a:pPr>
            <a:r>
              <a:rPr lang="en-US" sz="2300" kern="0" dirty="0" smtClean="0">
                <a:solidFill>
                  <a:srgbClr val="000000"/>
                </a:solidFill>
                <a:latin typeface="Georgia" pitchFamily="18" charset="0"/>
              </a:rPr>
              <a:t>Dolan's attorney receives an Office action rejecting the claim under 35 U.S.C. 102(a)(2) over Flanagan's patent application publication.  How could she properly respond to the Office action?</a:t>
            </a:r>
            <a:endParaRPr lang="en-US" sz="2300" kern="0" dirty="0">
              <a:solidFill>
                <a:srgbClr val="000000"/>
              </a:solidFill>
              <a:latin typeface="Georgia" pitchFamily="18" charset="0"/>
            </a:endParaRPr>
          </a:p>
        </p:txBody>
      </p:sp>
    </p:spTree>
    <p:extLst>
      <p:ext uri="{BB962C8B-B14F-4D97-AF65-F5344CB8AC3E}">
        <p14:creationId xmlns:p14="http://schemas.microsoft.com/office/powerpoint/2010/main" val="318099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4638"/>
            <a:ext cx="8915400" cy="1143000"/>
          </a:xfrm>
        </p:spPr>
        <p:txBody>
          <a:bodyPr/>
          <a:lstStyle/>
          <a:p>
            <a:r>
              <a:rPr lang="en-US" sz="3000" b="1" dirty="0" smtClean="0">
                <a:solidFill>
                  <a:srgbClr val="C00000"/>
                </a:solidFill>
              </a:rPr>
              <a:t>Polling Scenario 2.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a:t>
            </a:r>
            <a:r>
              <a:rPr lang="en-US" sz="3000" b="1" dirty="0" smtClean="0">
                <a:solidFill>
                  <a:srgbClr val="C00000"/>
                </a:solidFill>
              </a:rPr>
              <a:t>)(2)</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121</a:t>
            </a:fld>
            <a:endParaRPr lang="en-US" dirty="0">
              <a:solidFill>
                <a:prstClr val="black"/>
              </a:solidFill>
            </a:endParaRPr>
          </a:p>
        </p:txBody>
      </p:sp>
      <p:cxnSp>
        <p:nvCxnSpPr>
          <p:cNvPr id="8" name="Straight Arrow Connector 7" descr="timeline showing Dolan's 12-30-12 trade show exhibition, Flanagan's 10-16-13 filing, Dolan's 12-16-13 filing, and Flanagan's 4-23-15 PGPub"/>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73914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300792" y="3505200"/>
            <a:ext cx="2042608"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October 16</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Flanagan's filing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49530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305300" y="3505200"/>
            <a:ext cx="2247900" cy="646331"/>
          </a:xfrm>
          <a:prstGeom prst="rect">
            <a:avLst/>
          </a:prstGeom>
          <a:noFill/>
        </p:spPr>
        <p:txBody>
          <a:bodyPr wrap="square" rtlCol="0">
            <a:spAutoFit/>
          </a:bodyPr>
          <a:lstStyle/>
          <a:p>
            <a:pPr lvl="0" algn="ctr">
              <a:defRPr/>
            </a:pPr>
            <a:r>
              <a:rPr lang="en-US" b="1" kern="0" dirty="0">
                <a:latin typeface="Helvetica" pitchFamily="34" charset="0"/>
                <a:cs typeface="Helvetica" pitchFamily="34" charset="0"/>
              </a:rPr>
              <a:t>December 16, 2013</a:t>
            </a:r>
          </a:p>
          <a:p>
            <a:pPr lvl="0" algn="ctr">
              <a:defRPr/>
            </a:pPr>
            <a:r>
              <a:rPr lang="en-US" b="1" kern="0" dirty="0" smtClean="0">
                <a:latin typeface="Helvetica" pitchFamily="34" charset="0"/>
                <a:cs typeface="Helvetica" pitchFamily="34" charset="0"/>
              </a:rPr>
              <a:t>Dolan's filing</a:t>
            </a:r>
            <a:endParaRPr lang="en-US" b="1" kern="0" dirty="0">
              <a:latin typeface="Helvetica" pitchFamily="34" charset="0"/>
              <a:cs typeface="Helvetica" pitchFamily="34" charset="0"/>
            </a:endParaRPr>
          </a:p>
        </p:txBody>
      </p:sp>
      <p:cxnSp>
        <p:nvCxnSpPr>
          <p:cNvPr id="15" name="Straight Connector 14"/>
          <p:cNvCxnSpPr/>
          <p:nvPr/>
        </p:nvCxnSpPr>
        <p:spPr>
          <a:xfrm>
            <a:off x="32766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400800" y="3496270"/>
            <a:ext cx="205237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April</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23</a:t>
            </a: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 2015</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FF0000"/>
                </a:solidFill>
                <a:latin typeface="Helvetica" pitchFamily="34" charset="0"/>
                <a:cs typeface="Helvetica" pitchFamily="34" charset="0"/>
              </a:rPr>
              <a:t>Flanagan's PGPub</a:t>
            </a:r>
            <a:endParaRPr kumimoji="0" lang="en-US" sz="1800" b="0"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9812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228600" y="1715869"/>
            <a:ext cx="36666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30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Dolan's trade show exhibition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Rectangle 17"/>
          <p:cNvSpPr/>
          <p:nvPr/>
        </p:nvSpPr>
        <p:spPr>
          <a:xfrm>
            <a:off x="228600" y="4587895"/>
            <a:ext cx="8763000" cy="1508105"/>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300" b="1" kern="0" dirty="0" smtClean="0">
                <a:latin typeface="Georgia" pitchFamily="18" charset="0"/>
              </a:rPr>
              <a:t>Q2.1</a:t>
            </a:r>
            <a:r>
              <a:rPr lang="en-US" sz="2300" kern="0" dirty="0" smtClean="0">
                <a:latin typeface="Georgia" pitchFamily="18" charset="0"/>
              </a:rPr>
              <a:t> </a:t>
            </a:r>
            <a:r>
              <a:rPr lang="en-US" sz="2300" kern="0" dirty="0">
                <a:latin typeface="Georgia" pitchFamily="18" charset="0"/>
              </a:rPr>
              <a:t>– TRUE OR FALSE? </a:t>
            </a:r>
            <a:r>
              <a:rPr lang="en-US" sz="2300" kern="0" dirty="0" smtClean="0">
                <a:latin typeface="Georgia" pitchFamily="18" charset="0"/>
              </a:rPr>
              <a:t> Dolan's </a:t>
            </a:r>
            <a:r>
              <a:rPr lang="en-US" sz="2300" kern="0" dirty="0">
                <a:latin typeface="Georgia" pitchFamily="18" charset="0"/>
              </a:rPr>
              <a:t>attorney can submit a declaration under 37 CFR 1.130(a) to establish that the subject matter </a:t>
            </a:r>
            <a:r>
              <a:rPr lang="en-US" sz="2300" kern="0" dirty="0" smtClean="0">
                <a:latin typeface="Georgia" pitchFamily="18" charset="0"/>
              </a:rPr>
              <a:t>disclosed in </a:t>
            </a:r>
            <a:r>
              <a:rPr lang="en-US" sz="2300" kern="0" dirty="0">
                <a:latin typeface="Georgia" pitchFamily="18" charset="0"/>
              </a:rPr>
              <a:t>Flanagan's application was </a:t>
            </a:r>
            <a:r>
              <a:rPr lang="en-US" sz="2300" kern="0" dirty="0" smtClean="0">
                <a:latin typeface="Georgia" pitchFamily="18" charset="0"/>
              </a:rPr>
              <a:t>invented by Dolan, and that Flanagan obtained it directly </a:t>
            </a:r>
            <a:r>
              <a:rPr lang="en-US" sz="2300" kern="0" dirty="0">
                <a:latin typeface="Georgia" pitchFamily="18" charset="0"/>
              </a:rPr>
              <a:t>or indirectly from </a:t>
            </a:r>
            <a:r>
              <a:rPr lang="en-US" sz="2300" kern="0" dirty="0" smtClean="0">
                <a:latin typeface="Georgia" pitchFamily="18" charset="0"/>
              </a:rPr>
              <a:t>him.</a:t>
            </a:r>
            <a:endParaRPr lang="en-US" sz="2300" kern="0" dirty="0">
              <a:latin typeface="Georgia" pitchFamily="18" charset="0"/>
            </a:endParaRPr>
          </a:p>
        </p:txBody>
      </p:sp>
      <p:cxnSp>
        <p:nvCxnSpPr>
          <p:cNvPr id="19" name="Straight Connector 18"/>
          <p:cNvCxnSpPr/>
          <p:nvPr/>
        </p:nvCxnSpPr>
        <p:spPr>
          <a:xfrm>
            <a:off x="7595506" y="2362200"/>
            <a:ext cx="0" cy="533400"/>
          </a:xfrm>
          <a:prstGeom prst="line">
            <a:avLst/>
          </a:prstGeom>
          <a:noFill/>
          <a:ln w="127000" cap="flat" cmpd="sng" algn="ctr">
            <a:solidFill>
              <a:schemeClr val="tx1"/>
            </a:solidFill>
            <a:prstDash val="solid"/>
          </a:ln>
          <a:effectLst/>
        </p:spPr>
      </p:cxnSp>
      <p:sp>
        <p:nvSpPr>
          <p:cNvPr id="21" name="TextBox 20"/>
          <p:cNvSpPr txBox="1"/>
          <p:nvPr/>
        </p:nvSpPr>
        <p:spPr>
          <a:xfrm>
            <a:off x="6324600" y="1515070"/>
            <a:ext cx="23622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a:t>
            </a:r>
            <a:r>
              <a:rPr lang="en-US" b="1" kern="0" dirty="0" smtClean="0">
                <a:solidFill>
                  <a:srgbClr val="002060"/>
                </a:solidFill>
                <a:latin typeface="Helvetica" pitchFamily="34" charset="0"/>
                <a:cs typeface="Helvetica" pitchFamily="34" charset="0"/>
              </a:rPr>
              <a:t>1.130(a) declaration of attribution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2" name="Curved Down Arrow 21"/>
          <p:cNvSpPr/>
          <p:nvPr/>
        </p:nvSpPr>
        <p:spPr>
          <a:xfrm rot="-1080000">
            <a:off x="3079868" y="1822385"/>
            <a:ext cx="3566160"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290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122</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000" b="1" dirty="0" smtClean="0">
                <a:solidFill>
                  <a:srgbClr val="C00000"/>
                </a:solidFill>
              </a:rPr>
              <a:t>Polling Scenario 2.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a:t>
            </a:r>
            <a:r>
              <a:rPr lang="en-US" sz="3000" b="1" dirty="0" smtClean="0">
                <a:solidFill>
                  <a:srgbClr val="C00000"/>
                </a:solidFill>
              </a:rPr>
              <a:t>)(2)</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123</a:t>
            </a:fld>
            <a:endParaRPr lang="en-US" dirty="0">
              <a:solidFill>
                <a:prstClr val="black"/>
              </a:solidFill>
            </a:endParaRPr>
          </a:p>
        </p:txBody>
      </p:sp>
      <p:cxnSp>
        <p:nvCxnSpPr>
          <p:cNvPr id="8" name="Straight Arrow Connector 7" descr="timeline showing Dolan's 12-30-12 trade show exhibition, Flanagan's 10-16-13 filing, Dolan's 12-16-13 filing, and Flanagan's 4-23-15 PGPub"/>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73152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224592" y="3505200"/>
            <a:ext cx="2042608"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October 16</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Flanagan's filing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48768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229100" y="3505200"/>
            <a:ext cx="2247900" cy="646331"/>
          </a:xfrm>
          <a:prstGeom prst="rect">
            <a:avLst/>
          </a:prstGeom>
          <a:noFill/>
        </p:spPr>
        <p:txBody>
          <a:bodyPr wrap="square" rtlCol="0">
            <a:spAutoFit/>
          </a:bodyPr>
          <a:lstStyle/>
          <a:p>
            <a:pPr lvl="0" algn="ctr">
              <a:defRPr/>
            </a:pPr>
            <a:r>
              <a:rPr lang="en-US" b="1" kern="0" dirty="0">
                <a:latin typeface="Helvetica" pitchFamily="34" charset="0"/>
                <a:cs typeface="Helvetica" pitchFamily="34" charset="0"/>
              </a:rPr>
              <a:t>December 16, 2013</a:t>
            </a:r>
          </a:p>
          <a:p>
            <a:pPr lvl="0" algn="ctr">
              <a:defRPr/>
            </a:pPr>
            <a:r>
              <a:rPr lang="en-US" b="1" kern="0" dirty="0" smtClean="0">
                <a:latin typeface="Helvetica" pitchFamily="34" charset="0"/>
                <a:cs typeface="Helvetica" pitchFamily="34" charset="0"/>
              </a:rPr>
              <a:t>Dolan's filing</a:t>
            </a:r>
            <a:endParaRPr lang="en-US" b="1" kern="0" dirty="0">
              <a:latin typeface="Helvetica" pitchFamily="34" charset="0"/>
              <a:cs typeface="Helvetica" pitchFamily="34" charset="0"/>
            </a:endParaRPr>
          </a:p>
        </p:txBody>
      </p:sp>
      <p:cxnSp>
        <p:nvCxnSpPr>
          <p:cNvPr id="15" name="Straight Connector 14"/>
          <p:cNvCxnSpPr/>
          <p:nvPr/>
        </p:nvCxnSpPr>
        <p:spPr>
          <a:xfrm>
            <a:off x="32004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324600" y="3496270"/>
            <a:ext cx="205237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April</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23</a:t>
            </a: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 2015</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FF0000"/>
                </a:solidFill>
                <a:latin typeface="Helvetica" pitchFamily="34" charset="0"/>
                <a:cs typeface="Helvetica" pitchFamily="34" charset="0"/>
              </a:rPr>
              <a:t>Flanagan's PGPub</a:t>
            </a:r>
            <a:endParaRPr kumimoji="0" lang="en-US" sz="1800" b="0"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9050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152400" y="1715869"/>
            <a:ext cx="36666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30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Dolan's trade show exhibition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Rectangle 17"/>
          <p:cNvSpPr/>
          <p:nvPr/>
        </p:nvSpPr>
        <p:spPr>
          <a:xfrm>
            <a:off x="381000" y="4526340"/>
            <a:ext cx="8411583" cy="1569660"/>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400" b="1" kern="0" dirty="0" smtClean="0">
                <a:solidFill>
                  <a:srgbClr val="000000"/>
                </a:solidFill>
                <a:latin typeface="Georgia" pitchFamily="18" charset="0"/>
              </a:rPr>
              <a:t>A2.1</a:t>
            </a:r>
            <a:r>
              <a:rPr lang="en-US" sz="2400" kern="0" dirty="0" smtClean="0">
                <a:solidFill>
                  <a:srgbClr val="000000"/>
                </a:solidFill>
                <a:latin typeface="Georgia" pitchFamily="18" charset="0"/>
              </a:rPr>
              <a:t> </a:t>
            </a:r>
            <a:r>
              <a:rPr lang="en-US" sz="2400" kern="0" dirty="0">
                <a:solidFill>
                  <a:srgbClr val="000000"/>
                </a:solidFill>
                <a:latin typeface="Georgia" pitchFamily="18" charset="0"/>
              </a:rPr>
              <a:t>– </a:t>
            </a:r>
            <a:r>
              <a:rPr lang="en-US" sz="2400" kern="0" dirty="0" smtClean="0">
                <a:solidFill>
                  <a:srgbClr val="000000"/>
                </a:solidFill>
                <a:latin typeface="Georgia" pitchFamily="18" charset="0"/>
              </a:rPr>
              <a:t>TRUE.  Dolan </a:t>
            </a:r>
            <a:r>
              <a:rPr lang="en-US" sz="2400" kern="0" dirty="0">
                <a:solidFill>
                  <a:srgbClr val="000000"/>
                </a:solidFill>
                <a:latin typeface="Georgia" pitchFamily="18" charset="0"/>
              </a:rPr>
              <a:t>can </a:t>
            </a:r>
            <a:r>
              <a:rPr lang="en-US" sz="2400" kern="0" dirty="0" smtClean="0">
                <a:solidFill>
                  <a:srgbClr val="000000"/>
                </a:solidFill>
                <a:latin typeface="Georgia" pitchFamily="18" charset="0"/>
              </a:rPr>
              <a:t>invoke </a:t>
            </a:r>
            <a:r>
              <a:rPr lang="en-US" sz="2400" kern="0" dirty="0">
                <a:solidFill>
                  <a:srgbClr val="000000"/>
                </a:solidFill>
                <a:latin typeface="Georgia" pitchFamily="18" charset="0"/>
              </a:rPr>
              <a:t>the 35 U.S.C. 102(b)(2)(A</a:t>
            </a:r>
            <a:r>
              <a:rPr lang="en-US" sz="2400" kern="0" dirty="0" smtClean="0">
                <a:solidFill>
                  <a:srgbClr val="000000"/>
                </a:solidFill>
                <a:latin typeface="Georgia" pitchFamily="18" charset="0"/>
              </a:rPr>
              <a:t>) exception by submitting a declaration under </a:t>
            </a:r>
            <a:r>
              <a:rPr lang="en-US" sz="2400" kern="0" dirty="0">
                <a:solidFill>
                  <a:srgbClr val="000000"/>
                </a:solidFill>
                <a:latin typeface="Georgia" pitchFamily="18" charset="0"/>
              </a:rPr>
              <a:t>37 CFR 1.130(a) </a:t>
            </a:r>
            <a:r>
              <a:rPr lang="en-US" sz="2400" kern="0" dirty="0" smtClean="0">
                <a:solidFill>
                  <a:srgbClr val="000000"/>
                </a:solidFill>
                <a:latin typeface="Georgia" pitchFamily="18" charset="0"/>
              </a:rPr>
              <a:t>showing that </a:t>
            </a:r>
            <a:r>
              <a:rPr lang="en-US" sz="2400" kern="0" dirty="0">
                <a:solidFill>
                  <a:srgbClr val="000000"/>
                </a:solidFill>
                <a:latin typeface="Georgia" pitchFamily="18" charset="0"/>
              </a:rPr>
              <a:t>Flanagan directly or </a:t>
            </a:r>
            <a:r>
              <a:rPr lang="en-US" sz="2400" kern="0" dirty="0" smtClean="0">
                <a:solidFill>
                  <a:srgbClr val="000000"/>
                </a:solidFill>
                <a:latin typeface="Georgia" pitchFamily="18" charset="0"/>
              </a:rPr>
              <a:t>indirectly obtained </a:t>
            </a:r>
            <a:r>
              <a:rPr lang="en-US" sz="2400" kern="0" dirty="0">
                <a:solidFill>
                  <a:srgbClr val="000000"/>
                </a:solidFill>
                <a:latin typeface="Georgia" pitchFamily="18" charset="0"/>
              </a:rPr>
              <a:t>the </a:t>
            </a:r>
            <a:r>
              <a:rPr lang="en-US" sz="2400" kern="0" dirty="0" smtClean="0">
                <a:solidFill>
                  <a:srgbClr val="000000"/>
                </a:solidFill>
                <a:latin typeface="Georgia" pitchFamily="18" charset="0"/>
              </a:rPr>
              <a:t>subject matter he </a:t>
            </a:r>
            <a:r>
              <a:rPr lang="en-US" sz="2400" kern="0" dirty="0">
                <a:solidFill>
                  <a:srgbClr val="000000"/>
                </a:solidFill>
                <a:latin typeface="Georgia" pitchFamily="18" charset="0"/>
              </a:rPr>
              <a:t>disclosed from Dolan</a:t>
            </a:r>
            <a:r>
              <a:rPr lang="en-US" sz="2400" kern="0" dirty="0" smtClean="0">
                <a:solidFill>
                  <a:srgbClr val="000000"/>
                </a:solidFill>
                <a:latin typeface="Georgia" pitchFamily="18" charset="0"/>
              </a:rPr>
              <a:t>, who invented it. </a:t>
            </a:r>
            <a:endParaRPr lang="en-US" sz="2400" kern="0" dirty="0">
              <a:solidFill>
                <a:srgbClr val="000000"/>
              </a:solidFill>
              <a:latin typeface="Georgia" pitchFamily="18" charset="0"/>
            </a:endParaRPr>
          </a:p>
        </p:txBody>
      </p:sp>
      <p:sp>
        <p:nvSpPr>
          <p:cNvPr id="19" name="TextBox 18"/>
          <p:cNvSpPr txBox="1"/>
          <p:nvPr/>
        </p:nvSpPr>
        <p:spPr>
          <a:xfrm>
            <a:off x="6248400" y="1524000"/>
            <a:ext cx="23622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a:t>
            </a:r>
            <a:r>
              <a:rPr lang="en-US" b="1" kern="0" dirty="0" smtClean="0">
                <a:solidFill>
                  <a:srgbClr val="002060"/>
                </a:solidFill>
                <a:latin typeface="Helvetica" pitchFamily="34" charset="0"/>
                <a:cs typeface="Helvetica" pitchFamily="34" charset="0"/>
              </a:rPr>
              <a:t>1.130(a) declaration of attribution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21" name="Straight Connector 20"/>
          <p:cNvCxnSpPr/>
          <p:nvPr/>
        </p:nvCxnSpPr>
        <p:spPr>
          <a:xfrm>
            <a:off x="7519306" y="2362200"/>
            <a:ext cx="0" cy="533400"/>
          </a:xfrm>
          <a:prstGeom prst="line">
            <a:avLst/>
          </a:prstGeom>
          <a:noFill/>
          <a:ln w="127000" cap="flat" cmpd="sng" algn="ctr">
            <a:solidFill>
              <a:schemeClr val="tx1"/>
            </a:solidFill>
            <a:prstDash val="solid"/>
          </a:ln>
          <a:effectLst/>
        </p:spPr>
      </p:cxnSp>
      <p:sp>
        <p:nvSpPr>
          <p:cNvPr id="23" name="Curved Down Arrow 22"/>
          <p:cNvSpPr/>
          <p:nvPr/>
        </p:nvSpPr>
        <p:spPr>
          <a:xfrm rot="-1080000">
            <a:off x="3031372" y="1822385"/>
            <a:ext cx="3566160"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163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2.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)(2)</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124</a:t>
            </a:fld>
            <a:endParaRPr lang="en-US" dirty="0">
              <a:solidFill>
                <a:prstClr val="black"/>
              </a:solidFill>
            </a:endParaRPr>
          </a:p>
        </p:txBody>
      </p:sp>
      <p:sp>
        <p:nvSpPr>
          <p:cNvPr id="18" name="Rectangle 17"/>
          <p:cNvSpPr/>
          <p:nvPr/>
        </p:nvSpPr>
        <p:spPr>
          <a:xfrm>
            <a:off x="304800" y="4587895"/>
            <a:ext cx="8605575" cy="1508105"/>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300" b="1" kern="0" dirty="0" smtClean="0">
                <a:latin typeface="Georgia" pitchFamily="18" charset="0"/>
              </a:rPr>
              <a:t>Q2.2 </a:t>
            </a:r>
            <a:r>
              <a:rPr lang="en-US" sz="2300" b="1" kern="0" dirty="0">
                <a:latin typeface="Georgia" pitchFamily="18" charset="0"/>
              </a:rPr>
              <a:t>– TRUE OR FALSE? </a:t>
            </a:r>
            <a:r>
              <a:rPr lang="en-US" sz="2300" b="1" kern="0" dirty="0" smtClean="0">
                <a:latin typeface="Georgia" pitchFamily="18" charset="0"/>
              </a:rPr>
              <a:t> </a:t>
            </a:r>
            <a:r>
              <a:rPr lang="en-US" sz="2300" kern="0" dirty="0" smtClean="0">
                <a:latin typeface="Georgia" pitchFamily="18" charset="0"/>
              </a:rPr>
              <a:t>Dolan's attorney can properly traverse the rejection by submitting </a:t>
            </a:r>
            <a:r>
              <a:rPr lang="en-US" sz="2300" kern="0" dirty="0">
                <a:latin typeface="Georgia" pitchFamily="18" charset="0"/>
              </a:rPr>
              <a:t>a declaration under 37 CFR 1.130(b) to establish that Dolan had publicly disclosed the widget before the date that Flanagan's application was effectively filed. </a:t>
            </a:r>
          </a:p>
        </p:txBody>
      </p:sp>
      <p:cxnSp>
        <p:nvCxnSpPr>
          <p:cNvPr id="23" name="Straight Arrow Connector 22" descr="timeline showing Dolan's 12-30-12 trade show exhibition, Flanagan's 10-16-13 filing, Dolan's 12-16-13 filing, and Flanagan's 4-23-15 PGPub"/>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24" name="Straight Connector 23"/>
          <p:cNvCxnSpPr/>
          <p:nvPr/>
        </p:nvCxnSpPr>
        <p:spPr>
          <a:xfrm>
            <a:off x="7772400" y="2965556"/>
            <a:ext cx="0" cy="533400"/>
          </a:xfrm>
          <a:prstGeom prst="line">
            <a:avLst/>
          </a:prstGeom>
          <a:noFill/>
          <a:ln w="127000" cap="flat" cmpd="sng" algn="ctr">
            <a:solidFill>
              <a:schemeClr val="tx1"/>
            </a:solidFill>
            <a:prstDash val="solid"/>
          </a:ln>
          <a:effectLst/>
        </p:spPr>
      </p:cxnSp>
      <p:sp>
        <p:nvSpPr>
          <p:cNvPr id="25" name="TextBox 24"/>
          <p:cNvSpPr txBox="1"/>
          <p:nvPr/>
        </p:nvSpPr>
        <p:spPr>
          <a:xfrm>
            <a:off x="2681792" y="3505200"/>
            <a:ext cx="2042608"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October 16</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Flanagan's filing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26" name="Straight Connector 25"/>
          <p:cNvCxnSpPr/>
          <p:nvPr/>
        </p:nvCxnSpPr>
        <p:spPr>
          <a:xfrm>
            <a:off x="5334000" y="2965556"/>
            <a:ext cx="0" cy="533400"/>
          </a:xfrm>
          <a:prstGeom prst="line">
            <a:avLst/>
          </a:prstGeom>
          <a:noFill/>
          <a:ln w="127000" cap="flat" cmpd="sng" algn="ctr">
            <a:solidFill>
              <a:schemeClr val="tx1"/>
            </a:solidFill>
            <a:prstDash val="solid"/>
          </a:ln>
          <a:effectLst/>
        </p:spPr>
      </p:cxnSp>
      <p:sp>
        <p:nvSpPr>
          <p:cNvPr id="27" name="TextBox 26"/>
          <p:cNvSpPr txBox="1"/>
          <p:nvPr/>
        </p:nvSpPr>
        <p:spPr>
          <a:xfrm>
            <a:off x="4686300" y="3505200"/>
            <a:ext cx="2247900" cy="646331"/>
          </a:xfrm>
          <a:prstGeom prst="rect">
            <a:avLst/>
          </a:prstGeom>
          <a:noFill/>
        </p:spPr>
        <p:txBody>
          <a:bodyPr wrap="square" rtlCol="0">
            <a:spAutoFit/>
          </a:bodyPr>
          <a:lstStyle/>
          <a:p>
            <a:pPr lvl="0" algn="ctr">
              <a:defRPr/>
            </a:pPr>
            <a:r>
              <a:rPr lang="en-US" b="1" kern="0" dirty="0">
                <a:latin typeface="Helvetica" pitchFamily="34" charset="0"/>
                <a:cs typeface="Helvetica" pitchFamily="34" charset="0"/>
              </a:rPr>
              <a:t>December 16, 2013</a:t>
            </a:r>
          </a:p>
          <a:p>
            <a:pPr lvl="0" algn="ctr">
              <a:defRPr/>
            </a:pPr>
            <a:r>
              <a:rPr lang="en-US" b="1" kern="0" dirty="0" smtClean="0">
                <a:latin typeface="Helvetica" pitchFamily="34" charset="0"/>
                <a:cs typeface="Helvetica" pitchFamily="34" charset="0"/>
              </a:rPr>
              <a:t>Dolan's filing</a:t>
            </a:r>
            <a:endParaRPr lang="en-US" b="1" kern="0" dirty="0">
              <a:latin typeface="Helvetica" pitchFamily="34" charset="0"/>
              <a:cs typeface="Helvetica" pitchFamily="34" charset="0"/>
            </a:endParaRPr>
          </a:p>
        </p:txBody>
      </p:sp>
      <p:cxnSp>
        <p:nvCxnSpPr>
          <p:cNvPr id="28" name="Straight Connector 27"/>
          <p:cNvCxnSpPr/>
          <p:nvPr/>
        </p:nvCxnSpPr>
        <p:spPr>
          <a:xfrm>
            <a:off x="3657600" y="2965556"/>
            <a:ext cx="0" cy="533400"/>
          </a:xfrm>
          <a:prstGeom prst="line">
            <a:avLst/>
          </a:prstGeom>
          <a:noFill/>
          <a:ln w="127000" cap="flat" cmpd="sng" algn="ctr">
            <a:solidFill>
              <a:schemeClr val="tx1"/>
            </a:solidFill>
            <a:prstDash val="solid"/>
          </a:ln>
          <a:effectLst/>
        </p:spPr>
      </p:cxnSp>
      <p:sp>
        <p:nvSpPr>
          <p:cNvPr id="29" name="TextBox 28"/>
          <p:cNvSpPr txBox="1"/>
          <p:nvPr/>
        </p:nvSpPr>
        <p:spPr>
          <a:xfrm>
            <a:off x="6858000" y="3505200"/>
            <a:ext cx="205237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April</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23</a:t>
            </a: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 2015</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FF0000"/>
                </a:solidFill>
                <a:latin typeface="Helvetica" pitchFamily="34" charset="0"/>
                <a:cs typeface="Helvetica" pitchFamily="34" charset="0"/>
              </a:rPr>
              <a:t>Flanagan's PGPub</a:t>
            </a:r>
            <a:endParaRPr kumimoji="0" lang="en-US" sz="1800" b="0"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30" name="Straight Connector 29"/>
          <p:cNvCxnSpPr/>
          <p:nvPr/>
        </p:nvCxnSpPr>
        <p:spPr>
          <a:xfrm>
            <a:off x="2362200" y="2362200"/>
            <a:ext cx="0" cy="533400"/>
          </a:xfrm>
          <a:prstGeom prst="line">
            <a:avLst/>
          </a:prstGeom>
          <a:noFill/>
          <a:ln w="127000" cap="flat" cmpd="sng" algn="ctr">
            <a:solidFill>
              <a:schemeClr val="tx1"/>
            </a:solidFill>
            <a:prstDash val="solid"/>
          </a:ln>
          <a:effectLst/>
        </p:spPr>
      </p:cxnSp>
      <p:sp>
        <p:nvSpPr>
          <p:cNvPr id="31" name="TextBox 30"/>
          <p:cNvSpPr txBox="1"/>
          <p:nvPr/>
        </p:nvSpPr>
        <p:spPr>
          <a:xfrm>
            <a:off x="-76200" y="1698171"/>
            <a:ext cx="36666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30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Dolan's trade show exhibition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32" name="TextBox 31"/>
          <p:cNvSpPr txBox="1"/>
          <p:nvPr/>
        </p:nvSpPr>
        <p:spPr>
          <a:xfrm>
            <a:off x="6553200" y="1524000"/>
            <a:ext cx="23622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a:t>
            </a:r>
            <a:r>
              <a:rPr lang="en-US" b="1" kern="0" dirty="0" smtClean="0">
                <a:solidFill>
                  <a:srgbClr val="002060"/>
                </a:solidFill>
                <a:latin typeface="Helvetica" pitchFamily="34" charset="0"/>
                <a:cs typeface="Helvetica" pitchFamily="34" charset="0"/>
              </a:rPr>
              <a:t>1.130(b) declaration of prior public disclosure</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33" name="Straight Connector 32"/>
          <p:cNvCxnSpPr/>
          <p:nvPr/>
        </p:nvCxnSpPr>
        <p:spPr>
          <a:xfrm>
            <a:off x="7976506" y="2362200"/>
            <a:ext cx="0" cy="533400"/>
          </a:xfrm>
          <a:prstGeom prst="line">
            <a:avLst/>
          </a:prstGeom>
          <a:noFill/>
          <a:ln w="127000" cap="flat" cmpd="sng" algn="ctr">
            <a:solidFill>
              <a:schemeClr val="tx1"/>
            </a:solidFill>
            <a:prstDash val="solid"/>
          </a:ln>
          <a:effectLst/>
        </p:spPr>
      </p:cxnSp>
      <p:sp>
        <p:nvSpPr>
          <p:cNvPr id="34" name="Curved Down Arrow 33"/>
          <p:cNvSpPr/>
          <p:nvPr/>
        </p:nvSpPr>
        <p:spPr>
          <a:xfrm>
            <a:off x="2856605" y="1447800"/>
            <a:ext cx="3848995"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1040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2.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)(2)</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125</a:t>
            </a:fld>
            <a:endParaRPr lang="en-US" dirty="0">
              <a:solidFill>
                <a:prstClr val="black"/>
              </a:solidFill>
            </a:endParaRPr>
          </a:p>
        </p:txBody>
      </p:sp>
      <p:cxnSp>
        <p:nvCxnSpPr>
          <p:cNvPr id="8" name="Straight Arrow Connector 7" descr="timeline showing Dolan's 12-30-12 trade show exhibition, Flanagan's 10-16-13 filing, Dolan's 12-16-13 filing, and Flanagan's 4-23-15 PGPub"/>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77724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681792" y="3505200"/>
            <a:ext cx="2042608"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October 16</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Flanagan's filing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3340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686300" y="3505200"/>
            <a:ext cx="2247900" cy="646331"/>
          </a:xfrm>
          <a:prstGeom prst="rect">
            <a:avLst/>
          </a:prstGeom>
          <a:noFill/>
        </p:spPr>
        <p:txBody>
          <a:bodyPr wrap="square" rtlCol="0">
            <a:spAutoFit/>
          </a:bodyPr>
          <a:lstStyle/>
          <a:p>
            <a:pPr lvl="0" algn="ctr">
              <a:defRPr/>
            </a:pPr>
            <a:r>
              <a:rPr lang="en-US" b="1" kern="0" dirty="0">
                <a:latin typeface="Helvetica" pitchFamily="34" charset="0"/>
                <a:cs typeface="Helvetica" pitchFamily="34" charset="0"/>
              </a:rPr>
              <a:t>December 16, 2013</a:t>
            </a:r>
          </a:p>
          <a:p>
            <a:pPr lvl="0" algn="ctr">
              <a:defRPr/>
            </a:pPr>
            <a:r>
              <a:rPr lang="en-US" b="1" kern="0" dirty="0" smtClean="0">
                <a:latin typeface="Helvetica" pitchFamily="34" charset="0"/>
                <a:cs typeface="Helvetica" pitchFamily="34" charset="0"/>
              </a:rPr>
              <a:t>Dolan's filing</a:t>
            </a:r>
            <a:endParaRPr lang="en-US" b="1" kern="0" dirty="0">
              <a:latin typeface="Helvetica" pitchFamily="34" charset="0"/>
              <a:cs typeface="Helvetica" pitchFamily="34" charset="0"/>
            </a:endParaRPr>
          </a:p>
        </p:txBody>
      </p:sp>
      <p:cxnSp>
        <p:nvCxnSpPr>
          <p:cNvPr id="15" name="Straight Connector 14"/>
          <p:cNvCxnSpPr/>
          <p:nvPr/>
        </p:nvCxnSpPr>
        <p:spPr>
          <a:xfrm>
            <a:off x="36576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858000" y="3505200"/>
            <a:ext cx="205237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April</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23</a:t>
            </a: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 2015</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FF0000"/>
                </a:solidFill>
                <a:latin typeface="Helvetica" pitchFamily="34" charset="0"/>
                <a:cs typeface="Helvetica" pitchFamily="34" charset="0"/>
              </a:rPr>
              <a:t>Flanagan's PGPub</a:t>
            </a:r>
            <a:endParaRPr kumimoji="0" lang="en-US" sz="1800" b="0"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23622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76200" y="1698171"/>
            <a:ext cx="3666622"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30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Dolan's trade show exhibition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Rectangle 17"/>
          <p:cNvSpPr/>
          <p:nvPr/>
        </p:nvSpPr>
        <p:spPr>
          <a:xfrm>
            <a:off x="228600" y="4540341"/>
            <a:ext cx="8716383" cy="1569660"/>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400" b="1" kern="0" dirty="0" smtClean="0">
                <a:solidFill>
                  <a:srgbClr val="000000"/>
                </a:solidFill>
                <a:latin typeface="Georgia" pitchFamily="18" charset="0"/>
              </a:rPr>
              <a:t>A2.2 </a:t>
            </a:r>
            <a:r>
              <a:rPr lang="en-US" sz="2400" kern="0" dirty="0">
                <a:solidFill>
                  <a:srgbClr val="000000"/>
                </a:solidFill>
                <a:latin typeface="Georgia" pitchFamily="18" charset="0"/>
              </a:rPr>
              <a:t>– </a:t>
            </a:r>
            <a:r>
              <a:rPr lang="en-US" sz="2400" kern="0" dirty="0" smtClean="0">
                <a:solidFill>
                  <a:srgbClr val="000000"/>
                </a:solidFill>
                <a:latin typeface="Georgia" pitchFamily="18" charset="0"/>
              </a:rPr>
              <a:t>TRUE.  Dolan </a:t>
            </a:r>
            <a:r>
              <a:rPr lang="en-US" sz="2400" kern="0" dirty="0">
                <a:solidFill>
                  <a:srgbClr val="000000"/>
                </a:solidFill>
                <a:latin typeface="Georgia" pitchFamily="18" charset="0"/>
              </a:rPr>
              <a:t>can invoke the 35 U.S.C. 102(b)(2</a:t>
            </a:r>
            <a:r>
              <a:rPr lang="en-US" sz="2400" kern="0" dirty="0" smtClean="0">
                <a:solidFill>
                  <a:srgbClr val="000000"/>
                </a:solidFill>
                <a:latin typeface="Georgia" pitchFamily="18" charset="0"/>
              </a:rPr>
              <a:t>)(B) </a:t>
            </a:r>
            <a:r>
              <a:rPr lang="en-US" sz="2400" kern="0" dirty="0">
                <a:solidFill>
                  <a:srgbClr val="000000"/>
                </a:solidFill>
                <a:latin typeface="Georgia" pitchFamily="18" charset="0"/>
              </a:rPr>
              <a:t>exception </a:t>
            </a:r>
            <a:r>
              <a:rPr lang="en-US" sz="2400" kern="0" dirty="0" smtClean="0">
                <a:solidFill>
                  <a:srgbClr val="000000"/>
                </a:solidFill>
                <a:latin typeface="Georgia" pitchFamily="18" charset="0"/>
              </a:rPr>
              <a:t>by </a:t>
            </a:r>
            <a:r>
              <a:rPr lang="en-US" sz="2400" kern="0" dirty="0">
                <a:solidFill>
                  <a:srgbClr val="000000"/>
                </a:solidFill>
                <a:latin typeface="Georgia" pitchFamily="18" charset="0"/>
              </a:rPr>
              <a:t>submitting a declaration under 37 CFR </a:t>
            </a:r>
            <a:r>
              <a:rPr lang="en-US" sz="2400" kern="0" dirty="0" smtClean="0">
                <a:solidFill>
                  <a:srgbClr val="000000"/>
                </a:solidFill>
                <a:latin typeface="Georgia" pitchFamily="18" charset="0"/>
              </a:rPr>
              <a:t>1.130(b) </a:t>
            </a:r>
            <a:r>
              <a:rPr lang="en-US" sz="2400" kern="0" dirty="0">
                <a:solidFill>
                  <a:srgbClr val="000000"/>
                </a:solidFill>
                <a:latin typeface="Georgia" pitchFamily="18" charset="0"/>
              </a:rPr>
              <a:t>to </a:t>
            </a:r>
            <a:r>
              <a:rPr lang="en-US" sz="2400" kern="0" dirty="0" smtClean="0">
                <a:solidFill>
                  <a:srgbClr val="000000"/>
                </a:solidFill>
                <a:latin typeface="Georgia" pitchFamily="18" charset="0"/>
              </a:rPr>
              <a:t>show that he had publicly disclosed the invention before Flanagan's </a:t>
            </a:r>
            <a:r>
              <a:rPr lang="en-US" sz="2400" kern="0" dirty="0">
                <a:solidFill>
                  <a:srgbClr val="000000"/>
                </a:solidFill>
                <a:latin typeface="Georgia" pitchFamily="18" charset="0"/>
              </a:rPr>
              <a:t>patent application </a:t>
            </a:r>
            <a:r>
              <a:rPr lang="en-US" sz="2400" kern="0" dirty="0" smtClean="0">
                <a:solidFill>
                  <a:srgbClr val="000000"/>
                </a:solidFill>
                <a:latin typeface="Georgia" pitchFamily="18" charset="0"/>
              </a:rPr>
              <a:t>publication was effectively filed. </a:t>
            </a:r>
            <a:endParaRPr lang="en-US" sz="2400" kern="0" dirty="0">
              <a:solidFill>
                <a:srgbClr val="000000"/>
              </a:solidFill>
              <a:latin typeface="Georgia" pitchFamily="18" charset="0"/>
            </a:endParaRPr>
          </a:p>
        </p:txBody>
      </p:sp>
      <p:sp>
        <p:nvSpPr>
          <p:cNvPr id="19" name="TextBox 18"/>
          <p:cNvSpPr txBox="1"/>
          <p:nvPr/>
        </p:nvSpPr>
        <p:spPr>
          <a:xfrm>
            <a:off x="6553200" y="1524000"/>
            <a:ext cx="23622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a:t>
            </a:r>
            <a:r>
              <a:rPr lang="en-US" b="1" kern="0" dirty="0" smtClean="0">
                <a:solidFill>
                  <a:srgbClr val="002060"/>
                </a:solidFill>
                <a:latin typeface="Helvetica" pitchFamily="34" charset="0"/>
                <a:cs typeface="Helvetica" pitchFamily="34" charset="0"/>
              </a:rPr>
              <a:t>1.130(b) declaration of prior public disclosure</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cxnSp>
        <p:nvCxnSpPr>
          <p:cNvPr id="21" name="Straight Connector 20"/>
          <p:cNvCxnSpPr/>
          <p:nvPr/>
        </p:nvCxnSpPr>
        <p:spPr>
          <a:xfrm>
            <a:off x="7976506" y="2362200"/>
            <a:ext cx="0" cy="533400"/>
          </a:xfrm>
          <a:prstGeom prst="line">
            <a:avLst/>
          </a:prstGeom>
          <a:noFill/>
          <a:ln w="127000" cap="flat" cmpd="sng" algn="ctr">
            <a:solidFill>
              <a:schemeClr val="tx1"/>
            </a:solidFill>
            <a:prstDash val="solid"/>
          </a:ln>
          <a:effectLst/>
        </p:spPr>
      </p:cxnSp>
      <p:sp>
        <p:nvSpPr>
          <p:cNvPr id="22" name="Curved Down Arrow 21"/>
          <p:cNvSpPr/>
          <p:nvPr/>
        </p:nvSpPr>
        <p:spPr>
          <a:xfrm>
            <a:off x="2856605" y="1447800"/>
            <a:ext cx="3848995"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8972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105400"/>
          </a:xfrm>
        </p:spPr>
        <p:txBody>
          <a:bodyPr/>
          <a:lstStyle/>
          <a:p>
            <a:r>
              <a:rPr lang="en-US" sz="2200" dirty="0" smtClean="0">
                <a:latin typeface="Georgia" pitchFamily="18" charset="0"/>
              </a:rPr>
              <a:t>Grady filed a patent application, assigned to ACME Corp., on December 16, 2013.  His application contains one claim directed to method Z2. </a:t>
            </a:r>
          </a:p>
          <a:p>
            <a:endParaRPr lang="en-US" sz="800" dirty="0" smtClean="0">
              <a:latin typeface="Georgia" pitchFamily="18" charset="0"/>
            </a:endParaRPr>
          </a:p>
          <a:p>
            <a:r>
              <a:rPr lang="en-US" sz="2200" dirty="0" smtClean="0">
                <a:latin typeface="Georgia" pitchFamily="18" charset="0"/>
              </a:rPr>
              <a:t>The examiner found a PCT application publication by O'Hara, published </a:t>
            </a:r>
            <a:r>
              <a:rPr lang="en-US" sz="2200" dirty="0">
                <a:latin typeface="Georgia" pitchFamily="18" charset="0"/>
              </a:rPr>
              <a:t>on January 18, </a:t>
            </a:r>
            <a:r>
              <a:rPr lang="en-US" sz="2200" dirty="0" smtClean="0">
                <a:latin typeface="Georgia" pitchFamily="18" charset="0"/>
              </a:rPr>
              <a:t>2014, assigned to ACME Corp., which disclosed method Z1. The PCT application designated the United States and was filed on July 20, 2013.  It claimed benefit of a provisional application filed on July 20, 2012, which also disclosed method Z1. </a:t>
            </a:r>
          </a:p>
          <a:p>
            <a:endParaRPr lang="en-US" sz="800" dirty="0" smtClean="0">
              <a:latin typeface="Georgia" pitchFamily="18" charset="0"/>
            </a:endParaRPr>
          </a:p>
          <a:p>
            <a:r>
              <a:rPr lang="en-US" sz="2200" dirty="0" smtClean="0">
                <a:latin typeface="Georgia" pitchFamily="18" charset="0"/>
              </a:rPr>
              <a:t>Z2 </a:t>
            </a:r>
            <a:r>
              <a:rPr lang="en-US" sz="2200" dirty="0">
                <a:latin typeface="Georgia" pitchFamily="18" charset="0"/>
              </a:rPr>
              <a:t>is obvious over </a:t>
            </a:r>
            <a:r>
              <a:rPr lang="en-US" sz="2200" dirty="0" smtClean="0">
                <a:latin typeface="Georgia" pitchFamily="18" charset="0"/>
              </a:rPr>
              <a:t>Z1. The examiner issues an Office action rejecting Grady's claim </a:t>
            </a:r>
            <a:r>
              <a:rPr lang="en-US" sz="2200" dirty="0">
                <a:latin typeface="Georgia" pitchFamily="18" charset="0"/>
              </a:rPr>
              <a:t>under 35 U.S.C. </a:t>
            </a:r>
            <a:r>
              <a:rPr lang="en-US" sz="2200" dirty="0" smtClean="0">
                <a:latin typeface="Georgia" pitchFamily="18" charset="0"/>
              </a:rPr>
              <a:t>103 as obvious </a:t>
            </a:r>
            <a:r>
              <a:rPr lang="en-US" sz="2200" dirty="0">
                <a:latin typeface="Georgia" pitchFamily="18" charset="0"/>
              </a:rPr>
              <a:t>over </a:t>
            </a:r>
            <a:r>
              <a:rPr lang="en-US" sz="2200" dirty="0" smtClean="0">
                <a:latin typeface="Georgia" pitchFamily="18" charset="0"/>
              </a:rPr>
              <a:t>O'Hara's </a:t>
            </a:r>
            <a:r>
              <a:rPr lang="en-US" sz="2200" dirty="0">
                <a:latin typeface="Georgia" pitchFamily="18" charset="0"/>
              </a:rPr>
              <a:t>published PCT application.  </a:t>
            </a:r>
            <a:endParaRPr lang="en-US" sz="2200" dirty="0" smtClean="0">
              <a:solidFill>
                <a:srgbClr val="FF0000"/>
              </a:solidFill>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126</a:t>
            </a:fld>
            <a:endParaRPr lang="en-US" dirty="0"/>
          </a:p>
        </p:txBody>
      </p:sp>
      <p:sp>
        <p:nvSpPr>
          <p:cNvPr id="5" name="Title 4"/>
          <p:cNvSpPr>
            <a:spLocks noGrp="1"/>
          </p:cNvSpPr>
          <p:nvPr>
            <p:ph type="title"/>
          </p:nvPr>
        </p:nvSpPr>
        <p:spPr>
          <a:xfrm>
            <a:off x="152400" y="228600"/>
            <a:ext cx="8915400" cy="1066800"/>
          </a:xfrm>
        </p:spPr>
        <p:txBody>
          <a:bodyPr/>
          <a:lstStyle/>
          <a:p>
            <a:r>
              <a:rPr lang="en-US" sz="2800" dirty="0">
                <a:solidFill>
                  <a:srgbClr val="002060"/>
                </a:solidFill>
              </a:rPr>
              <a:t>Scenario 3. </a:t>
            </a:r>
            <a:r>
              <a:rPr lang="en-US" sz="2800" dirty="0" smtClean="0">
                <a:solidFill>
                  <a:srgbClr val="002060"/>
                </a:solidFill>
              </a:rPr>
              <a:t> Relying on the Common Ownership Exception under 35 U.S.C. 102(b)(2)(C)</a:t>
            </a:r>
            <a:endParaRPr lang="en-US" sz="2800" dirty="0">
              <a:solidFill>
                <a:srgbClr val="002060"/>
              </a:solidFill>
            </a:endParaRPr>
          </a:p>
        </p:txBody>
      </p:sp>
    </p:spTree>
    <p:extLst>
      <p:ext uri="{BB962C8B-B14F-4D97-AF65-F5344CB8AC3E}">
        <p14:creationId xmlns:p14="http://schemas.microsoft.com/office/powerpoint/2010/main" val="28629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4638"/>
            <a:ext cx="8906435" cy="1143000"/>
          </a:xfrm>
        </p:spPr>
        <p:txBody>
          <a:bodyPr/>
          <a:lstStyle/>
          <a:p>
            <a:r>
              <a:rPr lang="en-US" sz="2800" b="1" dirty="0">
                <a:solidFill>
                  <a:srgbClr val="002060"/>
                </a:solidFill>
              </a:rPr>
              <a:t>Scenario 3. </a:t>
            </a:r>
            <a:r>
              <a:rPr lang="en-US" sz="2800" b="1" dirty="0" smtClean="0">
                <a:solidFill>
                  <a:srgbClr val="002060"/>
                </a:solidFill>
              </a:rPr>
              <a:t> Relying </a:t>
            </a:r>
            <a:r>
              <a:rPr lang="en-US" sz="2800" b="1" dirty="0">
                <a:solidFill>
                  <a:srgbClr val="002060"/>
                </a:solidFill>
              </a:rPr>
              <a:t>on the Common Ownership Exception under 35 U.S.C. 102(b)(2)(C)</a:t>
            </a: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127</a:t>
            </a:fld>
            <a:endParaRPr lang="en-US" dirty="0">
              <a:solidFill>
                <a:prstClr val="black"/>
              </a:solidFill>
            </a:endParaRPr>
          </a:p>
        </p:txBody>
      </p:sp>
      <p:sp>
        <p:nvSpPr>
          <p:cNvPr id="2" name="Rectangle 1"/>
          <p:cNvSpPr/>
          <p:nvPr/>
        </p:nvSpPr>
        <p:spPr>
          <a:xfrm>
            <a:off x="609600" y="4648200"/>
            <a:ext cx="8458200" cy="1421928"/>
          </a:xfrm>
          <a:prstGeom prst="rect">
            <a:avLst/>
          </a:prstGeom>
        </p:spPr>
        <p:txBody>
          <a:bodyPr wrap="square">
            <a:spAutoFit/>
          </a:bodyPr>
          <a:lstStyle/>
          <a:p>
            <a:pPr eaLnBrk="0" fontAlgn="base" hangingPunct="0">
              <a:spcBef>
                <a:spcPct val="20000"/>
              </a:spcBef>
              <a:spcAft>
                <a:spcPct val="0"/>
              </a:spcAft>
            </a:pPr>
            <a:r>
              <a:rPr lang="en-US" sz="2000" kern="0" dirty="0" smtClean="0">
                <a:solidFill>
                  <a:srgbClr val="000000"/>
                </a:solidFill>
                <a:latin typeface="Georgia" pitchFamily="18" charset="0"/>
              </a:rPr>
              <a:t>Consider whether Grady's attorney may invoke the common ownership exception to establish that the O'Hara publication is not prior art to Grady's claimed invention.  </a:t>
            </a:r>
            <a:endParaRPr lang="en-US" sz="2200" kern="0" dirty="0">
              <a:solidFill>
                <a:srgbClr val="000000"/>
              </a:solidFill>
              <a:latin typeface="Georgia" pitchFamily="18" charset="0"/>
            </a:endParaRPr>
          </a:p>
          <a:p>
            <a:pPr lvl="0" eaLnBrk="0" fontAlgn="base" hangingPunct="0">
              <a:spcBef>
                <a:spcPct val="20000"/>
              </a:spcBef>
              <a:spcAft>
                <a:spcPct val="0"/>
              </a:spcAft>
            </a:pPr>
            <a:endParaRPr lang="en-US" sz="2200" kern="0" dirty="0">
              <a:solidFill>
                <a:srgbClr val="000000"/>
              </a:solidFill>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2955251"/>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406082"/>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406082"/>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2945726"/>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2133599" y="2945726"/>
            <a:ext cx="2286001"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412326"/>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2945726"/>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178612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128</a:t>
            </a:fld>
            <a:endParaRPr lang="en-US" dirty="0">
              <a:solidFill>
                <a:prstClr val="black"/>
              </a:solidFill>
            </a:endParaRPr>
          </a:p>
        </p:txBody>
      </p:sp>
      <p:sp>
        <p:nvSpPr>
          <p:cNvPr id="2" name="Rectangle 1"/>
          <p:cNvSpPr/>
          <p:nvPr/>
        </p:nvSpPr>
        <p:spPr>
          <a:xfrm>
            <a:off x="381000" y="4495800"/>
            <a:ext cx="8458200"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Q3.1</a:t>
            </a:r>
            <a:r>
              <a:rPr lang="en-US" sz="2000" kern="0" dirty="0" smtClean="0">
                <a:latin typeface="Georgia" pitchFamily="18" charset="0"/>
              </a:rPr>
              <a:t> – TRUE OR FALSE?  Grady's attorney may </a:t>
            </a:r>
            <a:r>
              <a:rPr lang="en-US" sz="2000" u="sng" kern="0" dirty="0" smtClean="0">
                <a:latin typeface="Georgia" pitchFamily="18" charset="0"/>
              </a:rPr>
              <a:t>not</a:t>
            </a:r>
            <a:r>
              <a:rPr lang="en-US" sz="2000" kern="0" dirty="0" smtClean="0">
                <a:latin typeface="Georgia" pitchFamily="18" charset="0"/>
              </a:rPr>
              <a:t> invoke the common ownership exception because O'Hara's PCT publication was effectively filed on July 20, 2012, which is more than one year before Grady's effective filing date.  </a:t>
            </a:r>
            <a:endParaRPr lang="en-US" sz="2200" kern="0" dirty="0">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4384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4822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031451"/>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482282"/>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482282"/>
            <a:ext cx="0" cy="533400"/>
          </a:xfrm>
          <a:prstGeom prst="line">
            <a:avLst/>
          </a:prstGeom>
          <a:noFill/>
          <a:ln w="127000" cap="flat" cmpd="sng" algn="ctr">
            <a:solidFill>
              <a:schemeClr val="tx1"/>
            </a:solidFill>
            <a:prstDash val="solid"/>
          </a:ln>
          <a:effectLst/>
        </p:spPr>
      </p:cxnSp>
      <p:sp>
        <p:nvSpPr>
          <p:cNvPr id="22" name="TextBox 21"/>
          <p:cNvSpPr txBox="1"/>
          <p:nvPr/>
        </p:nvSpPr>
        <p:spPr>
          <a:xfrm>
            <a:off x="0" y="3021926"/>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021926"/>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488526"/>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034555"/>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20" name="Title 3"/>
          <p:cNvSpPr>
            <a:spLocks noGrp="1"/>
          </p:cNvSpPr>
          <p:nvPr>
            <p:ph type="title"/>
          </p:nvPr>
        </p:nvSpPr>
        <p:spPr>
          <a:xfrm>
            <a:off x="76200" y="274638"/>
            <a:ext cx="8991600" cy="1143000"/>
          </a:xfrm>
        </p:spPr>
        <p:txBody>
          <a:bodyPr/>
          <a:lstStyle/>
          <a:p>
            <a:r>
              <a:rPr lang="en-US" sz="2600" b="1" dirty="0" smtClean="0">
                <a:solidFill>
                  <a:srgbClr val="C00000"/>
                </a:solidFill>
              </a:rPr>
              <a:t>Polling Scenario </a:t>
            </a:r>
            <a:r>
              <a:rPr lang="en-US" sz="2600" b="1" dirty="0">
                <a:solidFill>
                  <a:srgbClr val="C00000"/>
                </a:solidFill>
              </a:rPr>
              <a:t>3. </a:t>
            </a:r>
            <a:r>
              <a:rPr lang="en-US" sz="2600" b="1" dirty="0" smtClean="0">
                <a:solidFill>
                  <a:srgbClr val="C00000"/>
                </a:solidFill>
              </a:rPr>
              <a:t> Relying </a:t>
            </a:r>
            <a:r>
              <a:rPr lang="en-US" sz="2600" b="1" dirty="0">
                <a:solidFill>
                  <a:srgbClr val="C00000"/>
                </a:solidFill>
              </a:rPr>
              <a:t>on the Common Ownership Exception under 35 U.S.C. 102(b)(2)(C)</a:t>
            </a:r>
          </a:p>
        </p:txBody>
      </p:sp>
    </p:spTree>
    <p:extLst>
      <p:ext uri="{BB962C8B-B14F-4D97-AF65-F5344CB8AC3E}">
        <p14:creationId xmlns:p14="http://schemas.microsoft.com/office/powerpoint/2010/main" val="113845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129</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674703"/>
            <a:ext cx="8915400" cy="4939814"/>
          </a:xfrm>
          <a:prstGeom prst="rect">
            <a:avLst/>
          </a:prstGeom>
        </p:spPr>
        <p:txBody>
          <a:bodyPr wrap="square">
            <a:spAutoFit/>
          </a:bodyPr>
          <a:lstStyle/>
          <a:p>
            <a:pPr marL="742950" lvl="1" indent="-285750">
              <a:buFont typeface="Georgia" pitchFamily="18" charset="0"/>
              <a:buChar char="─"/>
            </a:pPr>
            <a:endParaRPr lang="en-US" sz="2000" b="1" u="sng" dirty="0" smtClean="0">
              <a:latin typeface="Georgia" pitchFamily="18" charset="0"/>
            </a:endParaRPr>
          </a:p>
          <a:p>
            <a:pPr marL="457200" indent="-457200">
              <a:buFont typeface="Wingdings" pitchFamily="2" charset="2"/>
              <a:buChar char="Ø"/>
            </a:pPr>
            <a:r>
              <a:rPr lang="en-US" sz="2000" dirty="0" smtClean="0">
                <a:latin typeface="Georgia" pitchFamily="18" charset="0"/>
              </a:rPr>
              <a:t>The AIA definition </a:t>
            </a:r>
            <a:r>
              <a:rPr lang="en-US" sz="2000" dirty="0">
                <a:latin typeface="Georgia" pitchFamily="18" charset="0"/>
              </a:rPr>
              <a:t>of </a:t>
            </a:r>
            <a:r>
              <a:rPr lang="en-US" sz="2000" dirty="0" smtClean="0">
                <a:latin typeface="Georgia" pitchFamily="18" charset="0"/>
              </a:rPr>
              <a:t>“</a:t>
            </a:r>
            <a:r>
              <a:rPr lang="en-US" sz="2000" dirty="0">
                <a:latin typeface="Georgia" pitchFamily="18" charset="0"/>
              </a:rPr>
              <a:t>effective filing date” </a:t>
            </a:r>
            <a:r>
              <a:rPr lang="en-US" sz="2000" dirty="0" smtClean="0">
                <a:latin typeface="Georgia" pitchFamily="18" charset="0"/>
              </a:rPr>
              <a:t>(EFD) in 35 </a:t>
            </a:r>
            <a:r>
              <a:rPr lang="en-US" sz="2000" dirty="0">
                <a:latin typeface="Georgia" pitchFamily="18" charset="0"/>
              </a:rPr>
              <a:t>U.S.C. </a:t>
            </a:r>
            <a:r>
              <a:rPr lang="en-US" sz="2000" dirty="0" smtClean="0">
                <a:latin typeface="Georgia" pitchFamily="18" charset="0"/>
              </a:rPr>
              <a:t>100(i), which takes foreign priority into account, is used to </a:t>
            </a:r>
            <a:r>
              <a:rPr lang="en-US" sz="2000" dirty="0">
                <a:latin typeface="Georgia" pitchFamily="18" charset="0"/>
              </a:rPr>
              <a:t>determine whether </a:t>
            </a:r>
            <a:r>
              <a:rPr lang="en-US" sz="2000" dirty="0" smtClean="0">
                <a:latin typeface="Georgia" pitchFamily="18" charset="0"/>
              </a:rPr>
              <a:t>any application, filed on or after March 16, 2013, is </a:t>
            </a:r>
            <a:r>
              <a:rPr lang="en-US" sz="2000" dirty="0">
                <a:latin typeface="Georgia" pitchFamily="18" charset="0"/>
              </a:rPr>
              <a:t>an </a:t>
            </a:r>
            <a:r>
              <a:rPr lang="en-US" sz="2000" dirty="0" smtClean="0">
                <a:latin typeface="Georgia" pitchFamily="18" charset="0"/>
              </a:rPr>
              <a:t>AIA (FITF) </a:t>
            </a:r>
            <a:r>
              <a:rPr lang="en-US" sz="2000" dirty="0">
                <a:latin typeface="Georgia" pitchFamily="18" charset="0"/>
              </a:rPr>
              <a:t>or </a:t>
            </a:r>
            <a:r>
              <a:rPr lang="en-US" sz="2000" dirty="0" smtClean="0">
                <a:latin typeface="Georgia" pitchFamily="18" charset="0"/>
              </a:rPr>
              <a:t>a pre-AIA (First To Invent) application (aka “AIA application” or “pre-AIA application,” respectively).  </a:t>
            </a:r>
          </a:p>
          <a:p>
            <a:pPr marL="457200" indent="-457200">
              <a:buFont typeface="Wingdings" pitchFamily="2" charset="2"/>
              <a:buChar char="Ø"/>
            </a:pPr>
            <a:endParaRPr lang="en-US" sz="2000" dirty="0" smtClean="0">
              <a:latin typeface="Georgia" pitchFamily="18" charset="0"/>
            </a:endParaRPr>
          </a:p>
          <a:p>
            <a:pPr marL="457200" indent="-457200">
              <a:buFont typeface="Wingdings" pitchFamily="2" charset="2"/>
              <a:buChar char="Ø"/>
            </a:pPr>
            <a:endParaRPr lang="en-US" sz="2000" dirty="0">
              <a:latin typeface="Georgia" pitchFamily="18" charset="0"/>
            </a:endParaRPr>
          </a:p>
          <a:p>
            <a:pPr marL="457200" indent="-457200">
              <a:buFont typeface="Wingdings" pitchFamily="2" charset="2"/>
              <a:buChar char="Ø"/>
            </a:pPr>
            <a:r>
              <a:rPr lang="en-US" sz="2000" dirty="0" smtClean="0">
                <a:latin typeface="Georgia" pitchFamily="18" charset="0"/>
              </a:rPr>
              <a:t>If an application filed on or after March 16, 2013 is determined to be a pre-AIA application, the pre-AIA definition of EFD, which </a:t>
            </a:r>
            <a:r>
              <a:rPr lang="en-US" sz="2000" dirty="0">
                <a:latin typeface="Georgia" pitchFamily="18" charset="0"/>
              </a:rPr>
              <a:t>does not take foreign priority into </a:t>
            </a:r>
            <a:r>
              <a:rPr lang="en-US" sz="2000" dirty="0" smtClean="0">
                <a:latin typeface="Georgia" pitchFamily="18" charset="0"/>
              </a:rPr>
              <a:t>account, </a:t>
            </a:r>
            <a:r>
              <a:rPr lang="en-US" sz="2000" dirty="0">
                <a:latin typeface="Georgia" pitchFamily="18" charset="0"/>
              </a:rPr>
              <a:t>is </a:t>
            </a:r>
            <a:r>
              <a:rPr lang="en-US" sz="2000" dirty="0" smtClean="0">
                <a:latin typeface="Georgia" pitchFamily="18" charset="0"/>
              </a:rPr>
              <a:t>used for examination.</a:t>
            </a:r>
          </a:p>
          <a:p>
            <a:pPr marL="342900" indent="-342900">
              <a:buFont typeface="Arial" pitchFamily="34" charset="0"/>
              <a:buChar char="•"/>
            </a:pPr>
            <a:endParaRPr lang="en-US" sz="2000" dirty="0" smtClean="0">
              <a:latin typeface="Georgia" pitchFamily="18" charset="0"/>
            </a:endParaRPr>
          </a:p>
          <a:p>
            <a:endParaRPr lang="en-US" dirty="0">
              <a:latin typeface="Georgia" pitchFamily="18" charset="0"/>
            </a:endParaRPr>
          </a:p>
          <a:p>
            <a:r>
              <a:rPr lang="en-US" dirty="0"/>
              <a:t>  </a:t>
            </a:r>
          </a:p>
          <a:p>
            <a:pPr marL="342900" indent="-342900">
              <a:buFont typeface="Arial" pitchFamily="34" charset="0"/>
              <a:buChar char="•"/>
            </a:pPr>
            <a:endParaRPr lang="en-US" dirty="0">
              <a:latin typeface="Georgia" pitchFamily="18" charset="0"/>
            </a:endParaRPr>
          </a:p>
          <a:p>
            <a:endParaRPr lang="en-US" sz="2100" b="1" u="sng"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13</a:t>
            </a:fld>
            <a:endParaRPr lang="en-US" dirty="0"/>
          </a:p>
        </p:txBody>
      </p:sp>
      <p:sp>
        <p:nvSpPr>
          <p:cNvPr id="7" name="Title 1"/>
          <p:cNvSpPr txBox="1">
            <a:spLocks/>
          </p:cNvSpPr>
          <p:nvPr/>
        </p:nvSpPr>
        <p:spPr bwMode="auto">
          <a:xfrm>
            <a:off x="762000" y="3048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sz="2800" b="1" dirty="0" smtClean="0">
                <a:solidFill>
                  <a:srgbClr val="002060"/>
                </a:solidFill>
              </a:rPr>
              <a:t>Determining AIA (First Inventor to File) Status (cont.)</a:t>
            </a:r>
            <a:endParaRPr lang="en-US" sz="2800" b="1" dirty="0">
              <a:solidFill>
                <a:srgbClr val="002060"/>
              </a:solidFill>
            </a:endParaRPr>
          </a:p>
        </p:txBody>
      </p:sp>
    </p:spTree>
    <p:extLst>
      <p:ext uri="{BB962C8B-B14F-4D97-AF65-F5344CB8AC3E}">
        <p14:creationId xmlns:p14="http://schemas.microsoft.com/office/powerpoint/2010/main" val="380325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130</a:t>
            </a:fld>
            <a:endParaRPr lang="en-US" dirty="0">
              <a:solidFill>
                <a:prstClr val="black"/>
              </a:solidFill>
            </a:endParaRPr>
          </a:p>
        </p:txBody>
      </p:sp>
      <p:sp>
        <p:nvSpPr>
          <p:cNvPr id="2" name="Rectangle 1"/>
          <p:cNvSpPr/>
          <p:nvPr/>
        </p:nvSpPr>
        <p:spPr>
          <a:xfrm>
            <a:off x="152400" y="4419600"/>
            <a:ext cx="8839200" cy="1554272"/>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1900" b="1" kern="0" dirty="0" smtClean="0">
                <a:solidFill>
                  <a:srgbClr val="000000"/>
                </a:solidFill>
                <a:latin typeface="Georgia" pitchFamily="18" charset="0"/>
              </a:rPr>
              <a:t>A3.1 </a:t>
            </a:r>
            <a:r>
              <a:rPr lang="en-US" sz="1900" b="1" kern="0" dirty="0">
                <a:solidFill>
                  <a:srgbClr val="000000"/>
                </a:solidFill>
                <a:latin typeface="Georgia" pitchFamily="18" charset="0"/>
              </a:rPr>
              <a:t>– </a:t>
            </a:r>
            <a:r>
              <a:rPr lang="en-US" sz="1900" b="1" kern="0" dirty="0" smtClean="0">
                <a:solidFill>
                  <a:srgbClr val="000000"/>
                </a:solidFill>
                <a:latin typeface="Georgia" pitchFamily="18" charset="0"/>
              </a:rPr>
              <a:t>FALSE</a:t>
            </a:r>
            <a:r>
              <a:rPr lang="en-US" sz="1900" b="1" kern="0" dirty="0">
                <a:solidFill>
                  <a:srgbClr val="000000"/>
                </a:solidFill>
                <a:latin typeface="Georgia" pitchFamily="18" charset="0"/>
              </a:rPr>
              <a:t>.</a:t>
            </a:r>
            <a:r>
              <a:rPr lang="en-US" sz="1900" b="1" kern="0" dirty="0" smtClean="0">
                <a:solidFill>
                  <a:srgbClr val="000000"/>
                </a:solidFill>
                <a:latin typeface="Georgia" pitchFamily="18" charset="0"/>
              </a:rPr>
              <a:t>  </a:t>
            </a:r>
            <a:r>
              <a:rPr lang="en-US" sz="1900" kern="0" dirty="0" smtClean="0">
                <a:solidFill>
                  <a:srgbClr val="000000"/>
                </a:solidFill>
                <a:latin typeface="Georgia" pitchFamily="18" charset="0"/>
              </a:rPr>
              <a:t>Under 102(a)(2), O'Hara's PCT publication may be prior art as of July 20, 2012, the date it was effectively filed.  However, the 102(b)(2)(A), 102(b)(2)(B), and 102(b)(2)(C) exceptions, which apply to 102(a)(2) disclosures, are </a:t>
            </a:r>
            <a:r>
              <a:rPr lang="en-US" sz="1900" u="sng" kern="0" dirty="0" smtClean="0">
                <a:solidFill>
                  <a:srgbClr val="000000"/>
                </a:solidFill>
                <a:latin typeface="Georgia" pitchFamily="18" charset="0"/>
              </a:rPr>
              <a:t>not</a:t>
            </a:r>
            <a:r>
              <a:rPr lang="en-US" sz="1900" kern="0" dirty="0" smtClean="0">
                <a:solidFill>
                  <a:srgbClr val="000000"/>
                </a:solidFill>
                <a:latin typeface="Georgia" pitchFamily="18" charset="0"/>
              </a:rPr>
              <a:t> limited to disclosures during Grady's one-year grace period.  Thus, Grady may invoke the common ownership exception of 102(b)(2)(C).  </a:t>
            </a:r>
            <a:endParaRPr lang="en-US" sz="1900" kern="0" dirty="0">
              <a:solidFill>
                <a:srgbClr val="000000"/>
              </a:solidFill>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2998795"/>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406082"/>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406082"/>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2971800"/>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2971800"/>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412326"/>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000156"/>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20" name="Title 3"/>
          <p:cNvSpPr>
            <a:spLocks noGrp="1"/>
          </p:cNvSpPr>
          <p:nvPr>
            <p:ph type="title"/>
          </p:nvPr>
        </p:nvSpPr>
        <p:spPr>
          <a:xfrm>
            <a:off x="0" y="274638"/>
            <a:ext cx="9067800" cy="1143000"/>
          </a:xfrm>
        </p:spPr>
        <p:txBody>
          <a:bodyPr/>
          <a:lstStyle/>
          <a:p>
            <a:r>
              <a:rPr lang="en-US" sz="2600" b="1" dirty="0" smtClean="0">
                <a:solidFill>
                  <a:srgbClr val="C00000"/>
                </a:solidFill>
              </a:rPr>
              <a:t>Polling Scenario </a:t>
            </a:r>
            <a:r>
              <a:rPr lang="en-US" sz="2600" b="1" dirty="0">
                <a:solidFill>
                  <a:srgbClr val="C00000"/>
                </a:solidFill>
              </a:rPr>
              <a:t>3. </a:t>
            </a:r>
            <a:r>
              <a:rPr lang="en-US" sz="2600" b="1" dirty="0" smtClean="0">
                <a:solidFill>
                  <a:srgbClr val="C00000"/>
                </a:solidFill>
              </a:rPr>
              <a:t> Relying </a:t>
            </a:r>
            <a:r>
              <a:rPr lang="en-US" sz="2600" b="1" dirty="0">
                <a:solidFill>
                  <a:srgbClr val="C00000"/>
                </a:solidFill>
              </a:rPr>
              <a:t>on the Common Ownership Exception under 35 U.S.C. 102(b)(2)(C)</a:t>
            </a:r>
          </a:p>
        </p:txBody>
      </p:sp>
    </p:spTree>
    <p:extLst>
      <p:ext uri="{BB962C8B-B14F-4D97-AF65-F5344CB8AC3E}">
        <p14:creationId xmlns:p14="http://schemas.microsoft.com/office/powerpoint/2010/main" val="122838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131</a:t>
            </a:fld>
            <a:endParaRPr lang="en-US" dirty="0">
              <a:solidFill>
                <a:prstClr val="black"/>
              </a:solidFill>
            </a:endParaRPr>
          </a:p>
        </p:txBody>
      </p:sp>
      <p:sp>
        <p:nvSpPr>
          <p:cNvPr id="2" name="Rectangle 1"/>
          <p:cNvSpPr/>
          <p:nvPr/>
        </p:nvSpPr>
        <p:spPr>
          <a:xfrm>
            <a:off x="381000" y="4648200"/>
            <a:ext cx="8458200"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Q3.2 </a:t>
            </a:r>
            <a:r>
              <a:rPr lang="en-US" sz="2000" kern="0" dirty="0">
                <a:latin typeface="Georgia" pitchFamily="18" charset="0"/>
              </a:rPr>
              <a:t>– TRUE </a:t>
            </a:r>
            <a:r>
              <a:rPr lang="en-US" sz="2000" kern="0" dirty="0" smtClean="0">
                <a:latin typeface="Georgia" pitchFamily="18" charset="0"/>
              </a:rPr>
              <a:t>OR FALSE?  Although Grady's </a:t>
            </a:r>
            <a:r>
              <a:rPr lang="en-US" sz="2000" kern="0" dirty="0">
                <a:latin typeface="Georgia" pitchFamily="18" charset="0"/>
              </a:rPr>
              <a:t>attorney </a:t>
            </a:r>
            <a:r>
              <a:rPr lang="en-US" sz="2000" kern="0" dirty="0" smtClean="0">
                <a:latin typeface="Georgia" pitchFamily="18" charset="0"/>
              </a:rPr>
              <a:t>may invoke </a:t>
            </a:r>
            <a:r>
              <a:rPr lang="en-US" sz="2000" kern="0" dirty="0">
                <a:latin typeface="Georgia" pitchFamily="18" charset="0"/>
              </a:rPr>
              <a:t>the common ownership </a:t>
            </a:r>
            <a:r>
              <a:rPr lang="en-US" sz="2000" kern="0" dirty="0" smtClean="0">
                <a:latin typeface="Georgia" pitchFamily="18" charset="0"/>
              </a:rPr>
              <a:t>exception to overcome the examiner's obviousness rejection, he could </a:t>
            </a:r>
            <a:r>
              <a:rPr lang="en-US" sz="2000" u="sng" kern="0" dirty="0" smtClean="0">
                <a:latin typeface="Georgia" pitchFamily="18" charset="0"/>
              </a:rPr>
              <a:t>not</a:t>
            </a:r>
            <a:r>
              <a:rPr lang="en-US" sz="2000" kern="0" dirty="0" smtClean="0">
                <a:latin typeface="Georgia" pitchFamily="18" charset="0"/>
              </a:rPr>
              <a:t> have done so if the examiner had made an anticipation rejection.  </a:t>
            </a:r>
            <a:endParaRPr lang="en-US" sz="2200" kern="0" dirty="0">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5908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6346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183851"/>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634682"/>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634682"/>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174326"/>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174326"/>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640926"/>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174326"/>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6" name="Title 3"/>
          <p:cNvSpPr>
            <a:spLocks noGrp="1"/>
          </p:cNvSpPr>
          <p:nvPr>
            <p:ph type="title"/>
          </p:nvPr>
        </p:nvSpPr>
        <p:spPr>
          <a:xfrm>
            <a:off x="8965" y="274638"/>
            <a:ext cx="9135035" cy="1143000"/>
          </a:xfrm>
        </p:spPr>
        <p:txBody>
          <a:bodyPr/>
          <a:lstStyle/>
          <a:p>
            <a:r>
              <a:rPr lang="en-US" sz="2800" b="1" dirty="0">
                <a:solidFill>
                  <a:srgbClr val="002060"/>
                </a:solidFill>
              </a:rPr>
              <a:t>Scenario 3. </a:t>
            </a:r>
            <a:r>
              <a:rPr lang="en-US" sz="2800" b="1" dirty="0" smtClean="0">
                <a:solidFill>
                  <a:srgbClr val="002060"/>
                </a:solidFill>
              </a:rPr>
              <a:t> Relying </a:t>
            </a:r>
            <a:r>
              <a:rPr lang="en-US" sz="2800" b="1" dirty="0">
                <a:solidFill>
                  <a:srgbClr val="002060"/>
                </a:solidFill>
              </a:rPr>
              <a:t>on the Common Ownership Exception under 35 U.S.C. 102(b)(2)(C)</a:t>
            </a:r>
          </a:p>
        </p:txBody>
      </p:sp>
    </p:spTree>
    <p:extLst>
      <p:ext uri="{BB962C8B-B14F-4D97-AF65-F5344CB8AC3E}">
        <p14:creationId xmlns:p14="http://schemas.microsoft.com/office/powerpoint/2010/main" val="328224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132</a:t>
            </a:fld>
            <a:endParaRPr lang="en-US" dirty="0">
              <a:solidFill>
                <a:prstClr val="black"/>
              </a:solidFill>
            </a:endParaRPr>
          </a:p>
        </p:txBody>
      </p:sp>
      <p:sp>
        <p:nvSpPr>
          <p:cNvPr id="2" name="Rectangle 1"/>
          <p:cNvSpPr/>
          <p:nvPr/>
        </p:nvSpPr>
        <p:spPr>
          <a:xfrm>
            <a:off x="152400" y="4648200"/>
            <a:ext cx="8839200"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solidFill>
                  <a:srgbClr val="000000"/>
                </a:solidFill>
                <a:latin typeface="Georgia" pitchFamily="18" charset="0"/>
              </a:rPr>
              <a:t>Q3.2 </a:t>
            </a:r>
            <a:r>
              <a:rPr lang="en-US" sz="2000" b="1" kern="0" dirty="0">
                <a:solidFill>
                  <a:srgbClr val="000000"/>
                </a:solidFill>
                <a:latin typeface="Georgia" pitchFamily="18" charset="0"/>
              </a:rPr>
              <a:t>– </a:t>
            </a:r>
            <a:r>
              <a:rPr lang="en-US" sz="2000" b="1" kern="0" dirty="0" smtClean="0">
                <a:solidFill>
                  <a:srgbClr val="000000"/>
                </a:solidFill>
                <a:latin typeface="Georgia" pitchFamily="18" charset="0"/>
              </a:rPr>
              <a:t>FALSE</a:t>
            </a:r>
            <a:r>
              <a:rPr lang="en-US" sz="2000" b="1" kern="0" dirty="0">
                <a:solidFill>
                  <a:srgbClr val="000000"/>
                </a:solidFill>
                <a:latin typeface="Georgia" pitchFamily="18" charset="0"/>
              </a:rPr>
              <a:t>.</a:t>
            </a:r>
            <a:r>
              <a:rPr lang="en-US" sz="2000" b="1" kern="0" dirty="0" smtClean="0">
                <a:solidFill>
                  <a:srgbClr val="000000"/>
                </a:solidFill>
                <a:latin typeface="Georgia" pitchFamily="18" charset="0"/>
              </a:rPr>
              <a:t>  </a:t>
            </a:r>
            <a:r>
              <a:rPr lang="en-US" sz="2000" kern="0" dirty="0" smtClean="0">
                <a:solidFill>
                  <a:srgbClr val="000000"/>
                </a:solidFill>
                <a:latin typeface="Georgia" pitchFamily="18" charset="0"/>
              </a:rPr>
              <a:t>Unlike the pre-AIA 103(c) common ownership exception which applies only to obviousness rejections, the 102(b)(2)(C) exception under the AIA may be invoked to overcome both obviousness and anticipation rejections.  </a:t>
            </a:r>
            <a:endParaRPr lang="en-US" sz="2200" kern="0" dirty="0">
              <a:solidFill>
                <a:srgbClr val="000000"/>
              </a:solidFill>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506476"/>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550358"/>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143071"/>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550358"/>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550358"/>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090002"/>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090002"/>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556602"/>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62165" y="3144432"/>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6" name="Title 3"/>
          <p:cNvSpPr>
            <a:spLocks noGrp="1"/>
          </p:cNvSpPr>
          <p:nvPr>
            <p:ph type="title"/>
          </p:nvPr>
        </p:nvSpPr>
        <p:spPr>
          <a:xfrm>
            <a:off x="8965" y="274638"/>
            <a:ext cx="9135035" cy="1143000"/>
          </a:xfrm>
        </p:spPr>
        <p:txBody>
          <a:bodyPr/>
          <a:lstStyle/>
          <a:p>
            <a:r>
              <a:rPr lang="en-US" sz="2800" b="1" dirty="0">
                <a:solidFill>
                  <a:srgbClr val="002060"/>
                </a:solidFill>
              </a:rPr>
              <a:t>Scenario 3. </a:t>
            </a:r>
            <a:r>
              <a:rPr lang="en-US" sz="2800" b="1" dirty="0" smtClean="0">
                <a:solidFill>
                  <a:srgbClr val="002060"/>
                </a:solidFill>
              </a:rPr>
              <a:t> Relying </a:t>
            </a:r>
            <a:r>
              <a:rPr lang="en-US" sz="2800" b="1" dirty="0">
                <a:solidFill>
                  <a:srgbClr val="002060"/>
                </a:solidFill>
              </a:rPr>
              <a:t>on the Common Ownership Exception under 35 U.S.C. 102(b)(2)(C)</a:t>
            </a:r>
          </a:p>
        </p:txBody>
      </p:sp>
    </p:spTree>
    <p:extLst>
      <p:ext uri="{BB962C8B-B14F-4D97-AF65-F5344CB8AC3E}">
        <p14:creationId xmlns:p14="http://schemas.microsoft.com/office/powerpoint/2010/main" val="308276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133</a:t>
            </a:fld>
            <a:endParaRPr lang="en-US" dirty="0">
              <a:solidFill>
                <a:prstClr val="black"/>
              </a:solidFill>
            </a:endParaRPr>
          </a:p>
        </p:txBody>
      </p:sp>
      <p:sp>
        <p:nvSpPr>
          <p:cNvPr id="2" name="Rectangle 1"/>
          <p:cNvSpPr/>
          <p:nvPr/>
        </p:nvSpPr>
        <p:spPr>
          <a:xfrm>
            <a:off x="304800" y="4927937"/>
            <a:ext cx="8458200"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a:latin typeface="Georgia" pitchFamily="18" charset="0"/>
              </a:rPr>
              <a:t>Q3.3 </a:t>
            </a:r>
            <a:r>
              <a:rPr lang="en-US" sz="2000" kern="0" dirty="0">
                <a:latin typeface="Georgia" pitchFamily="18" charset="0"/>
              </a:rPr>
              <a:t>– TRUE </a:t>
            </a:r>
            <a:r>
              <a:rPr lang="en-US" sz="2000" kern="0" dirty="0" smtClean="0">
                <a:latin typeface="Georgia" pitchFamily="18" charset="0"/>
              </a:rPr>
              <a:t>OR FALSE?  If Grady's attorney provides a statement that Grady's claimed method Z2 and O'Hara's disclosed method Z1 were commonly owned as of December 16, 2013, he can expect the examiner to withdraw the rejection.  </a:t>
            </a:r>
            <a:endParaRPr lang="en-US" sz="2200" kern="0" dirty="0">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514725"/>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965556"/>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505200"/>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505200"/>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971800"/>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505200"/>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7" name="Straight Connector 16"/>
          <p:cNvCxnSpPr/>
          <p:nvPr/>
        </p:nvCxnSpPr>
        <p:spPr>
          <a:xfrm>
            <a:off x="8001000" y="2362200"/>
            <a:ext cx="0" cy="533400"/>
          </a:xfrm>
          <a:prstGeom prst="line">
            <a:avLst/>
          </a:prstGeom>
          <a:noFill/>
          <a:ln w="127000" cap="flat" cmpd="sng" algn="ctr">
            <a:solidFill>
              <a:schemeClr val="tx1"/>
            </a:solidFill>
            <a:prstDash val="solid"/>
          </a:ln>
          <a:effectLst/>
        </p:spPr>
      </p:cxnSp>
      <p:sp>
        <p:nvSpPr>
          <p:cNvPr id="24" name="TextBox 23"/>
          <p:cNvSpPr txBox="1"/>
          <p:nvPr/>
        </p:nvSpPr>
        <p:spPr>
          <a:xfrm>
            <a:off x="4876800" y="1676400"/>
            <a:ext cx="4343400" cy="646331"/>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statement that on December 16, 2013, Z1 and Z2 were commonly owned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0" name="Title 3"/>
          <p:cNvSpPr>
            <a:spLocks noGrp="1"/>
          </p:cNvSpPr>
          <p:nvPr>
            <p:ph type="title"/>
          </p:nvPr>
        </p:nvSpPr>
        <p:spPr>
          <a:xfrm>
            <a:off x="8965" y="274638"/>
            <a:ext cx="9135035" cy="1143000"/>
          </a:xfrm>
        </p:spPr>
        <p:txBody>
          <a:bodyPr/>
          <a:lstStyle/>
          <a:p>
            <a:r>
              <a:rPr lang="en-US" sz="2800" b="1" dirty="0">
                <a:solidFill>
                  <a:srgbClr val="002060"/>
                </a:solidFill>
              </a:rPr>
              <a:t>Scenario 3. </a:t>
            </a:r>
            <a:r>
              <a:rPr lang="en-US" sz="2800" b="1" dirty="0" smtClean="0">
                <a:solidFill>
                  <a:srgbClr val="002060"/>
                </a:solidFill>
              </a:rPr>
              <a:t> Relying </a:t>
            </a:r>
            <a:r>
              <a:rPr lang="en-US" sz="2800" b="1" dirty="0">
                <a:solidFill>
                  <a:srgbClr val="002060"/>
                </a:solidFill>
              </a:rPr>
              <a:t>on the Common Ownership Exception under 35 U.S.C. 102(b)(2)(C)</a:t>
            </a:r>
          </a:p>
        </p:txBody>
      </p:sp>
    </p:spTree>
    <p:extLst>
      <p:ext uri="{BB962C8B-B14F-4D97-AF65-F5344CB8AC3E}">
        <p14:creationId xmlns:p14="http://schemas.microsoft.com/office/powerpoint/2010/main" val="116035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134</a:t>
            </a:fld>
            <a:endParaRPr lang="en-US" dirty="0">
              <a:solidFill>
                <a:prstClr val="black"/>
              </a:solidFill>
            </a:endParaRPr>
          </a:p>
        </p:txBody>
      </p:sp>
      <p:sp>
        <p:nvSpPr>
          <p:cNvPr id="2" name="Rectangle 1"/>
          <p:cNvSpPr/>
          <p:nvPr/>
        </p:nvSpPr>
        <p:spPr>
          <a:xfrm>
            <a:off x="685800" y="5004137"/>
            <a:ext cx="7848600" cy="1015663"/>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a:solidFill>
                  <a:srgbClr val="000000"/>
                </a:solidFill>
                <a:latin typeface="Georgia" pitchFamily="18" charset="0"/>
              </a:rPr>
              <a:t>A</a:t>
            </a:r>
            <a:r>
              <a:rPr lang="en-US" sz="2000" b="1" kern="0" dirty="0" smtClean="0">
                <a:solidFill>
                  <a:srgbClr val="000000"/>
                </a:solidFill>
                <a:latin typeface="Georgia" pitchFamily="18" charset="0"/>
              </a:rPr>
              <a:t>3.3 </a:t>
            </a:r>
            <a:r>
              <a:rPr lang="en-US" sz="2000" b="1" kern="0" dirty="0">
                <a:solidFill>
                  <a:srgbClr val="000000"/>
                </a:solidFill>
                <a:latin typeface="Georgia" pitchFamily="18" charset="0"/>
              </a:rPr>
              <a:t>– </a:t>
            </a:r>
            <a:r>
              <a:rPr lang="en-US" sz="2000" b="1" kern="0" dirty="0" smtClean="0">
                <a:solidFill>
                  <a:srgbClr val="000000"/>
                </a:solidFill>
                <a:latin typeface="Georgia" pitchFamily="18" charset="0"/>
              </a:rPr>
              <a:t>TRUE</a:t>
            </a:r>
            <a:r>
              <a:rPr lang="en-US" sz="2000" b="1" kern="0" dirty="0">
                <a:solidFill>
                  <a:srgbClr val="000000"/>
                </a:solidFill>
                <a:latin typeface="Georgia" pitchFamily="18" charset="0"/>
              </a:rPr>
              <a:t>.</a:t>
            </a:r>
            <a:r>
              <a:rPr lang="en-US" sz="2000" b="1" kern="0" dirty="0" smtClean="0">
                <a:solidFill>
                  <a:srgbClr val="000000"/>
                </a:solidFill>
                <a:latin typeface="Georgia" pitchFamily="18" charset="0"/>
              </a:rPr>
              <a:t>  </a:t>
            </a:r>
            <a:r>
              <a:rPr lang="en-US" sz="2000" kern="0" dirty="0" smtClean="0">
                <a:solidFill>
                  <a:srgbClr val="000000"/>
                </a:solidFill>
                <a:latin typeface="Georgia" pitchFamily="18" charset="0"/>
              </a:rPr>
              <a:t>A statement that Grady's claimed method Z2 and O'Hara's disclosed method Z1 were commonly owned as of Grady's effective filing date is sufficient.  A declaration is not needed.  </a:t>
            </a:r>
            <a:endParaRPr lang="en-US" sz="2200" kern="0" dirty="0">
              <a:solidFill>
                <a:srgbClr val="000000"/>
              </a:solidFill>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514725"/>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965556"/>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505200"/>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505200"/>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ACME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971800"/>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505200"/>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7" name="Straight Connector 16"/>
          <p:cNvCxnSpPr/>
          <p:nvPr/>
        </p:nvCxnSpPr>
        <p:spPr>
          <a:xfrm>
            <a:off x="80010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4876800" y="1676400"/>
            <a:ext cx="4343400" cy="646331"/>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statement that on December 16, 2013, Z1 and Z2 were commonly owned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4" name="Title 3"/>
          <p:cNvSpPr>
            <a:spLocks noGrp="1"/>
          </p:cNvSpPr>
          <p:nvPr>
            <p:ph type="title"/>
          </p:nvPr>
        </p:nvSpPr>
        <p:spPr>
          <a:xfrm>
            <a:off x="8965" y="274638"/>
            <a:ext cx="9135035" cy="1143000"/>
          </a:xfrm>
        </p:spPr>
        <p:txBody>
          <a:bodyPr/>
          <a:lstStyle/>
          <a:p>
            <a:r>
              <a:rPr lang="en-US" sz="2800" b="1" dirty="0">
                <a:solidFill>
                  <a:srgbClr val="002060"/>
                </a:solidFill>
              </a:rPr>
              <a:t>Scenario 3. </a:t>
            </a:r>
            <a:r>
              <a:rPr lang="en-US" sz="2800" b="1" dirty="0" smtClean="0">
                <a:solidFill>
                  <a:srgbClr val="002060"/>
                </a:solidFill>
              </a:rPr>
              <a:t> Relying </a:t>
            </a:r>
            <a:r>
              <a:rPr lang="en-US" sz="2800" b="1" dirty="0">
                <a:solidFill>
                  <a:srgbClr val="002060"/>
                </a:solidFill>
              </a:rPr>
              <a:t>on the Common Ownership Exception under 35 U.S.C. 102(b)(2)(C)</a:t>
            </a:r>
          </a:p>
        </p:txBody>
      </p:sp>
    </p:spTree>
    <p:extLst>
      <p:ext uri="{BB962C8B-B14F-4D97-AF65-F5344CB8AC3E}">
        <p14:creationId xmlns:p14="http://schemas.microsoft.com/office/powerpoint/2010/main" val="352228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105400"/>
          </a:xfrm>
        </p:spPr>
        <p:txBody>
          <a:bodyPr/>
          <a:lstStyle/>
          <a:p>
            <a:r>
              <a:rPr lang="en-US" sz="2200" dirty="0" smtClean="0">
                <a:latin typeface="Georgia" pitchFamily="18" charset="0"/>
              </a:rPr>
              <a:t>Grady filed a patent application, assigned to ACME Corp., on December 16, 2013.  His application contains one claim directed to method Z2. </a:t>
            </a:r>
          </a:p>
          <a:p>
            <a:endParaRPr lang="en-US" sz="800" dirty="0" smtClean="0">
              <a:latin typeface="Georgia" pitchFamily="18" charset="0"/>
            </a:endParaRPr>
          </a:p>
          <a:p>
            <a:r>
              <a:rPr lang="en-US" sz="2200" dirty="0" smtClean="0">
                <a:latin typeface="Georgia" pitchFamily="18" charset="0"/>
              </a:rPr>
              <a:t>The examiner found a PCT application publication by O'Hara, published </a:t>
            </a:r>
            <a:r>
              <a:rPr lang="en-US" sz="2200" dirty="0">
                <a:latin typeface="Georgia" pitchFamily="18" charset="0"/>
              </a:rPr>
              <a:t>on January 18, </a:t>
            </a:r>
            <a:r>
              <a:rPr lang="en-US" sz="2200" dirty="0" smtClean="0">
                <a:latin typeface="Georgia" pitchFamily="18" charset="0"/>
              </a:rPr>
              <a:t>2014, assigned to </a:t>
            </a:r>
            <a:r>
              <a:rPr lang="en-US" sz="2200" strike="sngStrike" dirty="0" smtClean="0">
                <a:latin typeface="Georgia" pitchFamily="18" charset="0"/>
              </a:rPr>
              <a:t>ACME</a:t>
            </a:r>
            <a:r>
              <a:rPr lang="en-US" sz="2200" dirty="0" smtClean="0">
                <a:latin typeface="Georgia" pitchFamily="18" charset="0"/>
              </a:rPr>
              <a:t> </a:t>
            </a:r>
            <a:r>
              <a:rPr lang="en-US" sz="2200" dirty="0" smtClean="0">
                <a:solidFill>
                  <a:srgbClr val="FF0000"/>
                </a:solidFill>
                <a:latin typeface="Georgia" pitchFamily="18" charset="0"/>
              </a:rPr>
              <a:t>APEX</a:t>
            </a:r>
            <a:r>
              <a:rPr lang="en-US" sz="2200" dirty="0" smtClean="0">
                <a:latin typeface="Georgia" pitchFamily="18" charset="0"/>
              </a:rPr>
              <a:t> Corp., which disclosed method Z1. The PCT application designated the United States and was filed on July 20, 2013.  It claimed benefit of a provisional application filed on July 20, 2012, which also disclosed method Z1. </a:t>
            </a:r>
          </a:p>
          <a:p>
            <a:endParaRPr lang="en-US" sz="800" dirty="0" smtClean="0">
              <a:latin typeface="Georgia" pitchFamily="18" charset="0"/>
            </a:endParaRPr>
          </a:p>
          <a:p>
            <a:r>
              <a:rPr lang="en-US" sz="2200" dirty="0" smtClean="0">
                <a:latin typeface="Georgia" pitchFamily="18" charset="0"/>
              </a:rPr>
              <a:t>Z2 </a:t>
            </a:r>
            <a:r>
              <a:rPr lang="en-US" sz="2200" dirty="0">
                <a:latin typeface="Georgia" pitchFamily="18" charset="0"/>
              </a:rPr>
              <a:t>is obvious over </a:t>
            </a:r>
            <a:r>
              <a:rPr lang="en-US" sz="2200" dirty="0" smtClean="0">
                <a:latin typeface="Georgia" pitchFamily="18" charset="0"/>
              </a:rPr>
              <a:t>Z1. The examiner issues an Office action rejecting Grady's claim </a:t>
            </a:r>
            <a:r>
              <a:rPr lang="en-US" sz="2200" dirty="0">
                <a:latin typeface="Georgia" pitchFamily="18" charset="0"/>
              </a:rPr>
              <a:t>under 35 U.S.C. </a:t>
            </a:r>
            <a:r>
              <a:rPr lang="en-US" sz="2200" dirty="0" smtClean="0">
                <a:latin typeface="Georgia" pitchFamily="18" charset="0"/>
              </a:rPr>
              <a:t>103 as obvious </a:t>
            </a:r>
            <a:r>
              <a:rPr lang="en-US" sz="2200" dirty="0">
                <a:latin typeface="Georgia" pitchFamily="18" charset="0"/>
              </a:rPr>
              <a:t>over </a:t>
            </a:r>
            <a:r>
              <a:rPr lang="en-US" sz="2200" dirty="0" smtClean="0">
                <a:latin typeface="Georgia" pitchFamily="18" charset="0"/>
              </a:rPr>
              <a:t>O'Hara's </a:t>
            </a:r>
            <a:r>
              <a:rPr lang="en-US" sz="2200" dirty="0">
                <a:latin typeface="Georgia" pitchFamily="18" charset="0"/>
              </a:rPr>
              <a:t>published PCT application.  </a:t>
            </a:r>
            <a:endParaRPr lang="en-US" sz="2200" dirty="0" smtClean="0">
              <a:solidFill>
                <a:srgbClr val="FF0000"/>
              </a:solidFill>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135</a:t>
            </a:fld>
            <a:endParaRPr lang="en-US" dirty="0"/>
          </a:p>
        </p:txBody>
      </p:sp>
      <p:sp>
        <p:nvSpPr>
          <p:cNvPr id="5" name="Title 4"/>
          <p:cNvSpPr>
            <a:spLocks noGrp="1"/>
          </p:cNvSpPr>
          <p:nvPr>
            <p:ph type="title"/>
          </p:nvPr>
        </p:nvSpPr>
        <p:spPr>
          <a:xfrm>
            <a:off x="152400" y="228600"/>
            <a:ext cx="8915400" cy="1066800"/>
          </a:xfrm>
        </p:spPr>
        <p:txBody>
          <a:bodyPr/>
          <a:lstStyle/>
          <a:p>
            <a:r>
              <a:rPr lang="en-US" sz="2600" dirty="0">
                <a:solidFill>
                  <a:srgbClr val="002060"/>
                </a:solidFill>
              </a:rPr>
              <a:t>Scenario </a:t>
            </a:r>
            <a:r>
              <a:rPr lang="en-US" sz="2600" dirty="0" smtClean="0">
                <a:solidFill>
                  <a:srgbClr val="002060"/>
                </a:solidFill>
              </a:rPr>
              <a:t>3A.  Relying on the Common Ownership Exception under 35 U.S.C. 102(b)(2)(C)</a:t>
            </a:r>
            <a:endParaRPr lang="en-US" sz="2600" dirty="0">
              <a:solidFill>
                <a:srgbClr val="002060"/>
              </a:solidFill>
            </a:endParaRPr>
          </a:p>
        </p:txBody>
      </p:sp>
    </p:spTree>
    <p:extLst>
      <p:ext uri="{BB962C8B-B14F-4D97-AF65-F5344CB8AC3E}">
        <p14:creationId xmlns:p14="http://schemas.microsoft.com/office/powerpoint/2010/main" val="105856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136</a:t>
            </a:fld>
            <a:endParaRPr lang="en-US" dirty="0">
              <a:solidFill>
                <a:prstClr val="black"/>
              </a:solidFill>
            </a:endParaRPr>
          </a:p>
        </p:txBody>
      </p:sp>
      <p:sp>
        <p:nvSpPr>
          <p:cNvPr id="2" name="Rectangle 1"/>
          <p:cNvSpPr/>
          <p:nvPr/>
        </p:nvSpPr>
        <p:spPr>
          <a:xfrm>
            <a:off x="381000" y="4572000"/>
            <a:ext cx="8610600" cy="175432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b="1" kern="0" dirty="0" smtClean="0">
                <a:latin typeface="Georgia" pitchFamily="18" charset="0"/>
              </a:rPr>
              <a:t>Q3.4</a:t>
            </a:r>
            <a:r>
              <a:rPr lang="en-US" kern="0" dirty="0" smtClean="0">
                <a:latin typeface="Georgia" pitchFamily="18" charset="0"/>
              </a:rPr>
              <a:t> </a:t>
            </a:r>
            <a:r>
              <a:rPr lang="en-US" kern="0" dirty="0">
                <a:latin typeface="Georgia" pitchFamily="18" charset="0"/>
              </a:rPr>
              <a:t>– TRUE </a:t>
            </a:r>
            <a:r>
              <a:rPr lang="en-US" kern="0" dirty="0" smtClean="0">
                <a:latin typeface="Georgia" pitchFamily="18" charset="0"/>
              </a:rPr>
              <a:t>OR FALSE?  If Grady's attorney provides a statement that ACME and APEX were parties to a joint research agreement (JRA) in effect on or before December </a:t>
            </a:r>
            <a:r>
              <a:rPr lang="en-US" kern="0" dirty="0">
                <a:latin typeface="Georgia" pitchFamily="18" charset="0"/>
              </a:rPr>
              <a:t>16, </a:t>
            </a:r>
            <a:r>
              <a:rPr lang="en-US" kern="0" dirty="0" smtClean="0">
                <a:latin typeface="Georgia" pitchFamily="18" charset="0"/>
              </a:rPr>
              <a:t>2013, and that Grady's claimed method Z2 resulted from activities within the scope of the JRA, then he can expect the examiner to withdraw the rejection as long as he amends the specification to disclose the names of the parties to the JRA.  </a:t>
            </a:r>
            <a:endParaRPr lang="en-US" kern="0" dirty="0">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7692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8131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343870"/>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813156"/>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8131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352800"/>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352800"/>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APEX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819400"/>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316069"/>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7" name="Straight Connector 16"/>
          <p:cNvCxnSpPr/>
          <p:nvPr/>
        </p:nvCxnSpPr>
        <p:spPr>
          <a:xfrm>
            <a:off x="8001000" y="2209800"/>
            <a:ext cx="0" cy="533400"/>
          </a:xfrm>
          <a:prstGeom prst="line">
            <a:avLst/>
          </a:prstGeom>
          <a:noFill/>
          <a:ln w="127000" cap="flat" cmpd="sng" algn="ctr">
            <a:solidFill>
              <a:schemeClr val="tx1"/>
            </a:solidFill>
            <a:prstDash val="solid"/>
          </a:ln>
          <a:effectLst/>
        </p:spPr>
      </p:cxnSp>
      <p:sp>
        <p:nvSpPr>
          <p:cNvPr id="24" name="TextBox 23"/>
          <p:cNvSpPr txBox="1"/>
          <p:nvPr/>
        </p:nvSpPr>
        <p:spPr>
          <a:xfrm>
            <a:off x="5543550" y="1600200"/>
            <a:ext cx="3676650" cy="646331"/>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JRA statement and amendment to the specification</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0" name="Title 3"/>
          <p:cNvSpPr>
            <a:spLocks noGrp="1"/>
          </p:cNvSpPr>
          <p:nvPr>
            <p:ph type="title"/>
          </p:nvPr>
        </p:nvSpPr>
        <p:spPr>
          <a:xfrm>
            <a:off x="76200" y="274638"/>
            <a:ext cx="9067800" cy="1143000"/>
          </a:xfrm>
        </p:spPr>
        <p:txBody>
          <a:bodyPr/>
          <a:lstStyle/>
          <a:p>
            <a:r>
              <a:rPr lang="en-US" sz="2600" b="1" dirty="0">
                <a:solidFill>
                  <a:srgbClr val="002060"/>
                </a:solidFill>
              </a:rPr>
              <a:t>Scenario </a:t>
            </a:r>
            <a:r>
              <a:rPr lang="en-US" sz="2600" b="1" dirty="0" smtClean="0">
                <a:solidFill>
                  <a:srgbClr val="002060"/>
                </a:solidFill>
              </a:rPr>
              <a:t>3A.  Relying </a:t>
            </a:r>
            <a:r>
              <a:rPr lang="en-US" sz="2600" b="1" dirty="0">
                <a:solidFill>
                  <a:srgbClr val="002060"/>
                </a:solidFill>
              </a:rPr>
              <a:t>on the Common Ownership Exception under 35 U.S.C. 102(b)(2)(C)</a:t>
            </a:r>
          </a:p>
        </p:txBody>
      </p:sp>
    </p:spTree>
    <p:extLst>
      <p:ext uri="{BB962C8B-B14F-4D97-AF65-F5344CB8AC3E}">
        <p14:creationId xmlns:p14="http://schemas.microsoft.com/office/powerpoint/2010/main" val="129058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137</a:t>
            </a:fld>
            <a:endParaRPr lang="en-US" dirty="0">
              <a:solidFill>
                <a:prstClr val="black"/>
              </a:solidFill>
            </a:endParaRPr>
          </a:p>
        </p:txBody>
      </p:sp>
      <p:sp>
        <p:nvSpPr>
          <p:cNvPr id="6" name="Content Placeholder 2"/>
          <p:cNvSpPr txBox="1">
            <a:spLocks/>
          </p:cNvSpPr>
          <p:nvPr/>
        </p:nvSpPr>
        <p:spPr>
          <a:xfrm>
            <a:off x="404648" y="1447800"/>
            <a:ext cx="8586952" cy="51054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sz="800" dirty="0" smtClean="0">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a:buFont typeface="Arial" pitchFamily="34" charset="0"/>
              <a:buChar char="•"/>
            </a:pPr>
            <a:endParaRPr lang="en-US" sz="2200" dirty="0" smtClean="0">
              <a:solidFill>
                <a:srgbClr val="000000"/>
              </a:solidFill>
              <a:latin typeface="Georgia" pitchFamily="18" charset="0"/>
            </a:endParaRPr>
          </a:p>
          <a:p>
            <a:pPr indent="0">
              <a:buFontTx/>
              <a:buNone/>
            </a:pPr>
            <a:endParaRPr lang="en-US" sz="2000" dirty="0" smtClean="0">
              <a:latin typeface="Georgia" pitchFamily="18" charset="0"/>
            </a:endParaRPr>
          </a:p>
          <a:p>
            <a:pPr indent="0">
              <a:buFontTx/>
              <a:buNone/>
            </a:pP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
        <p:nvSpPr>
          <p:cNvPr id="2" name="Rectangle 1"/>
          <p:cNvSpPr/>
          <p:nvPr/>
        </p:nvSpPr>
        <p:spPr>
          <a:xfrm>
            <a:off x="381000" y="4800600"/>
            <a:ext cx="8458200"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solidFill>
                  <a:srgbClr val="000000"/>
                </a:solidFill>
                <a:latin typeface="Georgia" pitchFamily="18" charset="0"/>
              </a:rPr>
              <a:t>A3.4 </a:t>
            </a:r>
            <a:r>
              <a:rPr lang="en-US" sz="2000" b="1" kern="0" dirty="0">
                <a:solidFill>
                  <a:srgbClr val="000000"/>
                </a:solidFill>
                <a:latin typeface="Georgia" pitchFamily="18" charset="0"/>
              </a:rPr>
              <a:t>– </a:t>
            </a:r>
            <a:r>
              <a:rPr lang="en-US" sz="2000" b="1" kern="0" dirty="0" smtClean="0">
                <a:solidFill>
                  <a:srgbClr val="000000"/>
                </a:solidFill>
                <a:latin typeface="Georgia" pitchFamily="18" charset="0"/>
              </a:rPr>
              <a:t>TRUE</a:t>
            </a:r>
            <a:r>
              <a:rPr lang="en-US" sz="2000" kern="0" dirty="0">
                <a:solidFill>
                  <a:srgbClr val="000000"/>
                </a:solidFill>
                <a:latin typeface="Georgia" pitchFamily="18" charset="0"/>
              </a:rPr>
              <a:t>.</a:t>
            </a:r>
            <a:r>
              <a:rPr lang="en-US" sz="2000" kern="0" dirty="0" smtClean="0">
                <a:solidFill>
                  <a:srgbClr val="000000"/>
                </a:solidFill>
                <a:latin typeface="Georgia" pitchFamily="18" charset="0"/>
              </a:rPr>
              <a:t>  An appropriate JRA statement by Grady's attorney is sufficient to overcome an anticipation or obviousness rejection based on a 102(a)(2)  disclosure, provided that the specification names or is amended to name the parties to the JRA.  A declaration is not needed.  </a:t>
            </a:r>
            <a:endParaRPr lang="en-US" sz="2200" kern="0" dirty="0">
              <a:solidFill>
                <a:srgbClr val="000000"/>
              </a:solidFill>
              <a:latin typeface="Georgia" pitchFamily="18" charset="0"/>
            </a:endParaRPr>
          </a:p>
        </p:txBody>
      </p:sp>
      <p:cxnSp>
        <p:nvCxnSpPr>
          <p:cNvPr id="8" name="Straight Arrow Connector 7" descr="timeline showing O'Hara's 7-20-12 provisional filing, O'Hara's 7-20-13 PCT filing, Grady's 12-16-13 filing, and O'Hara's 1-18-14 PCT publication"/>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54102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419600" y="3514725"/>
            <a:ext cx="2400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December 16,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Grady's filing assigned to ACME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claims Z2</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352800" y="2965556"/>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8965" y="3505200"/>
            <a:ext cx="212463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2012</a:t>
            </a:r>
          </a:p>
          <a:p>
            <a:pPr lvl="0" algn="ctr"/>
            <a:r>
              <a:rPr lang="en-US" b="1" kern="0" dirty="0" smtClean="0">
                <a:solidFill>
                  <a:srgbClr val="FF0000"/>
                </a:solidFill>
                <a:latin typeface="Helvetica" pitchFamily="34" charset="0"/>
                <a:cs typeface="Helvetica" pitchFamily="34" charset="0"/>
              </a:rPr>
              <a:t>O'Hara's provisional filing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1905000" y="3505200"/>
            <a:ext cx="2905125" cy="1200329"/>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20</a:t>
            </a:r>
            <a:r>
              <a:rPr lang="en-US" b="1" kern="0" dirty="0" smtClean="0">
                <a:solidFill>
                  <a:srgbClr val="FF0000"/>
                </a:solidFill>
                <a:latin typeface="Helvetica" pitchFamily="34" charset="0"/>
                <a:cs typeface="Helvetica" pitchFamily="34" charset="0"/>
              </a:rPr>
              <a:t>, 2013</a:t>
            </a:r>
          </a:p>
          <a:p>
            <a:pPr lvl="0" algn="ctr"/>
            <a:r>
              <a:rPr lang="en-US" b="1" kern="0" dirty="0" smtClean="0">
                <a:solidFill>
                  <a:srgbClr val="FF0000"/>
                </a:solidFill>
                <a:latin typeface="Helvetica" pitchFamily="34" charset="0"/>
                <a:cs typeface="Helvetica" pitchFamily="34" charset="0"/>
              </a:rPr>
              <a:t>O'Hara's PCT filing assigned to APEX discloses Z1</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9" name="Straight Connector 18"/>
          <p:cNvCxnSpPr/>
          <p:nvPr/>
        </p:nvCxnSpPr>
        <p:spPr>
          <a:xfrm>
            <a:off x="7162800" y="2971800"/>
            <a:ext cx="0" cy="533400"/>
          </a:xfrm>
          <a:prstGeom prst="line">
            <a:avLst/>
          </a:prstGeom>
          <a:noFill/>
          <a:ln w="127000" cap="flat" cmpd="sng" algn="ctr">
            <a:solidFill>
              <a:schemeClr val="tx1"/>
            </a:solidFill>
            <a:prstDash val="solid"/>
          </a:ln>
          <a:effectLst/>
        </p:spPr>
      </p:cxnSp>
      <p:sp>
        <p:nvSpPr>
          <p:cNvPr id="23" name="TextBox 22"/>
          <p:cNvSpPr txBox="1"/>
          <p:nvPr/>
        </p:nvSpPr>
        <p:spPr>
          <a:xfrm>
            <a:off x="6553200" y="3505200"/>
            <a:ext cx="2277035" cy="646331"/>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a:t>
            </a:r>
            <a:r>
              <a:rPr kumimoji="0" lang="en-US" sz="1800" b="1" i="0" u="none" strike="noStrike" kern="0" cap="none" spc="0" normalizeH="0" noProof="0" dirty="0" smtClean="0">
                <a:ln>
                  <a:noFill/>
                </a:ln>
                <a:solidFill>
                  <a:srgbClr val="FF0000"/>
                </a:solidFill>
                <a:effectLst/>
                <a:uLnTx/>
                <a:uFillTx/>
                <a:latin typeface="Helvetica" pitchFamily="34" charset="0"/>
                <a:cs typeface="Helvetica" pitchFamily="34" charset="0"/>
              </a:rPr>
              <a:t> 18</a:t>
            </a:r>
            <a:r>
              <a:rPr lang="en-US" b="1" kern="0" dirty="0" smtClean="0">
                <a:solidFill>
                  <a:srgbClr val="FF0000"/>
                </a:solidFill>
                <a:latin typeface="Helvetica" pitchFamily="34" charset="0"/>
                <a:cs typeface="Helvetica" pitchFamily="34" charset="0"/>
              </a:rPr>
              <a:t>, 2014</a:t>
            </a:r>
          </a:p>
          <a:p>
            <a:pPr lvl="0" algn="ctr"/>
            <a:r>
              <a:rPr lang="en-US" b="1" kern="0" dirty="0" smtClean="0">
                <a:solidFill>
                  <a:srgbClr val="FF0000"/>
                </a:solidFill>
                <a:latin typeface="Helvetica" pitchFamily="34" charset="0"/>
                <a:cs typeface="Helvetica" pitchFamily="34" charset="0"/>
              </a:rPr>
              <a:t>O'Hara's PCT pub</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7" name="Straight Connector 16"/>
          <p:cNvCxnSpPr/>
          <p:nvPr/>
        </p:nvCxnSpPr>
        <p:spPr>
          <a:xfrm>
            <a:off x="80010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5181600" y="1676400"/>
            <a:ext cx="4343400" cy="646331"/>
          </a:xfrm>
          <a:prstGeom prst="rect">
            <a:avLst/>
          </a:prstGeom>
          <a:noFill/>
        </p:spPr>
        <p:txBody>
          <a:bodyPr wrap="square" rtlCol="0">
            <a:spAutoFit/>
          </a:bodyPr>
          <a:lstStyle/>
          <a:p>
            <a:pPr lvl="0" algn="ctr"/>
            <a:r>
              <a:rPr lang="en-US" b="1" kern="0" dirty="0">
                <a:solidFill>
                  <a:srgbClr val="002060"/>
                </a:solidFill>
                <a:latin typeface="Helvetica" pitchFamily="34" charset="0"/>
                <a:cs typeface="Helvetica" pitchFamily="34" charset="0"/>
              </a:rPr>
              <a:t>JRA statement and </a:t>
            </a:r>
            <a:r>
              <a:rPr lang="en-US" b="1" kern="0" dirty="0" smtClean="0">
                <a:solidFill>
                  <a:srgbClr val="002060"/>
                </a:solidFill>
                <a:latin typeface="Helvetica" pitchFamily="34" charset="0"/>
                <a:cs typeface="Helvetica" pitchFamily="34" charset="0"/>
              </a:rPr>
              <a:t>amendment</a:t>
            </a:r>
          </a:p>
          <a:p>
            <a:pPr lvl="0" algn="ctr"/>
            <a:r>
              <a:rPr lang="en-US" b="1" kern="0" dirty="0" smtClean="0">
                <a:solidFill>
                  <a:srgbClr val="002060"/>
                </a:solidFill>
                <a:latin typeface="Helvetica" pitchFamily="34" charset="0"/>
                <a:cs typeface="Helvetica" pitchFamily="34" charset="0"/>
              </a:rPr>
              <a:t>to </a:t>
            </a:r>
            <a:r>
              <a:rPr lang="en-US" b="1" kern="0" dirty="0">
                <a:solidFill>
                  <a:srgbClr val="002060"/>
                </a:solidFill>
                <a:latin typeface="Helvetica" pitchFamily="34" charset="0"/>
                <a:cs typeface="Helvetica" pitchFamily="34" charset="0"/>
              </a:rPr>
              <a:t>the specification</a:t>
            </a:r>
          </a:p>
        </p:txBody>
      </p:sp>
      <p:sp>
        <p:nvSpPr>
          <p:cNvPr id="24" name="Title 3"/>
          <p:cNvSpPr>
            <a:spLocks noGrp="1"/>
          </p:cNvSpPr>
          <p:nvPr>
            <p:ph type="title"/>
          </p:nvPr>
        </p:nvSpPr>
        <p:spPr>
          <a:xfrm>
            <a:off x="0" y="274638"/>
            <a:ext cx="9144000" cy="1143000"/>
          </a:xfrm>
        </p:spPr>
        <p:txBody>
          <a:bodyPr/>
          <a:lstStyle/>
          <a:p>
            <a:r>
              <a:rPr lang="en-US" sz="2600" b="1" dirty="0">
                <a:solidFill>
                  <a:srgbClr val="002060"/>
                </a:solidFill>
              </a:rPr>
              <a:t>Scenario </a:t>
            </a:r>
            <a:r>
              <a:rPr lang="en-US" sz="2600" b="1" dirty="0" smtClean="0">
                <a:solidFill>
                  <a:srgbClr val="002060"/>
                </a:solidFill>
              </a:rPr>
              <a:t>3A.  Relying </a:t>
            </a:r>
            <a:r>
              <a:rPr lang="en-US" sz="2600" b="1" dirty="0">
                <a:solidFill>
                  <a:srgbClr val="002060"/>
                </a:solidFill>
              </a:rPr>
              <a:t>on the Common Ownership Exception under 35 U.S.C. 102(b)(2)(C)</a:t>
            </a:r>
          </a:p>
        </p:txBody>
      </p:sp>
    </p:spTree>
    <p:extLst>
      <p:ext uri="{BB962C8B-B14F-4D97-AF65-F5344CB8AC3E}">
        <p14:creationId xmlns:p14="http://schemas.microsoft.com/office/powerpoint/2010/main" val="103468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smtClean="0">
                <a:solidFill>
                  <a:srgbClr val="002060"/>
                </a:solidFill>
              </a:rPr>
              <a:t>Scenario 4.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r>
              <a:rPr lang="en-US" sz="3200" b="1" dirty="0" smtClean="0">
                <a:solidFill>
                  <a:srgbClr val="002060"/>
                </a:solidFill>
              </a:rPr>
              <a:t>) or 102(a)(2)</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138</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2" name="Rectangle 1"/>
          <p:cNvSpPr/>
          <p:nvPr/>
        </p:nvSpPr>
        <p:spPr>
          <a:xfrm>
            <a:off x="152400" y="1588496"/>
            <a:ext cx="8710448" cy="4585871"/>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US" sz="2000" kern="0" dirty="0" smtClean="0">
                <a:solidFill>
                  <a:srgbClr val="000000"/>
                </a:solidFill>
                <a:latin typeface="Georgia" pitchFamily="18" charset="0"/>
              </a:rPr>
              <a:t>On May 1, 2014, Kelly files </a:t>
            </a:r>
            <a:r>
              <a:rPr lang="en-US" sz="2000" kern="0" dirty="0">
                <a:solidFill>
                  <a:srgbClr val="000000"/>
                </a:solidFill>
                <a:latin typeface="Georgia" pitchFamily="18" charset="0"/>
              </a:rPr>
              <a:t>a nonprovisional </a:t>
            </a:r>
            <a:r>
              <a:rPr lang="en-US" sz="2000" kern="0" dirty="0" smtClean="0">
                <a:solidFill>
                  <a:srgbClr val="000000"/>
                </a:solidFill>
                <a:latin typeface="Georgia" pitchFamily="18" charset="0"/>
              </a:rPr>
              <a:t>patent </a:t>
            </a:r>
            <a:r>
              <a:rPr lang="en-US" sz="2000" kern="0" dirty="0">
                <a:solidFill>
                  <a:srgbClr val="000000"/>
                </a:solidFill>
                <a:latin typeface="Georgia" pitchFamily="18" charset="0"/>
              </a:rPr>
              <a:t>application at the </a:t>
            </a:r>
            <a:r>
              <a:rPr lang="en-US" sz="2000" kern="0" dirty="0" smtClean="0">
                <a:solidFill>
                  <a:srgbClr val="000000"/>
                </a:solidFill>
                <a:latin typeface="Georgia" pitchFamily="18" charset="0"/>
              </a:rPr>
              <a:t>USPTO claiming invention X.  </a:t>
            </a:r>
          </a:p>
          <a:p>
            <a:pPr marL="342900" lvl="0" indent="-342900" eaLnBrk="0" fontAlgn="base" hangingPunct="0">
              <a:spcBef>
                <a:spcPct val="20000"/>
              </a:spcBef>
              <a:spcAft>
                <a:spcPct val="0"/>
              </a:spcAft>
              <a:buFont typeface="Arial" pitchFamily="34" charset="0"/>
              <a:buChar char="•"/>
            </a:pPr>
            <a:endParaRPr lang="en-US" sz="10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000" kern="0" dirty="0" smtClean="0">
                <a:solidFill>
                  <a:srgbClr val="000000"/>
                </a:solidFill>
                <a:latin typeface="Georgia" pitchFamily="18" charset="0"/>
              </a:rPr>
              <a:t>Kelly asserts a foreign priority claim </a:t>
            </a:r>
            <a:r>
              <a:rPr lang="en-US" sz="2000" kern="0" dirty="0">
                <a:solidFill>
                  <a:srgbClr val="000000"/>
                </a:solidFill>
                <a:latin typeface="Georgia" pitchFamily="18" charset="0"/>
              </a:rPr>
              <a:t>under 35 U.S.C. </a:t>
            </a:r>
            <a:r>
              <a:rPr lang="en-US" sz="2000" kern="0" dirty="0" smtClean="0">
                <a:solidFill>
                  <a:srgbClr val="000000"/>
                </a:solidFill>
                <a:latin typeface="Georgia" pitchFamily="18" charset="0"/>
              </a:rPr>
              <a:t>119(a)-(d) based on his Australian application filed May 1, 2013.  He submits a certified copy of the English-language Australian application to the USPTO. </a:t>
            </a:r>
            <a:r>
              <a:rPr lang="en-US" sz="2000" kern="0" dirty="0">
                <a:solidFill>
                  <a:srgbClr val="000000"/>
                </a:solidFill>
                <a:latin typeface="Georgia" pitchFamily="18" charset="0"/>
              </a:rPr>
              <a:t>The Australian application provides support under 35 U.S.C. 112(a) for </a:t>
            </a:r>
            <a:r>
              <a:rPr lang="en-US" sz="2000" kern="0" dirty="0" smtClean="0">
                <a:solidFill>
                  <a:srgbClr val="000000"/>
                </a:solidFill>
                <a:latin typeface="Georgia" pitchFamily="18" charset="0"/>
              </a:rPr>
              <a:t>invention X. </a:t>
            </a:r>
          </a:p>
          <a:p>
            <a:pPr marL="342900" lvl="0" indent="-342900" eaLnBrk="0" fontAlgn="base" hangingPunct="0">
              <a:spcBef>
                <a:spcPct val="20000"/>
              </a:spcBef>
              <a:spcAft>
                <a:spcPct val="0"/>
              </a:spcAft>
              <a:buFont typeface="Arial" pitchFamily="34" charset="0"/>
              <a:buChar char="•"/>
            </a:pPr>
            <a:endParaRPr lang="en-US" sz="10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000" kern="0" dirty="0" smtClean="0">
                <a:solidFill>
                  <a:srgbClr val="000000"/>
                </a:solidFill>
                <a:latin typeface="Georgia" pitchFamily="18" charset="0"/>
              </a:rPr>
              <a:t>The examiner rejects Kelly's claims as anticipated </a:t>
            </a:r>
            <a:r>
              <a:rPr lang="en-US" sz="2000" kern="0" dirty="0">
                <a:solidFill>
                  <a:srgbClr val="000000"/>
                </a:solidFill>
                <a:latin typeface="Georgia" pitchFamily="18" charset="0"/>
              </a:rPr>
              <a:t>under 35 U.S.C. 102(a)(1) </a:t>
            </a:r>
            <a:r>
              <a:rPr lang="en-US" sz="2000" kern="0" dirty="0" smtClean="0">
                <a:solidFill>
                  <a:srgbClr val="000000"/>
                </a:solidFill>
                <a:latin typeface="Georgia" pitchFamily="18" charset="0"/>
              </a:rPr>
              <a:t>and </a:t>
            </a:r>
            <a:r>
              <a:rPr lang="en-US" sz="2000" kern="0" dirty="0">
                <a:solidFill>
                  <a:srgbClr val="000000"/>
                </a:solidFill>
                <a:latin typeface="Georgia" pitchFamily="18" charset="0"/>
              </a:rPr>
              <a:t>102(a)(2</a:t>
            </a:r>
            <a:r>
              <a:rPr lang="en-US" sz="2000" kern="0" dirty="0" smtClean="0">
                <a:solidFill>
                  <a:srgbClr val="000000"/>
                </a:solidFill>
                <a:latin typeface="Georgia" pitchFamily="18" charset="0"/>
              </a:rPr>
              <a:t>) by a U.S. patent application publication to O'Brien dated </a:t>
            </a:r>
            <a:r>
              <a:rPr lang="en-US" sz="2000" kern="0" dirty="0">
                <a:solidFill>
                  <a:srgbClr val="000000"/>
                </a:solidFill>
                <a:latin typeface="Georgia" pitchFamily="18" charset="0"/>
              </a:rPr>
              <a:t>January 8, </a:t>
            </a:r>
            <a:r>
              <a:rPr lang="en-US" sz="2000" kern="0" dirty="0" smtClean="0">
                <a:solidFill>
                  <a:srgbClr val="000000"/>
                </a:solidFill>
                <a:latin typeface="Georgia" pitchFamily="18" charset="0"/>
              </a:rPr>
              <a:t>2013, based on an application filed on July 8, 2011.  O'Brien's application discloses invention X.  There are no other rejections of record, and the examiner is not aware of any other relevant art. </a:t>
            </a:r>
            <a:r>
              <a:rPr lang="en-US" kern="0" dirty="0" smtClean="0">
                <a:solidFill>
                  <a:srgbClr val="000000"/>
                </a:solidFill>
                <a:latin typeface="Georgia" pitchFamily="18" charset="0"/>
              </a:rPr>
              <a:t> </a:t>
            </a:r>
            <a:endParaRPr lang="en-US" sz="2200" kern="0" dirty="0">
              <a:solidFill>
                <a:srgbClr val="000000"/>
              </a:solidFill>
              <a:latin typeface="Georgia" pitchFamily="18" charset="0"/>
            </a:endParaRPr>
          </a:p>
        </p:txBody>
      </p:sp>
    </p:spTree>
    <p:extLst>
      <p:ext uri="{BB962C8B-B14F-4D97-AF65-F5344CB8AC3E}">
        <p14:creationId xmlns:p14="http://schemas.microsoft.com/office/powerpoint/2010/main" val="72541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000" b="1" dirty="0" smtClean="0">
                <a:solidFill>
                  <a:srgbClr val="C00000"/>
                </a:solidFill>
              </a:rPr>
              <a:t>Polling Scenario 4.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102(a)(1</a:t>
            </a:r>
            <a:r>
              <a:rPr lang="en-US" sz="3000" b="1" dirty="0" smtClean="0">
                <a:solidFill>
                  <a:srgbClr val="C00000"/>
                </a:solidFill>
              </a:rPr>
              <a:t>) or 102(a)(2)</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139</a:t>
            </a:fld>
            <a:endParaRPr lang="en-US" dirty="0">
              <a:solidFill>
                <a:prstClr val="black"/>
              </a:solidFill>
            </a:endParaRPr>
          </a:p>
        </p:txBody>
      </p:sp>
      <p:sp>
        <p:nvSpPr>
          <p:cNvPr id="2" name="Rectangle 1"/>
          <p:cNvSpPr/>
          <p:nvPr/>
        </p:nvSpPr>
        <p:spPr>
          <a:xfrm>
            <a:off x="228600" y="4827520"/>
            <a:ext cx="8716383" cy="1446550"/>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200" b="1" kern="0" dirty="0" smtClean="0">
                <a:latin typeface="Georgia" pitchFamily="18" charset="0"/>
              </a:rPr>
              <a:t>Q4.1</a:t>
            </a:r>
            <a:r>
              <a:rPr lang="en-US" sz="2200" kern="0" dirty="0" smtClean="0">
                <a:latin typeface="Georgia" pitchFamily="18" charset="0"/>
              </a:rPr>
              <a:t> – TRUE OR FALSE?  If Kelly </a:t>
            </a:r>
            <a:r>
              <a:rPr lang="en-US" sz="2200" kern="0" dirty="0">
                <a:latin typeface="Georgia" pitchFamily="18" charset="0"/>
              </a:rPr>
              <a:t>submits a declaration under 37 CFR 1.130(b) showing that he had publicly disclosed invention X on December 20, </a:t>
            </a:r>
            <a:r>
              <a:rPr lang="en-US" sz="2200" kern="0" dirty="0" smtClean="0">
                <a:latin typeface="Georgia" pitchFamily="18" charset="0"/>
              </a:rPr>
              <a:t>2012, he should </a:t>
            </a:r>
            <a:r>
              <a:rPr lang="en-US" sz="2200" kern="0" dirty="0">
                <a:latin typeface="Georgia" pitchFamily="18" charset="0"/>
              </a:rPr>
              <a:t>expect allowance of his </a:t>
            </a:r>
            <a:r>
              <a:rPr lang="en-US" sz="2200" kern="0" dirty="0" smtClean="0">
                <a:latin typeface="Georgia" pitchFamily="18" charset="0"/>
              </a:rPr>
              <a:t>claims if there are no </a:t>
            </a:r>
            <a:r>
              <a:rPr lang="en-US" sz="2200" kern="0" dirty="0">
                <a:latin typeface="Georgia" pitchFamily="18" charset="0"/>
              </a:rPr>
              <a:t>other issues that impact </a:t>
            </a:r>
            <a:r>
              <a:rPr lang="en-US" sz="2200" kern="0" dirty="0" smtClean="0">
                <a:latin typeface="Georgia" pitchFamily="18" charset="0"/>
              </a:rPr>
              <a:t>patentability.  </a:t>
            </a:r>
            <a:endParaRPr lang="en-US" sz="2200" kern="0" dirty="0">
              <a:latin typeface="Georgia" pitchFamily="18" charset="0"/>
            </a:endParaRPr>
          </a:p>
        </p:txBody>
      </p:sp>
      <p:cxnSp>
        <p:nvCxnSpPr>
          <p:cNvPr id="8" name="Straight Arrow Connector 7" descr="timeline showing O'Brien's 7-8-11 filing, O'Brien's 1-8-13 PGPub, Kelly's 5-1-13 filing, and Kelly's 5-1-14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80772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438400" y="35814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2013</a:t>
            </a:r>
          </a:p>
          <a:p>
            <a:pPr lvl="0" algn="ctr"/>
            <a:r>
              <a:rPr lang="en-US" b="1" kern="0" dirty="0" smtClean="0">
                <a:solidFill>
                  <a:srgbClr val="FF0000"/>
                </a:solidFill>
                <a:latin typeface="Helvetica" pitchFamily="34" charset="0"/>
                <a:cs typeface="Helvetica" pitchFamily="34" charset="0"/>
              </a:rPr>
              <a:t>O'Brien's US PGPub;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6388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991100" y="3581400"/>
            <a:ext cx="20955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Kelly's AU filing; invention X has 112(a) support</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9624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7167824" y="3524071"/>
            <a:ext cx="205237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Kelly's US filing; invention X claimed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152400" y="357247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2011</a:t>
            </a:r>
          </a:p>
          <a:p>
            <a:pPr lvl="0" algn="ctr"/>
            <a:r>
              <a:rPr lang="en-US" b="1" kern="0" dirty="0" smtClean="0">
                <a:solidFill>
                  <a:srgbClr val="FF0000"/>
                </a:solidFill>
                <a:latin typeface="Helvetica" pitchFamily="34" charset="0"/>
                <a:cs typeface="Helvetica" pitchFamily="34" charset="0"/>
              </a:rPr>
              <a:t>O'Brien's US filing;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26670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1219200" y="1524000"/>
            <a:ext cx="2980822"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20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Kelly's public disclosure of invention X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241029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14</a:t>
            </a:fld>
            <a:endParaRPr lang="en-US" dirty="0"/>
          </a:p>
        </p:txBody>
      </p:sp>
      <p:sp>
        <p:nvSpPr>
          <p:cNvPr id="3" name="Rectangle 2"/>
          <p:cNvSpPr/>
          <p:nvPr/>
        </p:nvSpPr>
        <p:spPr>
          <a:xfrm>
            <a:off x="609600" y="1828800"/>
            <a:ext cx="7965141" cy="4462760"/>
          </a:xfrm>
          <a:prstGeom prst="rect">
            <a:avLst/>
          </a:prstGeom>
        </p:spPr>
        <p:txBody>
          <a:bodyPr wrap="square">
            <a:spAutoFit/>
          </a:bodyPr>
          <a:lstStyle/>
          <a:p>
            <a:pPr marL="342900" indent="-342900">
              <a:buFont typeface="Wingdings" pitchFamily="2" charset="2"/>
              <a:buChar char="Ø"/>
            </a:pPr>
            <a:r>
              <a:rPr lang="en-US" sz="2000" dirty="0" smtClean="0">
                <a:latin typeface="Georgia" pitchFamily="18" charset="0"/>
              </a:rPr>
              <a:t>What does “</a:t>
            </a:r>
            <a:r>
              <a:rPr lang="en-US" sz="2000" u="sng" dirty="0" smtClean="0">
                <a:latin typeface="Georgia" pitchFamily="18" charset="0"/>
              </a:rPr>
              <a:t>contains or ever contained a claim</a:t>
            </a:r>
            <a:r>
              <a:rPr lang="en-US" sz="2000" dirty="0">
                <a:latin typeface="Georgia" pitchFamily="18" charset="0"/>
              </a:rPr>
              <a:t>” </a:t>
            </a:r>
            <a:r>
              <a:rPr lang="en-US" sz="2000" dirty="0" smtClean="0">
                <a:latin typeface="Georgia" pitchFamily="18" charset="0"/>
              </a:rPr>
              <a:t>with an </a:t>
            </a:r>
            <a:r>
              <a:rPr lang="en-US" sz="2000" dirty="0">
                <a:latin typeface="Georgia" pitchFamily="18" charset="0"/>
              </a:rPr>
              <a:t>effective filing date on or after March 16, </a:t>
            </a:r>
            <a:r>
              <a:rPr lang="en-US" sz="2000" dirty="0" smtClean="0">
                <a:latin typeface="Georgia" pitchFamily="18" charset="0"/>
              </a:rPr>
              <a:t>2013 mean?</a:t>
            </a:r>
          </a:p>
          <a:p>
            <a:endParaRPr lang="en-US" sz="2000" b="1" dirty="0">
              <a:latin typeface="Georgia" pitchFamily="18" charset="0"/>
            </a:endParaRPr>
          </a:p>
          <a:p>
            <a:pPr marL="800100" lvl="1" indent="-342900">
              <a:buFont typeface="Arial" pitchFamily="34" charset="0"/>
              <a:buChar char="•"/>
            </a:pPr>
            <a:r>
              <a:rPr lang="en-US" sz="2000" dirty="0" smtClean="0">
                <a:latin typeface="Georgia" pitchFamily="18" charset="0"/>
              </a:rPr>
              <a:t>An application is considered to contain or to have ever contained such a claim if there is at least one claim having an effective filing date on or after March 16, 2013, that is:</a:t>
            </a:r>
          </a:p>
          <a:p>
            <a:endParaRPr lang="en-US" sz="2000" dirty="0" smtClean="0">
              <a:latin typeface="Georgia" pitchFamily="18" charset="0"/>
            </a:endParaRPr>
          </a:p>
          <a:p>
            <a:pPr marL="1257300" lvl="2" indent="-342900">
              <a:buFont typeface="Georgia" pitchFamily="18" charset="0"/>
              <a:buChar char="—"/>
            </a:pPr>
            <a:r>
              <a:rPr lang="en-US" sz="2000" dirty="0" smtClean="0">
                <a:latin typeface="Georgia" pitchFamily="18" charset="0"/>
              </a:rPr>
              <a:t>pending and under consideration, </a:t>
            </a:r>
            <a:r>
              <a:rPr lang="en-US" sz="2000" b="1" u="sng" dirty="0" smtClean="0">
                <a:latin typeface="Georgia" pitchFamily="18" charset="0"/>
              </a:rPr>
              <a:t>or</a:t>
            </a:r>
          </a:p>
          <a:p>
            <a:pPr marL="1257300" lvl="2" indent="-342900">
              <a:buFont typeface="Georgia" pitchFamily="18" charset="0"/>
              <a:buChar char="—"/>
            </a:pPr>
            <a:r>
              <a:rPr lang="en-US" sz="2000" dirty="0">
                <a:latin typeface="Georgia" pitchFamily="18" charset="0"/>
              </a:rPr>
              <a:t>w</a:t>
            </a:r>
            <a:r>
              <a:rPr lang="en-US" sz="2000" dirty="0" smtClean="0">
                <a:latin typeface="Georgia" pitchFamily="18" charset="0"/>
              </a:rPr>
              <a:t>ithdrawn, </a:t>
            </a:r>
            <a:r>
              <a:rPr lang="en-US" sz="2000" b="1" u="sng" dirty="0" smtClean="0">
                <a:latin typeface="Georgia" pitchFamily="18" charset="0"/>
              </a:rPr>
              <a:t>or</a:t>
            </a:r>
          </a:p>
          <a:p>
            <a:pPr marL="1257300" lvl="2" indent="-342900">
              <a:buFont typeface="Georgia" pitchFamily="18" charset="0"/>
              <a:buChar char="—"/>
            </a:pPr>
            <a:r>
              <a:rPr lang="en-US" sz="2000" dirty="0" smtClean="0">
                <a:latin typeface="Georgia" pitchFamily="18" charset="0"/>
              </a:rPr>
              <a:t>now cancelled.</a:t>
            </a:r>
          </a:p>
          <a:p>
            <a:pPr marL="1257300" lvl="2" indent="-342900">
              <a:buFont typeface="Georgia" pitchFamily="18" charset="0"/>
              <a:buChar char="─"/>
            </a:pPr>
            <a:endParaRPr lang="en-US" sz="2000" dirty="0">
              <a:latin typeface="Georgia" pitchFamily="18" charset="0"/>
            </a:endParaRPr>
          </a:p>
          <a:p>
            <a:pPr marL="800100" lvl="1" indent="-342900">
              <a:buFont typeface="Wingdings" pitchFamily="2" charset="2"/>
              <a:buChar char="Ø"/>
            </a:pPr>
            <a:r>
              <a:rPr lang="en-US" sz="2000" dirty="0" smtClean="0">
                <a:latin typeface="Georgia" pitchFamily="18" charset="0"/>
              </a:rPr>
              <a:t>Claims presented but not entered do not affect the AIA indicator status of an application.</a:t>
            </a:r>
          </a:p>
          <a:p>
            <a:endParaRPr lang="en-US" sz="2400" dirty="0" smtClean="0">
              <a:latin typeface="Georgia" pitchFamily="18" charset="0"/>
            </a:endParaRPr>
          </a:p>
        </p:txBody>
      </p:sp>
      <p:sp>
        <p:nvSpPr>
          <p:cNvPr id="6" name="Title 1"/>
          <p:cNvSpPr txBox="1">
            <a:spLocks/>
          </p:cNvSpPr>
          <p:nvPr/>
        </p:nvSpPr>
        <p:spPr bwMode="auto">
          <a:xfrm>
            <a:off x="762000" y="381000"/>
            <a:ext cx="794273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sz="2800" b="1" dirty="0">
                <a:solidFill>
                  <a:srgbClr val="002060"/>
                </a:solidFill>
              </a:rPr>
              <a:t>Determining AIA (First Inventor to File) Status </a:t>
            </a:r>
            <a:r>
              <a:rPr lang="en-US" sz="2800" b="1" dirty="0" smtClean="0">
                <a:solidFill>
                  <a:srgbClr val="002060"/>
                </a:solidFill>
              </a:rPr>
              <a:t>(cont.)</a:t>
            </a:r>
            <a:endParaRPr lang="en-US" sz="2800" b="1" dirty="0">
              <a:solidFill>
                <a:srgbClr val="002060"/>
              </a:solidFill>
            </a:endParaRPr>
          </a:p>
        </p:txBody>
      </p:sp>
    </p:spTree>
    <p:extLst>
      <p:ext uri="{BB962C8B-B14F-4D97-AF65-F5344CB8AC3E}">
        <p14:creationId xmlns:p14="http://schemas.microsoft.com/office/powerpoint/2010/main" val="353107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140</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000" b="1" dirty="0" smtClean="0">
                <a:solidFill>
                  <a:srgbClr val="C00000"/>
                </a:solidFill>
              </a:rPr>
              <a:t>Polling Scenario 4.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102(a)(1</a:t>
            </a:r>
            <a:r>
              <a:rPr lang="en-US" sz="3000" b="1" dirty="0" smtClean="0">
                <a:solidFill>
                  <a:srgbClr val="C00000"/>
                </a:solidFill>
              </a:rPr>
              <a:t>) or 102(a)(2)</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141</a:t>
            </a:fld>
            <a:endParaRPr lang="en-US" dirty="0">
              <a:solidFill>
                <a:prstClr val="black"/>
              </a:solidFill>
            </a:endParaRPr>
          </a:p>
        </p:txBody>
      </p:sp>
      <p:sp>
        <p:nvSpPr>
          <p:cNvPr id="2" name="Rectangle 1"/>
          <p:cNvSpPr/>
          <p:nvPr/>
        </p:nvSpPr>
        <p:spPr>
          <a:xfrm>
            <a:off x="304800" y="4911804"/>
            <a:ext cx="8534400" cy="110799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200" b="1" kern="0" dirty="0" smtClean="0">
                <a:solidFill>
                  <a:srgbClr val="000000"/>
                </a:solidFill>
                <a:latin typeface="Georgia" pitchFamily="18" charset="0"/>
              </a:rPr>
              <a:t>A4.1 – FALSE.  </a:t>
            </a:r>
            <a:r>
              <a:rPr lang="en-US" sz="2200" kern="0" dirty="0" smtClean="0">
                <a:solidFill>
                  <a:srgbClr val="000000"/>
                </a:solidFill>
                <a:latin typeface="Georgia" pitchFamily="18" charset="0"/>
              </a:rPr>
              <a:t>Kelly's </a:t>
            </a:r>
            <a:r>
              <a:rPr lang="en-US" sz="2200" kern="0" dirty="0">
                <a:solidFill>
                  <a:srgbClr val="000000"/>
                </a:solidFill>
                <a:latin typeface="Georgia" pitchFamily="18" charset="0"/>
              </a:rPr>
              <a:t>declaration </a:t>
            </a:r>
            <a:r>
              <a:rPr lang="en-US" sz="2200" kern="0" dirty="0" smtClean="0">
                <a:solidFill>
                  <a:srgbClr val="000000"/>
                </a:solidFill>
                <a:latin typeface="Georgia" pitchFamily="18" charset="0"/>
              </a:rPr>
              <a:t>establishes that O'Brien's PGPub is not 102(a)(1) art as of its publication date, but O'Brien's PGPub is still 102(a)(2) art as of the date that it was effectively filed.  </a:t>
            </a:r>
            <a:endParaRPr lang="en-US" sz="2200" kern="0" dirty="0">
              <a:solidFill>
                <a:srgbClr val="000000"/>
              </a:solidFill>
              <a:latin typeface="Georgia" pitchFamily="18" charset="0"/>
            </a:endParaRPr>
          </a:p>
        </p:txBody>
      </p:sp>
      <p:cxnSp>
        <p:nvCxnSpPr>
          <p:cNvPr id="8" name="Straight Arrow Connector 7" descr="timeline showing O'Brien's 7-8-11 filing, O'Brien's 1-8-13 PGPub, Kelly's 5-1-13 filing, and Kelly's 5-1-14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80772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438400" y="35814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2013</a:t>
            </a:r>
          </a:p>
          <a:p>
            <a:pPr lvl="0" algn="ctr"/>
            <a:r>
              <a:rPr lang="en-US" b="1" kern="0" dirty="0" smtClean="0">
                <a:solidFill>
                  <a:srgbClr val="FF0000"/>
                </a:solidFill>
                <a:latin typeface="Helvetica" pitchFamily="34" charset="0"/>
                <a:cs typeface="Helvetica" pitchFamily="34" charset="0"/>
              </a:rPr>
              <a:t>O'Brien's US PGPub;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6388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991100" y="3581400"/>
            <a:ext cx="20955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Kelly's AU filing; invention X has 112(a) support</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9624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7167824" y="3524071"/>
            <a:ext cx="205237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Kelly's US filing; invention X claimed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152400" y="35814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2011</a:t>
            </a:r>
          </a:p>
          <a:p>
            <a:pPr lvl="0" algn="ctr"/>
            <a:r>
              <a:rPr lang="en-US" b="1" kern="0" dirty="0" smtClean="0">
                <a:solidFill>
                  <a:srgbClr val="FF0000"/>
                </a:solidFill>
                <a:latin typeface="Helvetica" pitchFamily="34" charset="0"/>
                <a:cs typeface="Helvetica" pitchFamily="34" charset="0"/>
              </a:rPr>
              <a:t>O'Brien's US filing;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26670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1219200" y="1524000"/>
            <a:ext cx="2980822"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December 20</a:t>
            </a:r>
            <a:r>
              <a:rPr lang="en-US" b="1" kern="0" dirty="0" smtClean="0">
                <a:solidFill>
                  <a:srgbClr val="002060"/>
                </a:solidFill>
                <a:latin typeface="Helvetica" pitchFamily="34" charset="0"/>
                <a:cs typeface="Helvetica" pitchFamily="34" charset="0"/>
              </a:rPr>
              <a:t>, 2012</a:t>
            </a:r>
          </a:p>
          <a:p>
            <a:pPr lvl="0" algn="ctr"/>
            <a:r>
              <a:rPr lang="en-US" b="1" kern="0" dirty="0" smtClean="0">
                <a:solidFill>
                  <a:srgbClr val="002060"/>
                </a:solidFill>
                <a:latin typeface="Helvetica" pitchFamily="34" charset="0"/>
                <a:cs typeface="Helvetica" pitchFamily="34" charset="0"/>
              </a:rPr>
              <a:t>Kelly's public disclosure of invention X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13393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4.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r>
              <a:rPr lang="en-US" sz="3200" b="1" dirty="0" smtClean="0">
                <a:solidFill>
                  <a:srgbClr val="002060"/>
                </a:solidFill>
              </a:rPr>
              <a:t>) or 102(a)(2)</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142</a:t>
            </a:fld>
            <a:endParaRPr lang="en-US" dirty="0">
              <a:solidFill>
                <a:prstClr val="black"/>
              </a:solidFill>
            </a:endParaRPr>
          </a:p>
        </p:txBody>
      </p:sp>
      <p:sp>
        <p:nvSpPr>
          <p:cNvPr id="2" name="Rectangle 1"/>
          <p:cNvSpPr/>
          <p:nvPr/>
        </p:nvSpPr>
        <p:spPr>
          <a:xfrm>
            <a:off x="275217" y="4800600"/>
            <a:ext cx="8669767" cy="1446550"/>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200" b="1" kern="0" dirty="0" smtClean="0">
                <a:latin typeface="Georgia" pitchFamily="18" charset="0"/>
              </a:rPr>
              <a:t>Q4.2 – </a:t>
            </a:r>
            <a:r>
              <a:rPr lang="en-US" sz="2200" kern="0" dirty="0" smtClean="0">
                <a:latin typeface="Georgia" pitchFamily="18" charset="0"/>
              </a:rPr>
              <a:t>TRUE OR FALSE?  If Kelly </a:t>
            </a:r>
            <a:r>
              <a:rPr lang="en-US" sz="2200" kern="0" dirty="0">
                <a:latin typeface="Georgia" pitchFamily="18" charset="0"/>
              </a:rPr>
              <a:t>submits a declaration under 37 CFR 1.130(b) showing that he had publicly disclosed invention X on </a:t>
            </a:r>
            <a:r>
              <a:rPr lang="en-US" sz="2200" kern="0" dirty="0" smtClean="0">
                <a:latin typeface="Georgia" pitchFamily="18" charset="0"/>
              </a:rPr>
              <a:t>June 25, </a:t>
            </a:r>
            <a:r>
              <a:rPr lang="en-US" sz="2200" kern="0" dirty="0">
                <a:latin typeface="Georgia" pitchFamily="18" charset="0"/>
              </a:rPr>
              <a:t>2011, he should expect allowance of his claims if there are no other issues that impact patentability. </a:t>
            </a:r>
          </a:p>
        </p:txBody>
      </p:sp>
      <p:cxnSp>
        <p:nvCxnSpPr>
          <p:cNvPr id="8" name="Straight Arrow Connector 7" descr="timeline showing O'Brien's 7-8-11 filing, O'Brien's 1-8-13 PGPub, Kelly's 5-1-13 filing, and Kelly's 5-1-14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80772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438400" y="35814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2013</a:t>
            </a:r>
          </a:p>
          <a:p>
            <a:pPr lvl="0" algn="ctr"/>
            <a:r>
              <a:rPr lang="en-US" b="1" kern="0" dirty="0" smtClean="0">
                <a:solidFill>
                  <a:srgbClr val="FF0000"/>
                </a:solidFill>
                <a:latin typeface="Helvetica" pitchFamily="34" charset="0"/>
                <a:cs typeface="Helvetica" pitchFamily="34" charset="0"/>
              </a:rPr>
              <a:t>O'Brien's US PGPub;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6388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991100" y="3581400"/>
            <a:ext cx="20955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Kelly's AU filing; invention X has 112(a) support</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9624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7167824" y="3505200"/>
            <a:ext cx="205237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Kelly's US filing; invention X claimed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152400" y="35052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2011</a:t>
            </a:r>
          </a:p>
          <a:p>
            <a:pPr lvl="0" algn="ctr"/>
            <a:r>
              <a:rPr lang="en-US" b="1" kern="0" dirty="0" smtClean="0">
                <a:solidFill>
                  <a:srgbClr val="FF0000"/>
                </a:solidFill>
                <a:latin typeface="Helvetica" pitchFamily="34" charset="0"/>
                <a:cs typeface="Helvetica" pitchFamily="34" charset="0"/>
              </a:rPr>
              <a:t>O'Brien's US filing;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8382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85222" y="1524000"/>
            <a:ext cx="2980822"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June 25, 2011</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Kelly's public disclosure of invention X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222812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4.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102(a)(1</a:t>
            </a:r>
            <a:r>
              <a:rPr lang="en-US" sz="3200" b="1" dirty="0" smtClean="0">
                <a:solidFill>
                  <a:srgbClr val="002060"/>
                </a:solidFill>
              </a:rPr>
              <a:t>) or 102(a)(2)</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143</a:t>
            </a:fld>
            <a:endParaRPr lang="en-US" dirty="0">
              <a:solidFill>
                <a:prstClr val="black"/>
              </a:solidFill>
            </a:endParaRPr>
          </a:p>
        </p:txBody>
      </p:sp>
      <p:sp>
        <p:nvSpPr>
          <p:cNvPr id="2" name="Rectangle 1"/>
          <p:cNvSpPr/>
          <p:nvPr/>
        </p:nvSpPr>
        <p:spPr>
          <a:xfrm>
            <a:off x="228600" y="4800600"/>
            <a:ext cx="8716383" cy="1446550"/>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200" b="1" kern="0" dirty="0" smtClean="0">
                <a:solidFill>
                  <a:srgbClr val="000000"/>
                </a:solidFill>
                <a:latin typeface="Georgia" pitchFamily="18" charset="0"/>
              </a:rPr>
              <a:t>A4.2 – FALSE</a:t>
            </a:r>
            <a:r>
              <a:rPr lang="en-US" sz="2200" kern="0" dirty="0" smtClean="0">
                <a:solidFill>
                  <a:srgbClr val="000000"/>
                </a:solidFill>
                <a:latin typeface="Georgia" pitchFamily="18" charset="0"/>
              </a:rPr>
              <a:t>.  Although Kelly's </a:t>
            </a:r>
            <a:r>
              <a:rPr lang="en-US" sz="2200" kern="0" dirty="0">
                <a:solidFill>
                  <a:srgbClr val="000000"/>
                </a:solidFill>
                <a:latin typeface="Georgia" pitchFamily="18" charset="0"/>
              </a:rPr>
              <a:t>declaration under 37 CFR 1.130(b) </a:t>
            </a:r>
            <a:r>
              <a:rPr lang="en-US" sz="2200" kern="0" dirty="0" smtClean="0">
                <a:solidFill>
                  <a:srgbClr val="000000"/>
                </a:solidFill>
                <a:latin typeface="Georgia" pitchFamily="18" charset="0"/>
              </a:rPr>
              <a:t>is sufficient to establish that O'Brien's PGPub is not prior art under either 102(a)(1) or 102(a)(2), Kelly's prior public disclosure is itself 102(a)(1) prior art to Kelly's claimed invention.  </a:t>
            </a:r>
            <a:endParaRPr lang="en-US" sz="2200" kern="0" dirty="0">
              <a:solidFill>
                <a:srgbClr val="000000"/>
              </a:solidFill>
              <a:latin typeface="Georgia" pitchFamily="18" charset="0"/>
            </a:endParaRPr>
          </a:p>
        </p:txBody>
      </p:sp>
      <p:cxnSp>
        <p:nvCxnSpPr>
          <p:cNvPr id="8" name="Straight Arrow Connector 7" descr="timeline showing O'Brien's 7-8-11 filing, O'Brien's 1-8-13 PGPub, Kelly's 5-1-13 filing, and Kelly's 5-1-14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9" name="Straight Connector 8"/>
          <p:cNvCxnSpPr/>
          <p:nvPr/>
        </p:nvCxnSpPr>
        <p:spPr>
          <a:xfrm>
            <a:off x="8077200" y="2965556"/>
            <a:ext cx="0" cy="533400"/>
          </a:xfrm>
          <a:prstGeom prst="line">
            <a:avLst/>
          </a:prstGeom>
          <a:noFill/>
          <a:ln w="127000" cap="flat" cmpd="sng" algn="ctr">
            <a:solidFill>
              <a:schemeClr val="tx1"/>
            </a:solidFill>
            <a:prstDash val="solid"/>
          </a:ln>
          <a:effectLst/>
        </p:spPr>
      </p:cxnSp>
      <p:sp>
        <p:nvSpPr>
          <p:cNvPr id="12" name="TextBox 11"/>
          <p:cNvSpPr txBox="1"/>
          <p:nvPr/>
        </p:nvSpPr>
        <p:spPr>
          <a:xfrm>
            <a:off x="2438400" y="35814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January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2013</a:t>
            </a:r>
          </a:p>
          <a:p>
            <a:pPr lvl="0" algn="ctr"/>
            <a:r>
              <a:rPr lang="en-US" b="1" kern="0" dirty="0" smtClean="0">
                <a:solidFill>
                  <a:srgbClr val="FF0000"/>
                </a:solidFill>
                <a:latin typeface="Helvetica" pitchFamily="34" charset="0"/>
                <a:cs typeface="Helvetica" pitchFamily="34" charset="0"/>
              </a:rPr>
              <a:t>O'Brien's US PGPub;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3" name="Straight Connector 12"/>
          <p:cNvCxnSpPr/>
          <p:nvPr/>
        </p:nvCxnSpPr>
        <p:spPr>
          <a:xfrm>
            <a:off x="56388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4991100" y="3581400"/>
            <a:ext cx="20955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Kelly's AU filing; invention X has 112(a) support</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962400" y="2965556"/>
            <a:ext cx="0" cy="533400"/>
          </a:xfrm>
          <a:prstGeom prst="line">
            <a:avLst/>
          </a:prstGeom>
          <a:noFill/>
          <a:ln w="127000" cap="flat" cmpd="sng" algn="ctr">
            <a:solidFill>
              <a:schemeClr val="tx1"/>
            </a:solidFill>
            <a:prstDash val="solid"/>
          </a:ln>
          <a:effectLst/>
        </p:spPr>
      </p:cxnSp>
      <p:sp>
        <p:nvSpPr>
          <p:cNvPr id="20" name="TextBox 19"/>
          <p:cNvSpPr txBox="1"/>
          <p:nvPr/>
        </p:nvSpPr>
        <p:spPr>
          <a:xfrm>
            <a:off x="7167824" y="3505200"/>
            <a:ext cx="205237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May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latin typeface="Helvetica" pitchFamily="34" charset="0"/>
                <a:cs typeface="Helvetica" pitchFamily="34" charset="0"/>
              </a:rPr>
              <a:t>Kelly's US filing; invention X claimed</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21" name="Straight Connector 20"/>
          <p:cNvCxnSpPr/>
          <p:nvPr/>
        </p:nvCxnSpPr>
        <p:spPr>
          <a:xfrm>
            <a:off x="9906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152400" y="3505200"/>
            <a:ext cx="27432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July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2011</a:t>
            </a:r>
          </a:p>
          <a:p>
            <a:pPr lvl="0" algn="ctr"/>
            <a:r>
              <a:rPr lang="en-US" b="1" kern="0" dirty="0" smtClean="0">
                <a:solidFill>
                  <a:srgbClr val="FF0000"/>
                </a:solidFill>
                <a:latin typeface="Helvetica" pitchFamily="34" charset="0"/>
                <a:cs typeface="Helvetica" pitchFamily="34" charset="0"/>
              </a:rPr>
              <a:t>O'Brien's US filing; invention X disclosed </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6096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152400" y="1524000"/>
            <a:ext cx="2980822"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June 25, 2011</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Kelly's public disclosure of invention X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293732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144</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2" name="Rectangle 1"/>
          <p:cNvSpPr/>
          <p:nvPr/>
        </p:nvSpPr>
        <p:spPr>
          <a:xfrm>
            <a:off x="404648" y="1766125"/>
            <a:ext cx="8205952" cy="3644075"/>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US" sz="2200" kern="0" dirty="0" smtClean="0">
                <a:solidFill>
                  <a:srgbClr val="000000"/>
                </a:solidFill>
                <a:latin typeface="Georgia" pitchFamily="18" charset="0"/>
              </a:rPr>
              <a:t>On July 1, 2014, Flynn files </a:t>
            </a:r>
            <a:r>
              <a:rPr lang="en-US" sz="2200" kern="0" dirty="0">
                <a:solidFill>
                  <a:srgbClr val="000000"/>
                </a:solidFill>
                <a:latin typeface="Georgia" pitchFamily="18" charset="0"/>
              </a:rPr>
              <a:t>a </a:t>
            </a:r>
            <a:r>
              <a:rPr lang="en-US" sz="2200" kern="0" dirty="0" smtClean="0">
                <a:solidFill>
                  <a:srgbClr val="000000"/>
                </a:solidFill>
                <a:latin typeface="Georgia" pitchFamily="18" charset="0"/>
              </a:rPr>
              <a:t>CIP of his earlier nonprovisional patent </a:t>
            </a:r>
            <a:r>
              <a:rPr lang="en-US" sz="2200" kern="0" dirty="0">
                <a:solidFill>
                  <a:srgbClr val="000000"/>
                </a:solidFill>
                <a:latin typeface="Georgia" pitchFamily="18" charset="0"/>
              </a:rPr>
              <a:t>application </a:t>
            </a:r>
            <a:r>
              <a:rPr lang="en-US" sz="2200" kern="0" dirty="0" smtClean="0">
                <a:solidFill>
                  <a:srgbClr val="000000"/>
                </a:solidFill>
                <a:latin typeface="Georgia" pitchFamily="18" charset="0"/>
              </a:rPr>
              <a:t>filed March 1, 2013.  </a:t>
            </a:r>
          </a:p>
          <a:p>
            <a:pPr marL="342900" lvl="0" indent="-342900" eaLnBrk="0" fontAlgn="base" hangingPunct="0">
              <a:spcBef>
                <a:spcPct val="20000"/>
              </a:spcBef>
              <a:spcAft>
                <a:spcPct val="0"/>
              </a:spcAft>
              <a:buFont typeface="Arial" pitchFamily="34" charset="0"/>
              <a:buChar char="•"/>
            </a:pPr>
            <a:endParaRPr lang="en-US" sz="10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200" kern="0" dirty="0" smtClean="0">
                <a:solidFill>
                  <a:srgbClr val="000000"/>
                </a:solidFill>
                <a:latin typeface="Georgia" pitchFamily="18" charset="0"/>
              </a:rPr>
              <a:t>Claims 1-5 to invention AB were supported in the </a:t>
            </a:r>
            <a:r>
              <a:rPr lang="en-US" sz="2200" kern="0" dirty="0">
                <a:solidFill>
                  <a:srgbClr val="000000"/>
                </a:solidFill>
                <a:latin typeface="Georgia" pitchFamily="18" charset="0"/>
              </a:rPr>
              <a:t>March 1, </a:t>
            </a:r>
            <a:r>
              <a:rPr lang="en-US" sz="2200" kern="0" dirty="0" smtClean="0">
                <a:solidFill>
                  <a:srgbClr val="000000"/>
                </a:solidFill>
                <a:latin typeface="Georgia" pitchFamily="18" charset="0"/>
              </a:rPr>
              <a:t>2013 parent application.  Claims 6-10 to invention AC were newly added in the </a:t>
            </a:r>
            <a:r>
              <a:rPr lang="en-US" sz="2200" kern="0" dirty="0">
                <a:solidFill>
                  <a:srgbClr val="000000"/>
                </a:solidFill>
                <a:latin typeface="Georgia" pitchFamily="18" charset="0"/>
              </a:rPr>
              <a:t>July 1, </a:t>
            </a:r>
            <a:r>
              <a:rPr lang="en-US" sz="2200" kern="0" dirty="0" smtClean="0">
                <a:solidFill>
                  <a:srgbClr val="000000"/>
                </a:solidFill>
                <a:latin typeface="Georgia" pitchFamily="18" charset="0"/>
              </a:rPr>
              <a:t>2014 CIP, and were not supported in the parent application.  </a:t>
            </a:r>
          </a:p>
          <a:p>
            <a:pPr marL="342900" lvl="0" indent="-342900" eaLnBrk="0" fontAlgn="base" hangingPunct="0">
              <a:spcBef>
                <a:spcPct val="20000"/>
              </a:spcBef>
              <a:spcAft>
                <a:spcPct val="0"/>
              </a:spcAft>
              <a:buFont typeface="Arial" pitchFamily="34" charset="0"/>
              <a:buChar char="•"/>
            </a:pPr>
            <a:endParaRPr lang="en-US" sz="1000" kern="0" dirty="0">
              <a:solidFill>
                <a:srgbClr val="000000"/>
              </a:solidFill>
              <a:latin typeface="Georgia" pitchFamily="18" charset="0"/>
            </a:endParaRPr>
          </a:p>
          <a:p>
            <a:pPr marL="342900" lvl="0" indent="-342900" eaLnBrk="0" fontAlgn="base" hangingPunct="0">
              <a:spcBef>
                <a:spcPct val="20000"/>
              </a:spcBef>
              <a:spcAft>
                <a:spcPct val="0"/>
              </a:spcAft>
              <a:buFont typeface="Arial" pitchFamily="34" charset="0"/>
              <a:buChar char="•"/>
            </a:pPr>
            <a:r>
              <a:rPr lang="en-US" sz="2200" kern="0" dirty="0" smtClean="0">
                <a:solidFill>
                  <a:srgbClr val="000000"/>
                </a:solidFill>
                <a:latin typeface="Georgia" pitchFamily="18" charset="0"/>
              </a:rPr>
              <a:t>The examiner rejects all of Flynn's claims as anticipated by a June </a:t>
            </a:r>
            <a:r>
              <a:rPr lang="en-US" sz="2200" kern="0" dirty="0">
                <a:solidFill>
                  <a:srgbClr val="000000"/>
                </a:solidFill>
                <a:latin typeface="Georgia" pitchFamily="18" charset="0"/>
              </a:rPr>
              <a:t>8, </a:t>
            </a:r>
            <a:r>
              <a:rPr lang="en-US" sz="2200" kern="0" dirty="0" smtClean="0">
                <a:solidFill>
                  <a:srgbClr val="000000"/>
                </a:solidFill>
                <a:latin typeface="Georgia" pitchFamily="18" charset="0"/>
              </a:rPr>
              <a:t>2012 trade show exhibit by Hogan which included inventions AB and AC. </a:t>
            </a:r>
            <a:endParaRPr lang="en-US" sz="2200" kern="0" dirty="0">
              <a:solidFill>
                <a:srgbClr val="000000"/>
              </a:solidFill>
              <a:latin typeface="Georgia" pitchFamily="18" charset="0"/>
            </a:endParaRPr>
          </a:p>
        </p:txBody>
      </p:sp>
    </p:spTree>
    <p:extLst>
      <p:ext uri="{BB962C8B-B14F-4D97-AF65-F5344CB8AC3E}">
        <p14:creationId xmlns:p14="http://schemas.microsoft.com/office/powerpoint/2010/main" val="169054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000" b="1" dirty="0" smtClean="0">
                <a:solidFill>
                  <a:srgbClr val="C00000"/>
                </a:solidFill>
              </a:rPr>
              <a:t>Polling Scenario 5.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a:t>
            </a:r>
            <a:r>
              <a:rPr lang="en-US" sz="3000" b="1" dirty="0" smtClean="0">
                <a:solidFill>
                  <a:srgbClr val="C00000"/>
                </a:solidFill>
              </a:rPr>
              <a:t>1)</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145</a:t>
            </a:fld>
            <a:endParaRPr lang="en-US" dirty="0">
              <a:solidFill>
                <a:prstClr val="black"/>
              </a:solidFill>
            </a:endParaRPr>
          </a:p>
        </p:txBody>
      </p:sp>
      <p:sp>
        <p:nvSpPr>
          <p:cNvPr id="2" name="Rectangle 1"/>
          <p:cNvSpPr/>
          <p:nvPr/>
        </p:nvSpPr>
        <p:spPr>
          <a:xfrm>
            <a:off x="228600" y="4696361"/>
            <a:ext cx="8716383"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Q5.1</a:t>
            </a:r>
            <a:r>
              <a:rPr lang="en-US" sz="2000" kern="0" dirty="0" smtClean="0">
                <a:latin typeface="Georgia" pitchFamily="18" charset="0"/>
              </a:rPr>
              <a:t> – TRUE OR FALSE?  If </a:t>
            </a:r>
            <a:r>
              <a:rPr lang="en-US" sz="2000" kern="0" dirty="0">
                <a:latin typeface="Georgia" pitchFamily="18" charset="0"/>
              </a:rPr>
              <a:t>Flynn </a:t>
            </a:r>
            <a:r>
              <a:rPr lang="en-US" sz="2000" kern="0" dirty="0" smtClean="0">
                <a:latin typeface="Georgia" pitchFamily="18" charset="0"/>
              </a:rPr>
              <a:t>responds by pointing </a:t>
            </a:r>
            <a:r>
              <a:rPr lang="en-US" sz="2000" kern="0" dirty="0">
                <a:latin typeface="Georgia" pitchFamily="18" charset="0"/>
              </a:rPr>
              <a:t>out a statement under 37 CFR 1.77(b)(6) in the specification as filed, which asserts that he had publicly disclosed AB and AC on May 16, </a:t>
            </a:r>
            <a:r>
              <a:rPr lang="en-US" sz="2000" kern="0" dirty="0" smtClean="0">
                <a:latin typeface="Georgia" pitchFamily="18" charset="0"/>
              </a:rPr>
              <a:t>2012, he should expect </a:t>
            </a:r>
            <a:r>
              <a:rPr lang="en-US" sz="2000" kern="0" dirty="0">
                <a:latin typeface="Georgia" pitchFamily="18" charset="0"/>
              </a:rPr>
              <a:t>the examiner to withdraw the rejection of claims </a:t>
            </a:r>
            <a:r>
              <a:rPr lang="en-US" sz="2000" kern="0" dirty="0" smtClean="0">
                <a:latin typeface="Georgia" pitchFamily="18" charset="0"/>
              </a:rPr>
              <a:t>1-5 </a:t>
            </a:r>
            <a:r>
              <a:rPr lang="en-US" sz="2000" kern="0" dirty="0">
                <a:latin typeface="Georgia" pitchFamily="18" charset="0"/>
              </a:rPr>
              <a:t>over the Hogan </a:t>
            </a:r>
            <a:r>
              <a:rPr lang="en-US" sz="2000" kern="0" dirty="0" smtClean="0">
                <a:latin typeface="Georgia" pitchFamily="18" charset="0"/>
              </a:rPr>
              <a:t>exhibit.</a:t>
            </a:r>
            <a:endParaRPr lang="en-US" sz="2200" kern="0" dirty="0">
              <a:latin typeface="Georgia" pitchFamily="18" charset="0"/>
            </a:endParaRPr>
          </a:p>
        </p:txBody>
      </p:sp>
      <p:cxnSp>
        <p:nvCxnSpPr>
          <p:cNvPr id="8" name="Straight Arrow Connector 7" descr="timeline showing Hogan's 6-8-12 exhibit, Flynn's 3-1-13 parent filing, and Flynn's 7-1-14 CIP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3505200"/>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971800"/>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3505200"/>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0668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76200" y="1524000"/>
            <a:ext cx="29718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May 16, 2012</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Flynn's public disclosure of AB and AC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TextBox 17"/>
          <p:cNvSpPr txBox="1"/>
          <p:nvPr/>
        </p:nvSpPr>
        <p:spPr>
          <a:xfrm>
            <a:off x="2352675" y="3505200"/>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19" name="Straight Connector 18"/>
          <p:cNvCxnSpPr/>
          <p:nvPr/>
        </p:nvCxnSpPr>
        <p:spPr>
          <a:xfrm>
            <a:off x="78486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172200" y="1524000"/>
            <a:ext cx="29718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1.77(b)(6) </a:t>
            </a:r>
            <a:r>
              <a:rPr lang="en-US" b="1" kern="0" dirty="0" smtClean="0">
                <a:solidFill>
                  <a:srgbClr val="002060"/>
                </a:solidFill>
                <a:latin typeface="Helvetica" pitchFamily="34" charset="0"/>
                <a:cs typeface="Helvetica" pitchFamily="34" charset="0"/>
              </a:rPr>
              <a:t>statement in </a:t>
            </a:r>
            <a:r>
              <a:rPr lang="en-US" b="1" kern="0" dirty="0">
                <a:solidFill>
                  <a:srgbClr val="002060"/>
                </a:solidFill>
                <a:latin typeface="Helvetica" pitchFamily="34" charset="0"/>
                <a:cs typeface="Helvetica" pitchFamily="34" charset="0"/>
              </a:rPr>
              <a:t>the </a:t>
            </a:r>
            <a:r>
              <a:rPr lang="en-US" b="1" kern="0" dirty="0" smtClean="0">
                <a:solidFill>
                  <a:srgbClr val="002060"/>
                </a:solidFill>
                <a:latin typeface="Helvetica" pitchFamily="34" charset="0"/>
                <a:cs typeface="Helvetica" pitchFamily="34" charset="0"/>
              </a:rPr>
              <a:t>CIP specification </a:t>
            </a:r>
            <a:r>
              <a:rPr lang="en-US" b="1" kern="0" dirty="0">
                <a:solidFill>
                  <a:srgbClr val="002060"/>
                </a:solidFill>
                <a:latin typeface="Helvetica" pitchFamily="34" charset="0"/>
                <a:cs typeface="Helvetica" pitchFamily="34" charset="0"/>
              </a:rPr>
              <a:t>as </a:t>
            </a:r>
            <a:r>
              <a:rPr lang="en-US" b="1" kern="0" dirty="0" smtClean="0">
                <a:solidFill>
                  <a:srgbClr val="002060"/>
                </a:solidFill>
                <a:latin typeface="Helvetica" pitchFamily="34" charset="0"/>
                <a:cs typeface="Helvetica" pitchFamily="34" charset="0"/>
              </a:rPr>
              <a:t>filed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4" name="Curved Down Arrow 23"/>
          <p:cNvSpPr/>
          <p:nvPr/>
        </p:nvSpPr>
        <p:spPr>
          <a:xfrm>
            <a:off x="2704205" y="1447800"/>
            <a:ext cx="3848995"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Connector 24"/>
          <p:cNvCxnSpPr/>
          <p:nvPr/>
        </p:nvCxnSpPr>
        <p:spPr>
          <a:xfrm>
            <a:off x="1371600" y="2971800"/>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330507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146</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000" b="1" dirty="0" smtClean="0">
                <a:solidFill>
                  <a:srgbClr val="C00000"/>
                </a:solidFill>
              </a:rPr>
              <a:t>Polling Scenario 5.  Traversing </a:t>
            </a:r>
            <a:r>
              <a:rPr lang="en-US" sz="3000" b="1" dirty="0">
                <a:solidFill>
                  <a:srgbClr val="C00000"/>
                </a:solidFill>
              </a:rPr>
              <a:t>a Rejection</a:t>
            </a:r>
            <a:br>
              <a:rPr lang="en-US" sz="3000" b="1" dirty="0">
                <a:solidFill>
                  <a:srgbClr val="C00000"/>
                </a:solidFill>
              </a:rPr>
            </a:br>
            <a:r>
              <a:rPr lang="en-US" sz="3000" b="1" dirty="0">
                <a:solidFill>
                  <a:srgbClr val="C00000"/>
                </a:solidFill>
              </a:rPr>
              <a:t>under 35 U.S.C. 102(a)(</a:t>
            </a:r>
            <a:r>
              <a:rPr lang="en-US" sz="3000" b="1" dirty="0" smtClean="0">
                <a:solidFill>
                  <a:srgbClr val="C00000"/>
                </a:solidFill>
              </a:rPr>
              <a:t>1)</a:t>
            </a:r>
            <a:endParaRPr lang="en-US" sz="3000" b="1" dirty="0">
              <a:solidFill>
                <a:srgbClr val="C0000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147</a:t>
            </a:fld>
            <a:endParaRPr lang="en-US" dirty="0">
              <a:solidFill>
                <a:prstClr val="black"/>
              </a:solidFill>
            </a:endParaRPr>
          </a:p>
        </p:txBody>
      </p:sp>
      <p:sp>
        <p:nvSpPr>
          <p:cNvPr id="2" name="Rectangle 1"/>
          <p:cNvSpPr/>
          <p:nvPr/>
        </p:nvSpPr>
        <p:spPr>
          <a:xfrm>
            <a:off x="228600" y="4572000"/>
            <a:ext cx="8716383" cy="163121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solidFill>
                  <a:srgbClr val="000000"/>
                </a:solidFill>
                <a:latin typeface="Georgia" pitchFamily="18" charset="0"/>
              </a:rPr>
              <a:t>A5.1 – TRUE.  </a:t>
            </a:r>
            <a:r>
              <a:rPr lang="en-US" sz="2000" kern="0" dirty="0">
                <a:solidFill>
                  <a:srgbClr val="000000"/>
                </a:solidFill>
                <a:latin typeface="Georgia" pitchFamily="18" charset="0"/>
              </a:rPr>
              <a:t>All claims in the CIP are examined under FITF, but the effective filing date of claims 1-5 is March 1, 2013.  Hogan's exhibit is a 102(a)(1) disclosure within the grace period for claims 1-5.  Therefore the rejection can be overcome by relying on a 1.77(b)(6) statement present upon filing to invoke the 102(b)(1)(B) exception. </a:t>
            </a:r>
            <a:endParaRPr lang="en-US" sz="2200" kern="0" dirty="0">
              <a:solidFill>
                <a:srgbClr val="000000"/>
              </a:solidFill>
              <a:latin typeface="Georgia" pitchFamily="18" charset="0"/>
            </a:endParaRPr>
          </a:p>
        </p:txBody>
      </p:sp>
      <p:cxnSp>
        <p:nvCxnSpPr>
          <p:cNvPr id="8" name="Straight Arrow Connector 7" descr="timeline showing Hogan's 6-8-12 exhibit, Flynn's 3-1-13 parent filing, and Flynn's 7-1-14 CIP filing; one-year grace period for claims 1-5 ending on 3-1-13 also shown"/>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3505200"/>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971800"/>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457200" y="296555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3505200"/>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0668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76200" y="1524000"/>
            <a:ext cx="29718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May 16, 2012</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Flynn's public disclosure of AB and AC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TextBox 17"/>
          <p:cNvSpPr txBox="1"/>
          <p:nvPr/>
        </p:nvSpPr>
        <p:spPr>
          <a:xfrm>
            <a:off x="2352675" y="3505200"/>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19" name="Straight Connector 18"/>
          <p:cNvCxnSpPr/>
          <p:nvPr/>
        </p:nvCxnSpPr>
        <p:spPr>
          <a:xfrm>
            <a:off x="78486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096000" y="1524000"/>
            <a:ext cx="29718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1.77(b)(6) </a:t>
            </a:r>
            <a:r>
              <a:rPr lang="en-US" b="1" kern="0" dirty="0" smtClean="0">
                <a:solidFill>
                  <a:srgbClr val="002060"/>
                </a:solidFill>
                <a:latin typeface="Helvetica" pitchFamily="34" charset="0"/>
                <a:cs typeface="Helvetica" pitchFamily="34" charset="0"/>
              </a:rPr>
              <a:t>statement in </a:t>
            </a:r>
            <a:r>
              <a:rPr lang="en-US" b="1" kern="0" dirty="0">
                <a:solidFill>
                  <a:srgbClr val="002060"/>
                </a:solidFill>
                <a:latin typeface="Helvetica" pitchFamily="34" charset="0"/>
                <a:cs typeface="Helvetica" pitchFamily="34" charset="0"/>
              </a:rPr>
              <a:t>the </a:t>
            </a:r>
            <a:r>
              <a:rPr lang="en-US" b="1" kern="0" dirty="0" smtClean="0">
                <a:solidFill>
                  <a:srgbClr val="002060"/>
                </a:solidFill>
                <a:latin typeface="Helvetica" pitchFamily="34" charset="0"/>
                <a:cs typeface="Helvetica" pitchFamily="34" charset="0"/>
              </a:rPr>
              <a:t>CIP specification </a:t>
            </a:r>
            <a:r>
              <a:rPr lang="en-US" b="1" kern="0" dirty="0">
                <a:solidFill>
                  <a:srgbClr val="002060"/>
                </a:solidFill>
                <a:latin typeface="Helvetica" pitchFamily="34" charset="0"/>
                <a:cs typeface="Helvetica" pitchFamily="34" charset="0"/>
              </a:rPr>
              <a:t>as </a:t>
            </a:r>
            <a:r>
              <a:rPr lang="en-US" b="1" kern="0" dirty="0" smtClean="0">
                <a:solidFill>
                  <a:srgbClr val="002060"/>
                </a:solidFill>
                <a:latin typeface="Helvetica" pitchFamily="34" charset="0"/>
                <a:cs typeface="Helvetica" pitchFamily="34" charset="0"/>
              </a:rPr>
              <a:t>filed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4" name="Curved Down Arrow 23"/>
          <p:cNvSpPr/>
          <p:nvPr/>
        </p:nvSpPr>
        <p:spPr>
          <a:xfrm>
            <a:off x="2743200" y="1447800"/>
            <a:ext cx="3733800"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Connector 24"/>
          <p:cNvCxnSpPr/>
          <p:nvPr/>
        </p:nvCxnSpPr>
        <p:spPr>
          <a:xfrm>
            <a:off x="1371600" y="2971800"/>
            <a:ext cx="0" cy="533400"/>
          </a:xfrm>
          <a:prstGeom prst="line">
            <a:avLst/>
          </a:prstGeom>
          <a:noFill/>
          <a:ln w="127000" cap="flat" cmpd="sng" algn="ctr">
            <a:solidFill>
              <a:schemeClr val="tx1"/>
            </a:solidFill>
            <a:prstDash val="solid"/>
          </a:ln>
          <a:effectLst/>
        </p:spPr>
      </p:cxnSp>
      <p:sp>
        <p:nvSpPr>
          <p:cNvPr id="27" name="Left-Right Arrow 26"/>
          <p:cNvSpPr/>
          <p:nvPr/>
        </p:nvSpPr>
        <p:spPr>
          <a:xfrm>
            <a:off x="533400" y="2971800"/>
            <a:ext cx="2819399"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09600" y="3075801"/>
            <a:ext cx="2601994" cy="276999"/>
          </a:xfrm>
          <a:prstGeom prst="rect">
            <a:avLst/>
          </a:prstGeom>
          <a:noFill/>
        </p:spPr>
        <p:txBody>
          <a:bodyPr wrap="none" rtlCol="0">
            <a:spAutoFit/>
          </a:bodyPr>
          <a:lstStyle/>
          <a:p>
            <a:r>
              <a:rPr lang="en-US" sz="1200" b="1" dirty="0" smtClean="0">
                <a:latin typeface="Helvetica" pitchFamily="34" charset="0"/>
                <a:cs typeface="Helvetica" pitchFamily="34" charset="0"/>
              </a:rPr>
              <a:t>One-year grace period claims 1-5</a:t>
            </a:r>
            <a:endParaRPr lang="en-US" sz="1200" b="1" dirty="0">
              <a:latin typeface="Helvetica" pitchFamily="34" charset="0"/>
              <a:cs typeface="Helvetica" pitchFamily="34" charset="0"/>
            </a:endParaRPr>
          </a:p>
        </p:txBody>
      </p:sp>
    </p:spTree>
    <p:extLst>
      <p:ext uri="{BB962C8B-B14F-4D97-AF65-F5344CB8AC3E}">
        <p14:creationId xmlns:p14="http://schemas.microsoft.com/office/powerpoint/2010/main" val="357997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148</a:t>
            </a:fld>
            <a:endParaRPr lang="en-US" dirty="0">
              <a:solidFill>
                <a:prstClr val="black"/>
              </a:solidFill>
            </a:endParaRPr>
          </a:p>
        </p:txBody>
      </p:sp>
      <p:sp>
        <p:nvSpPr>
          <p:cNvPr id="2" name="Rectangle 1"/>
          <p:cNvSpPr/>
          <p:nvPr/>
        </p:nvSpPr>
        <p:spPr>
          <a:xfrm>
            <a:off x="228600" y="4696361"/>
            <a:ext cx="8716383"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Q5.2 </a:t>
            </a:r>
            <a:r>
              <a:rPr lang="en-US" sz="2000" kern="0" dirty="0" smtClean="0">
                <a:latin typeface="Georgia" pitchFamily="18" charset="0"/>
              </a:rPr>
              <a:t>– </a:t>
            </a:r>
            <a:r>
              <a:rPr lang="en-US" sz="2000" kern="0" dirty="0">
                <a:latin typeface="Georgia" pitchFamily="18" charset="0"/>
              </a:rPr>
              <a:t>TRUE OR FALSE?  If Flynn responds to the rejection by pointing out a statement under 37 CFR 1.77(b)(6) in the specification as filed, which asserts that he had publicly disclosed AB and AC on May 16, 2012, he should expect the rejection of claims 6-10 to be withdrawn. </a:t>
            </a:r>
            <a:endParaRPr lang="en-US" sz="2200" kern="0" dirty="0">
              <a:latin typeface="Georgia" pitchFamily="18" charset="0"/>
            </a:endParaRPr>
          </a:p>
        </p:txBody>
      </p:sp>
      <p:cxnSp>
        <p:nvCxnSpPr>
          <p:cNvPr id="8" name="Straight Arrow Connector 7" descr="timeline showing Hogan's 6-8-12 exhibit, Flynn's 3-1-13 parent filing, and Flynn's 7-1-14 CIP filing"/>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3505200"/>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971800"/>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3505200"/>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0668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76200" y="1524000"/>
            <a:ext cx="29718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May 16, 2012</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Flynn's public disclosure of AB and AC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TextBox 17"/>
          <p:cNvSpPr txBox="1"/>
          <p:nvPr/>
        </p:nvSpPr>
        <p:spPr>
          <a:xfrm>
            <a:off x="2352675" y="3505200"/>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19" name="Straight Connector 18"/>
          <p:cNvCxnSpPr/>
          <p:nvPr/>
        </p:nvCxnSpPr>
        <p:spPr>
          <a:xfrm>
            <a:off x="78486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096000" y="1524000"/>
            <a:ext cx="29718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1.77(b)(6) </a:t>
            </a:r>
            <a:r>
              <a:rPr lang="en-US" b="1" kern="0" dirty="0" smtClean="0">
                <a:solidFill>
                  <a:srgbClr val="002060"/>
                </a:solidFill>
                <a:latin typeface="Helvetica" pitchFamily="34" charset="0"/>
                <a:cs typeface="Helvetica" pitchFamily="34" charset="0"/>
              </a:rPr>
              <a:t>statement in </a:t>
            </a:r>
            <a:r>
              <a:rPr lang="en-US" b="1" kern="0" dirty="0">
                <a:solidFill>
                  <a:srgbClr val="002060"/>
                </a:solidFill>
                <a:latin typeface="Helvetica" pitchFamily="34" charset="0"/>
                <a:cs typeface="Helvetica" pitchFamily="34" charset="0"/>
              </a:rPr>
              <a:t>the </a:t>
            </a:r>
            <a:r>
              <a:rPr lang="en-US" b="1" kern="0" dirty="0" smtClean="0">
                <a:solidFill>
                  <a:srgbClr val="002060"/>
                </a:solidFill>
                <a:latin typeface="Helvetica" pitchFamily="34" charset="0"/>
                <a:cs typeface="Helvetica" pitchFamily="34" charset="0"/>
              </a:rPr>
              <a:t>CIP specification </a:t>
            </a:r>
            <a:r>
              <a:rPr lang="en-US" b="1" kern="0" dirty="0">
                <a:solidFill>
                  <a:srgbClr val="002060"/>
                </a:solidFill>
                <a:latin typeface="Helvetica" pitchFamily="34" charset="0"/>
                <a:cs typeface="Helvetica" pitchFamily="34" charset="0"/>
              </a:rPr>
              <a:t>as </a:t>
            </a:r>
            <a:r>
              <a:rPr lang="en-US" b="1" kern="0" dirty="0" smtClean="0">
                <a:solidFill>
                  <a:srgbClr val="002060"/>
                </a:solidFill>
                <a:latin typeface="Helvetica" pitchFamily="34" charset="0"/>
                <a:cs typeface="Helvetica" pitchFamily="34" charset="0"/>
              </a:rPr>
              <a:t>filed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4" name="Curved Down Arrow 23"/>
          <p:cNvSpPr/>
          <p:nvPr/>
        </p:nvSpPr>
        <p:spPr>
          <a:xfrm>
            <a:off x="2551805" y="1447800"/>
            <a:ext cx="3925195"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Connector 24"/>
          <p:cNvCxnSpPr/>
          <p:nvPr/>
        </p:nvCxnSpPr>
        <p:spPr>
          <a:xfrm>
            <a:off x="1371600" y="2971800"/>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226942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149</a:t>
            </a:fld>
            <a:endParaRPr lang="en-US" dirty="0">
              <a:solidFill>
                <a:prstClr val="black"/>
              </a:solidFill>
            </a:endParaRPr>
          </a:p>
        </p:txBody>
      </p:sp>
      <p:sp>
        <p:nvSpPr>
          <p:cNvPr id="2" name="Rectangle 1"/>
          <p:cNvSpPr/>
          <p:nvPr/>
        </p:nvSpPr>
        <p:spPr>
          <a:xfrm>
            <a:off x="304800" y="4617928"/>
            <a:ext cx="8716383" cy="1554272"/>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1900" b="1" kern="0" dirty="0" smtClean="0">
                <a:solidFill>
                  <a:srgbClr val="000000"/>
                </a:solidFill>
                <a:latin typeface="Georgia" pitchFamily="18" charset="0"/>
              </a:rPr>
              <a:t>A5.2 – FALSE.  </a:t>
            </a:r>
            <a:r>
              <a:rPr lang="en-US" sz="1900" kern="0" dirty="0">
                <a:solidFill>
                  <a:srgbClr val="000000"/>
                </a:solidFill>
                <a:latin typeface="Georgia" pitchFamily="18" charset="0"/>
              </a:rPr>
              <a:t>All claims in the CIP are examined under FITF, but the effective filing date of claims 6-10 is July 1, </a:t>
            </a:r>
            <a:r>
              <a:rPr lang="en-US" sz="1900" kern="0" dirty="0" smtClean="0">
                <a:solidFill>
                  <a:srgbClr val="000000"/>
                </a:solidFill>
                <a:latin typeface="Georgia" pitchFamily="18" charset="0"/>
              </a:rPr>
              <a:t>2014.  </a:t>
            </a:r>
            <a:r>
              <a:rPr lang="en-US" sz="1900" kern="0" dirty="0">
                <a:solidFill>
                  <a:srgbClr val="000000"/>
                </a:solidFill>
                <a:latin typeface="Georgia" pitchFamily="18" charset="0"/>
              </a:rPr>
              <a:t>Hogan's exhibit is a 102(a)(1) disclosure outside the grace period for claims 6-10.  Therefore the rejection cannot be overcome by invoking the 102(b)(1)(B) exception via a 1.77(b)(6) statement.  Furthermore, Flynn's disclosure is itself prior art to claims 6-10. </a:t>
            </a:r>
          </a:p>
        </p:txBody>
      </p:sp>
      <p:cxnSp>
        <p:nvCxnSpPr>
          <p:cNvPr id="8" name="Straight Arrow Connector 7" descr="timeline showing Hogan's 6-8-12 exhibit, Flynn's 3-1-13 parent filing, and Flynn's 7-1-14 CIP filing; one-year grace period for claims 6-10 ending on 7-1-14 also shown"/>
          <p:cNvCxnSpPr/>
          <p:nvPr/>
        </p:nvCxnSpPr>
        <p:spPr>
          <a:xfrm>
            <a:off x="349624" y="2921674"/>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965556"/>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3505200"/>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971800"/>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3505200"/>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cxnSp>
        <p:nvCxnSpPr>
          <p:cNvPr id="16" name="Straight Connector 15"/>
          <p:cNvCxnSpPr/>
          <p:nvPr/>
        </p:nvCxnSpPr>
        <p:spPr>
          <a:xfrm>
            <a:off x="1066800" y="2362200"/>
            <a:ext cx="0" cy="533400"/>
          </a:xfrm>
          <a:prstGeom prst="line">
            <a:avLst/>
          </a:prstGeom>
          <a:noFill/>
          <a:ln w="127000" cap="flat" cmpd="sng" algn="ctr">
            <a:solidFill>
              <a:schemeClr val="tx1"/>
            </a:solidFill>
            <a:prstDash val="solid"/>
          </a:ln>
          <a:effectLst/>
        </p:spPr>
      </p:cxnSp>
      <p:sp>
        <p:nvSpPr>
          <p:cNvPr id="17" name="TextBox 16"/>
          <p:cNvSpPr txBox="1"/>
          <p:nvPr/>
        </p:nvSpPr>
        <p:spPr>
          <a:xfrm>
            <a:off x="-76200" y="1524000"/>
            <a:ext cx="2971800"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002060"/>
                </a:solidFill>
                <a:effectLst/>
                <a:uLnTx/>
                <a:uFillTx/>
                <a:latin typeface="Helvetica" pitchFamily="34" charset="0"/>
                <a:cs typeface="Helvetica" pitchFamily="34" charset="0"/>
              </a:rPr>
              <a:t>May 16, 2012</a:t>
            </a:r>
            <a:endParaRPr lang="en-US" b="1" kern="0" dirty="0" smtClean="0">
              <a:solidFill>
                <a:srgbClr val="002060"/>
              </a:solidFill>
              <a:latin typeface="Helvetica" pitchFamily="34" charset="0"/>
              <a:cs typeface="Helvetica" pitchFamily="34" charset="0"/>
            </a:endParaRPr>
          </a:p>
          <a:p>
            <a:pPr lvl="0" algn="ctr"/>
            <a:r>
              <a:rPr lang="en-US" b="1" kern="0" dirty="0" smtClean="0">
                <a:solidFill>
                  <a:srgbClr val="002060"/>
                </a:solidFill>
                <a:latin typeface="Helvetica" pitchFamily="34" charset="0"/>
                <a:cs typeface="Helvetica" pitchFamily="34" charset="0"/>
              </a:rPr>
              <a:t>Flynn's public disclosure of AB and AC </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18" name="TextBox 17"/>
          <p:cNvSpPr txBox="1"/>
          <p:nvPr/>
        </p:nvSpPr>
        <p:spPr>
          <a:xfrm>
            <a:off x="2352675" y="3505200"/>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19" name="Straight Connector 18"/>
          <p:cNvCxnSpPr/>
          <p:nvPr/>
        </p:nvCxnSpPr>
        <p:spPr>
          <a:xfrm>
            <a:off x="7848600" y="2362200"/>
            <a:ext cx="0" cy="533400"/>
          </a:xfrm>
          <a:prstGeom prst="line">
            <a:avLst/>
          </a:prstGeom>
          <a:noFill/>
          <a:ln w="127000" cap="flat" cmpd="sng" algn="ctr">
            <a:solidFill>
              <a:schemeClr val="tx1"/>
            </a:solidFill>
            <a:prstDash val="solid"/>
          </a:ln>
          <a:effectLst/>
        </p:spPr>
      </p:cxnSp>
      <p:sp>
        <p:nvSpPr>
          <p:cNvPr id="20" name="TextBox 19"/>
          <p:cNvSpPr txBox="1"/>
          <p:nvPr/>
        </p:nvSpPr>
        <p:spPr>
          <a:xfrm>
            <a:off x="6096000" y="1524000"/>
            <a:ext cx="2971800" cy="923330"/>
          </a:xfrm>
          <a:prstGeom prst="rect">
            <a:avLst/>
          </a:prstGeom>
          <a:noFill/>
        </p:spPr>
        <p:txBody>
          <a:bodyPr wrap="square" rtlCol="0">
            <a:spAutoFit/>
          </a:bodyPr>
          <a:lstStyle/>
          <a:p>
            <a:pPr lvl="0" algn="ctr"/>
            <a:r>
              <a:rPr lang="en-US" b="1" kern="0" dirty="0" smtClean="0">
                <a:solidFill>
                  <a:srgbClr val="002060"/>
                </a:solidFill>
                <a:latin typeface="Helvetica" pitchFamily="34" charset="0"/>
                <a:cs typeface="Helvetica" pitchFamily="34" charset="0"/>
              </a:rPr>
              <a:t>37 </a:t>
            </a:r>
            <a:r>
              <a:rPr lang="en-US" b="1" kern="0" dirty="0">
                <a:solidFill>
                  <a:srgbClr val="002060"/>
                </a:solidFill>
                <a:latin typeface="Helvetica" pitchFamily="34" charset="0"/>
                <a:cs typeface="Helvetica" pitchFamily="34" charset="0"/>
              </a:rPr>
              <a:t>CFR 1.77(b)(6) </a:t>
            </a:r>
            <a:r>
              <a:rPr lang="en-US" b="1" kern="0" dirty="0" smtClean="0">
                <a:solidFill>
                  <a:srgbClr val="002060"/>
                </a:solidFill>
                <a:latin typeface="Helvetica" pitchFamily="34" charset="0"/>
                <a:cs typeface="Helvetica" pitchFamily="34" charset="0"/>
              </a:rPr>
              <a:t>statement in </a:t>
            </a:r>
            <a:r>
              <a:rPr lang="en-US" b="1" kern="0" dirty="0">
                <a:solidFill>
                  <a:srgbClr val="002060"/>
                </a:solidFill>
                <a:latin typeface="Helvetica" pitchFamily="34" charset="0"/>
                <a:cs typeface="Helvetica" pitchFamily="34" charset="0"/>
              </a:rPr>
              <a:t>the </a:t>
            </a:r>
            <a:r>
              <a:rPr lang="en-US" b="1" kern="0" dirty="0" smtClean="0">
                <a:solidFill>
                  <a:srgbClr val="002060"/>
                </a:solidFill>
                <a:latin typeface="Helvetica" pitchFamily="34" charset="0"/>
                <a:cs typeface="Helvetica" pitchFamily="34" charset="0"/>
              </a:rPr>
              <a:t>CIP specification </a:t>
            </a:r>
            <a:r>
              <a:rPr lang="en-US" b="1" kern="0" dirty="0">
                <a:solidFill>
                  <a:srgbClr val="002060"/>
                </a:solidFill>
                <a:latin typeface="Helvetica" pitchFamily="34" charset="0"/>
                <a:cs typeface="Helvetica" pitchFamily="34" charset="0"/>
              </a:rPr>
              <a:t>as </a:t>
            </a:r>
            <a:r>
              <a:rPr lang="en-US" b="1" kern="0" dirty="0" smtClean="0">
                <a:solidFill>
                  <a:srgbClr val="002060"/>
                </a:solidFill>
                <a:latin typeface="Helvetica" pitchFamily="34" charset="0"/>
                <a:cs typeface="Helvetica" pitchFamily="34" charset="0"/>
              </a:rPr>
              <a:t>filed</a:t>
            </a:r>
            <a:endParaRPr kumimoji="0" lang="en-US" sz="1800" b="1" i="0" u="none" strike="noStrike" kern="0" cap="none" spc="0" normalizeH="0" baseline="0" noProof="0" dirty="0">
              <a:ln>
                <a:noFill/>
              </a:ln>
              <a:solidFill>
                <a:srgbClr val="002060"/>
              </a:solidFill>
              <a:effectLst/>
              <a:uLnTx/>
              <a:uFillTx/>
              <a:latin typeface="Helvetica" pitchFamily="34" charset="0"/>
              <a:cs typeface="Helvetica" pitchFamily="34" charset="0"/>
            </a:endParaRPr>
          </a:p>
        </p:txBody>
      </p:sp>
      <p:sp>
        <p:nvSpPr>
          <p:cNvPr id="24" name="Curved Down Arrow 23"/>
          <p:cNvSpPr/>
          <p:nvPr/>
        </p:nvSpPr>
        <p:spPr>
          <a:xfrm>
            <a:off x="2551805" y="1447800"/>
            <a:ext cx="4001395" cy="457200"/>
          </a:xfrm>
          <a:prstGeom prst="curvedDown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Connector 22"/>
          <p:cNvCxnSpPr/>
          <p:nvPr/>
        </p:nvCxnSpPr>
        <p:spPr>
          <a:xfrm>
            <a:off x="4876800" y="2971800"/>
            <a:ext cx="0" cy="533400"/>
          </a:xfrm>
          <a:prstGeom prst="line">
            <a:avLst/>
          </a:prstGeom>
          <a:noFill/>
          <a:ln w="127000" cap="flat" cmpd="sng" algn="ctr">
            <a:solidFill>
              <a:schemeClr val="tx1"/>
            </a:solidFill>
            <a:prstDash val="solid"/>
          </a:ln>
          <a:effectLst/>
        </p:spPr>
      </p:cxnSp>
      <p:cxnSp>
        <p:nvCxnSpPr>
          <p:cNvPr id="25" name="Straight Connector 24"/>
          <p:cNvCxnSpPr/>
          <p:nvPr/>
        </p:nvCxnSpPr>
        <p:spPr>
          <a:xfrm>
            <a:off x="1371600" y="2971800"/>
            <a:ext cx="0" cy="533400"/>
          </a:xfrm>
          <a:prstGeom prst="line">
            <a:avLst/>
          </a:prstGeom>
          <a:noFill/>
          <a:ln w="127000" cap="flat" cmpd="sng" algn="ctr">
            <a:solidFill>
              <a:schemeClr val="tx1"/>
            </a:solidFill>
            <a:prstDash val="solid"/>
          </a:ln>
          <a:effectLst/>
        </p:spPr>
      </p:cxnSp>
      <p:sp>
        <p:nvSpPr>
          <p:cNvPr id="28" name="Left-Right Arrow 27"/>
          <p:cNvSpPr/>
          <p:nvPr/>
        </p:nvSpPr>
        <p:spPr>
          <a:xfrm>
            <a:off x="4953001" y="2971800"/>
            <a:ext cx="2819399"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29200" y="3075801"/>
            <a:ext cx="2686954" cy="276999"/>
          </a:xfrm>
          <a:prstGeom prst="rect">
            <a:avLst/>
          </a:prstGeom>
          <a:noFill/>
        </p:spPr>
        <p:txBody>
          <a:bodyPr wrap="none" rtlCol="0">
            <a:spAutoFit/>
          </a:bodyPr>
          <a:lstStyle/>
          <a:p>
            <a:r>
              <a:rPr lang="en-US" sz="1200" b="1" dirty="0" smtClean="0">
                <a:latin typeface="Helvetica" pitchFamily="34" charset="0"/>
                <a:cs typeface="Helvetica" pitchFamily="34" charset="0"/>
              </a:rPr>
              <a:t>One-year grace period claims 6-10</a:t>
            </a:r>
            <a:endParaRPr lang="en-US" sz="1200" b="1" dirty="0">
              <a:latin typeface="Helvetica" pitchFamily="34" charset="0"/>
              <a:cs typeface="Helvetica" pitchFamily="34" charset="0"/>
            </a:endParaRPr>
          </a:p>
        </p:txBody>
      </p:sp>
    </p:spTree>
    <p:extLst>
      <p:ext uri="{BB962C8B-B14F-4D97-AF65-F5344CB8AC3E}">
        <p14:creationId xmlns:p14="http://schemas.microsoft.com/office/powerpoint/2010/main" val="82724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95664"/>
            <a:ext cx="8610600" cy="5105400"/>
          </a:xfrm>
        </p:spPr>
        <p:txBody>
          <a:bodyPr/>
          <a:lstStyle/>
          <a:p>
            <a:pPr lvl="1">
              <a:buFont typeface="Arial" pitchFamily="34" charset="0"/>
              <a:buChar char="•"/>
            </a:pPr>
            <a:endParaRPr lang="en-US" sz="1000" dirty="0" smtClean="0">
              <a:latin typeface="Georgia" pitchFamily="18" charset="0"/>
            </a:endParaRPr>
          </a:p>
          <a:p>
            <a:pPr marL="798513">
              <a:buFont typeface="Wingdings" pitchFamily="2" charset="2"/>
              <a:buChar char="Ø"/>
            </a:pPr>
            <a:r>
              <a:rPr lang="en-US" sz="2000" dirty="0">
                <a:latin typeface="Georgia" pitchFamily="18" charset="0"/>
              </a:rPr>
              <a:t>What does </a:t>
            </a:r>
            <a:r>
              <a:rPr lang="en-US" sz="2000" dirty="0" smtClean="0">
                <a:latin typeface="Georgia" pitchFamily="18" charset="0"/>
              </a:rPr>
              <a:t>“</a:t>
            </a:r>
            <a:r>
              <a:rPr lang="en-US" sz="2000" u="sng" dirty="0" smtClean="0">
                <a:latin typeface="Georgia" pitchFamily="18" charset="0"/>
              </a:rPr>
              <a:t>contains or ever </a:t>
            </a:r>
            <a:r>
              <a:rPr lang="en-US" sz="2000" u="sng" dirty="0">
                <a:latin typeface="Georgia" pitchFamily="18" charset="0"/>
              </a:rPr>
              <a:t>contained a claim</a:t>
            </a:r>
            <a:r>
              <a:rPr lang="en-US" sz="2000" dirty="0">
                <a:latin typeface="Georgia" pitchFamily="18" charset="0"/>
              </a:rPr>
              <a:t>” with an effective filing date on or after March 16, 2013 </a:t>
            </a:r>
            <a:r>
              <a:rPr lang="en-US" sz="2000" dirty="0" smtClean="0">
                <a:latin typeface="Georgia" pitchFamily="18" charset="0"/>
              </a:rPr>
              <a:t>mean? (cont.)</a:t>
            </a:r>
            <a:endParaRPr lang="en-US" sz="2000" dirty="0">
              <a:latin typeface="Georgia" pitchFamily="18" charset="0"/>
            </a:endParaRPr>
          </a:p>
          <a:p>
            <a:pPr marL="798513">
              <a:buFont typeface="Georgia" pitchFamily="18" charset="0"/>
              <a:buChar char="◊"/>
            </a:pPr>
            <a:endParaRPr lang="en-US" sz="1000" dirty="0" smtClean="0">
              <a:latin typeface="Georgia" pitchFamily="18" charset="0"/>
            </a:endParaRPr>
          </a:p>
          <a:p>
            <a:pPr marL="1255713" lvl="1" indent="-342900">
              <a:buFont typeface="Arial" pitchFamily="34" charset="0"/>
              <a:buChar char="•"/>
            </a:pPr>
            <a:r>
              <a:rPr lang="en-US" sz="2000" dirty="0" smtClean="0">
                <a:latin typeface="Georgia" pitchFamily="18" charset="0"/>
              </a:rPr>
              <a:t>An application is </a:t>
            </a:r>
            <a:r>
              <a:rPr lang="en-US" sz="2000" dirty="0">
                <a:latin typeface="Georgia" pitchFamily="18" charset="0"/>
              </a:rPr>
              <a:t>considered </a:t>
            </a:r>
            <a:r>
              <a:rPr lang="en-US" sz="2000" dirty="0" smtClean="0">
                <a:latin typeface="Georgia" pitchFamily="18" charset="0"/>
              </a:rPr>
              <a:t>NOT to </a:t>
            </a:r>
            <a:r>
              <a:rPr lang="en-US" sz="2000" dirty="0">
                <a:latin typeface="Georgia" pitchFamily="18" charset="0"/>
              </a:rPr>
              <a:t>contain or to have ever contained such </a:t>
            </a:r>
            <a:r>
              <a:rPr lang="en-US" sz="2000" dirty="0" smtClean="0">
                <a:latin typeface="Georgia" pitchFamily="18" charset="0"/>
              </a:rPr>
              <a:t>a claim if all claims entered have an effective filing date before March 16, 2013.  </a:t>
            </a:r>
          </a:p>
          <a:p>
            <a:pPr marL="1255713" lvl="1" indent="-342900">
              <a:buFont typeface="Georgia" pitchFamily="18" charset="0"/>
              <a:buChar char="─"/>
            </a:pPr>
            <a:endParaRPr lang="en-US" sz="1000" dirty="0">
              <a:latin typeface="Georgia" pitchFamily="18" charset="0"/>
            </a:endParaRPr>
          </a:p>
          <a:p>
            <a:pPr marL="912813" lvl="1" indent="0">
              <a:buNone/>
            </a:pPr>
            <a:r>
              <a:rPr lang="en-US" sz="2000" dirty="0" smtClean="0">
                <a:latin typeface="Georgia" pitchFamily="18" charset="0"/>
              </a:rPr>
              <a:t>	Note:  A claim with an effective filing date on or after March 16, 2013 that is cancelled on the same day that it is filed is considered to have </a:t>
            </a:r>
            <a:r>
              <a:rPr lang="en-US" sz="2000" b="1" dirty="0" smtClean="0">
                <a:latin typeface="Georgia" pitchFamily="18" charset="0"/>
              </a:rPr>
              <a:t>not ever been presented</a:t>
            </a:r>
            <a:r>
              <a:rPr lang="en-US" sz="2000" dirty="0" smtClean="0">
                <a:latin typeface="Georgia" pitchFamily="18" charset="0"/>
              </a:rPr>
              <a:t>.  This is consistent with previous practice.</a:t>
            </a:r>
          </a:p>
          <a:p>
            <a:pPr marL="1541463" lvl="2" indent="-285750">
              <a:buFont typeface="Georgia" pitchFamily="18" charset="0"/>
              <a:buChar char="─"/>
            </a:pPr>
            <a:endParaRPr lang="en-US" sz="1000" dirty="0" smtClean="0">
              <a:latin typeface="Georgia" pitchFamily="18" charset="0"/>
            </a:endParaRPr>
          </a:p>
          <a:p>
            <a:pPr marL="1541463" lvl="2" indent="-285750">
              <a:buFont typeface="Georgia" pitchFamily="18" charset="0"/>
              <a:buChar char="─"/>
            </a:pPr>
            <a:endParaRPr lang="en-US" sz="1000" dirty="0" smtClean="0">
              <a:latin typeface="Georgia" pitchFamily="18" charset="0"/>
            </a:endParaRPr>
          </a:p>
          <a:p>
            <a:pPr marL="741363">
              <a:buFont typeface="Wingdings" pitchFamily="2" charset="2"/>
              <a:buChar char="Ø"/>
            </a:pPr>
            <a:r>
              <a:rPr lang="en-US" sz="2000" dirty="0" smtClean="0">
                <a:latin typeface="Georgia" pitchFamily="18" charset="0"/>
              </a:rPr>
              <a:t>A claim </a:t>
            </a:r>
            <a:r>
              <a:rPr lang="en-US" sz="2000" dirty="0">
                <a:latin typeface="Georgia" pitchFamily="18" charset="0"/>
              </a:rPr>
              <a:t>that comprises new </a:t>
            </a:r>
            <a:r>
              <a:rPr lang="en-US" sz="2000" dirty="0" smtClean="0">
                <a:latin typeface="Georgia" pitchFamily="18" charset="0"/>
              </a:rPr>
              <a:t>matter, </a:t>
            </a:r>
            <a:r>
              <a:rPr lang="en-US" sz="2000" dirty="0">
                <a:latin typeface="Georgia" pitchFamily="18" charset="0"/>
              </a:rPr>
              <a:t>filed </a:t>
            </a:r>
            <a:r>
              <a:rPr lang="en-US" sz="2000" dirty="0" smtClean="0">
                <a:latin typeface="Georgia" pitchFamily="18" charset="0"/>
              </a:rPr>
              <a:t>on or after March 16, 2013 in a pre-AIA application, will </a:t>
            </a:r>
            <a:r>
              <a:rPr lang="en-US" sz="2000" dirty="0">
                <a:latin typeface="Georgia" pitchFamily="18" charset="0"/>
              </a:rPr>
              <a:t>not change </a:t>
            </a:r>
            <a:r>
              <a:rPr lang="en-US" sz="2000" dirty="0" smtClean="0">
                <a:latin typeface="Georgia" pitchFamily="18" charset="0"/>
              </a:rPr>
              <a:t>the status from pre-AIA to AIA, regardless of the filing date of the application.  </a:t>
            </a:r>
            <a:endParaRPr lang="en-US" sz="2000" dirty="0">
              <a:latin typeface="Georgia" pitchFamily="18" charset="0"/>
            </a:endParaRPr>
          </a:p>
          <a:p>
            <a:pPr marL="1198563" lvl="1" indent="-342900">
              <a:buAutoNum type="arabicParenBoth"/>
            </a:pPr>
            <a:endParaRPr lang="en-US" sz="2000" dirty="0">
              <a:latin typeface="Georgia" pitchFamily="18" charset="0"/>
            </a:endParaRPr>
          </a:p>
          <a:p>
            <a:pPr marL="457200" lvl="1" indent="0">
              <a:buNone/>
            </a:pPr>
            <a:endParaRPr lang="en-US" sz="22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15</a:t>
            </a:fld>
            <a:endParaRPr lang="en-US" dirty="0"/>
          </a:p>
        </p:txBody>
      </p:sp>
      <p:sp>
        <p:nvSpPr>
          <p:cNvPr id="6" name="Title 1"/>
          <p:cNvSpPr txBox="1">
            <a:spLocks/>
          </p:cNvSpPr>
          <p:nvPr/>
        </p:nvSpPr>
        <p:spPr bwMode="auto">
          <a:xfrm>
            <a:off x="609600" y="308811"/>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sz="2800" b="1" dirty="0">
                <a:solidFill>
                  <a:srgbClr val="002060"/>
                </a:solidFill>
              </a:rPr>
              <a:t>Determining AIA (First Inventor to File) Status </a:t>
            </a:r>
            <a:r>
              <a:rPr lang="en-US" sz="2800" b="1" dirty="0" smtClean="0">
                <a:solidFill>
                  <a:srgbClr val="002060"/>
                </a:solidFill>
              </a:rPr>
              <a:t>(cont.)</a:t>
            </a:r>
            <a:endParaRPr lang="en-US" sz="2800" b="1" dirty="0">
              <a:solidFill>
                <a:srgbClr val="002060"/>
              </a:solidFill>
            </a:endParaRPr>
          </a:p>
        </p:txBody>
      </p:sp>
    </p:spTree>
    <p:extLst>
      <p:ext uri="{BB962C8B-B14F-4D97-AF65-F5344CB8AC3E}">
        <p14:creationId xmlns:p14="http://schemas.microsoft.com/office/powerpoint/2010/main" val="107045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150</a:t>
            </a:fld>
            <a:endParaRPr lang="en-US" dirty="0">
              <a:solidFill>
                <a:prstClr val="black"/>
              </a:solidFill>
            </a:endParaRPr>
          </a:p>
        </p:txBody>
      </p:sp>
      <p:sp>
        <p:nvSpPr>
          <p:cNvPr id="2" name="Rectangle 1"/>
          <p:cNvSpPr/>
          <p:nvPr/>
        </p:nvSpPr>
        <p:spPr>
          <a:xfrm>
            <a:off x="228600" y="4419600"/>
            <a:ext cx="8716383" cy="1323439"/>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Q5.3 </a:t>
            </a:r>
            <a:r>
              <a:rPr lang="en-US" sz="2000" kern="0" dirty="0" smtClean="0">
                <a:latin typeface="Georgia" pitchFamily="18" charset="0"/>
              </a:rPr>
              <a:t>– </a:t>
            </a:r>
            <a:r>
              <a:rPr lang="en-US" sz="2000" kern="0" dirty="0">
                <a:latin typeface="Georgia" pitchFamily="18" charset="0"/>
              </a:rPr>
              <a:t>TRUE OR FALSE?  If Flynn responds to the rejection by submitting a declaration under 37 CFR 1.130(a) establishing that inventions AB and AC </a:t>
            </a:r>
            <a:r>
              <a:rPr lang="en-US" sz="2000" kern="0" dirty="0" smtClean="0">
                <a:latin typeface="Georgia" pitchFamily="18" charset="0"/>
              </a:rPr>
              <a:t>were his own work, and that Hogan </a:t>
            </a:r>
            <a:r>
              <a:rPr lang="en-US" sz="2000" kern="0" dirty="0">
                <a:latin typeface="Georgia" pitchFamily="18" charset="0"/>
              </a:rPr>
              <a:t>obtained </a:t>
            </a:r>
            <a:r>
              <a:rPr lang="en-US" sz="2000" kern="0" dirty="0" smtClean="0">
                <a:latin typeface="Georgia" pitchFamily="18" charset="0"/>
              </a:rPr>
              <a:t>them from him, Flynn </a:t>
            </a:r>
            <a:r>
              <a:rPr lang="en-US" sz="2000" kern="0" dirty="0">
                <a:latin typeface="Georgia" pitchFamily="18" charset="0"/>
              </a:rPr>
              <a:t>should expect the rejection of claims 1-5 </a:t>
            </a:r>
            <a:r>
              <a:rPr lang="en-US" sz="2000" kern="0" dirty="0" smtClean="0">
                <a:latin typeface="Georgia" pitchFamily="18" charset="0"/>
              </a:rPr>
              <a:t>to AB over </a:t>
            </a:r>
            <a:r>
              <a:rPr lang="en-US" sz="2000" kern="0" dirty="0">
                <a:latin typeface="Georgia" pitchFamily="18" charset="0"/>
              </a:rPr>
              <a:t>Hogan to be withdrawn. </a:t>
            </a:r>
            <a:endParaRPr lang="en-US" sz="2200" kern="0" dirty="0">
              <a:latin typeface="Georgia" pitchFamily="18" charset="0"/>
            </a:endParaRPr>
          </a:p>
        </p:txBody>
      </p:sp>
      <p:cxnSp>
        <p:nvCxnSpPr>
          <p:cNvPr id="8" name="Straight Arrow Connector 7" descr="timeline showing Hogan's 6-8-12 exhibit, Flynn's 3-1-13 parent filing, and Flynn's 7-1-14 CIP filing"/>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2945726"/>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41232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2945726"/>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2352675" y="2945726"/>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25" name="Straight Connector 24"/>
          <p:cNvCxnSpPr/>
          <p:nvPr/>
        </p:nvCxnSpPr>
        <p:spPr>
          <a:xfrm>
            <a:off x="1371600" y="2412326"/>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220708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151</a:t>
            </a:fld>
            <a:endParaRPr lang="en-US" dirty="0">
              <a:solidFill>
                <a:prstClr val="black"/>
              </a:solidFill>
            </a:endParaRPr>
          </a:p>
        </p:txBody>
      </p:sp>
      <p:sp>
        <p:nvSpPr>
          <p:cNvPr id="2" name="Rectangle 1"/>
          <p:cNvSpPr/>
          <p:nvPr/>
        </p:nvSpPr>
        <p:spPr>
          <a:xfrm>
            <a:off x="381001" y="4388584"/>
            <a:ext cx="8382000" cy="163121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solidFill>
                  <a:srgbClr val="000000"/>
                </a:solidFill>
                <a:latin typeface="Georgia" pitchFamily="18" charset="0"/>
              </a:rPr>
              <a:t>A5.3 – TRUE.  </a:t>
            </a:r>
            <a:r>
              <a:rPr lang="en-US" sz="2000" kern="0" dirty="0">
                <a:solidFill>
                  <a:srgbClr val="000000"/>
                </a:solidFill>
                <a:latin typeface="Georgia" pitchFamily="18" charset="0"/>
              </a:rPr>
              <a:t>All claims in the CIP are examined under FITF, but the effective filing date of claims 1-5 is March 1, 2013.  Hogan's exhibit is a 102(a)(1) disclosure within the grace period for claims 1-5.  Therefore the rejection can be overcome by using a </a:t>
            </a:r>
            <a:r>
              <a:rPr lang="en-US" sz="2000" kern="0" dirty="0" smtClean="0">
                <a:solidFill>
                  <a:srgbClr val="000000"/>
                </a:solidFill>
                <a:latin typeface="Georgia" pitchFamily="18" charset="0"/>
              </a:rPr>
              <a:t>130(a</a:t>
            </a:r>
            <a:r>
              <a:rPr lang="en-US" sz="2000" kern="0" dirty="0">
                <a:solidFill>
                  <a:srgbClr val="000000"/>
                </a:solidFill>
                <a:latin typeface="Georgia" pitchFamily="18" charset="0"/>
              </a:rPr>
              <a:t>) declaration (attribution) to invoke the 102(b)(1)(A) exception. </a:t>
            </a:r>
          </a:p>
        </p:txBody>
      </p:sp>
      <p:cxnSp>
        <p:nvCxnSpPr>
          <p:cNvPr id="8" name="Straight Arrow Connector 7" descr="timeline showing Hogan's 6-8-12 exhibit, Flynn's 3-1-13 parent filing, and Flynn's 7-1-14 CIP filing; one-year grace period for claims 1-5 ending on 3-1-13 also shown"/>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2945726"/>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412326"/>
            <a:ext cx="0" cy="533400"/>
          </a:xfrm>
          <a:prstGeom prst="line">
            <a:avLst/>
          </a:prstGeom>
          <a:noFill/>
          <a:ln w="127000" cap="flat" cmpd="sng" algn="ctr">
            <a:solidFill>
              <a:schemeClr val="tx1"/>
            </a:solidFill>
            <a:prstDash val="solid"/>
          </a:ln>
          <a:effectLst/>
        </p:spPr>
      </p:cxnSp>
      <p:cxnSp>
        <p:nvCxnSpPr>
          <p:cNvPr id="21" name="Straight Connector 20"/>
          <p:cNvCxnSpPr/>
          <p:nvPr/>
        </p:nvCxnSpPr>
        <p:spPr>
          <a:xfrm>
            <a:off x="457200" y="2406082"/>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2945726"/>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2352675" y="2945726"/>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25" name="Straight Connector 24"/>
          <p:cNvCxnSpPr/>
          <p:nvPr/>
        </p:nvCxnSpPr>
        <p:spPr>
          <a:xfrm>
            <a:off x="1371600" y="2412326"/>
            <a:ext cx="0" cy="533400"/>
          </a:xfrm>
          <a:prstGeom prst="line">
            <a:avLst/>
          </a:prstGeom>
          <a:noFill/>
          <a:ln w="127000" cap="flat" cmpd="sng" algn="ctr">
            <a:solidFill>
              <a:schemeClr val="tx1"/>
            </a:solidFill>
            <a:prstDash val="solid"/>
          </a:ln>
          <a:effectLst/>
        </p:spPr>
      </p:cxnSp>
      <p:sp>
        <p:nvSpPr>
          <p:cNvPr id="27" name="Left-Right Arrow 26"/>
          <p:cNvSpPr/>
          <p:nvPr/>
        </p:nvSpPr>
        <p:spPr>
          <a:xfrm>
            <a:off x="533400" y="2412326"/>
            <a:ext cx="2819399"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09600" y="2516327"/>
            <a:ext cx="2601994" cy="276999"/>
          </a:xfrm>
          <a:prstGeom prst="rect">
            <a:avLst/>
          </a:prstGeom>
          <a:noFill/>
        </p:spPr>
        <p:txBody>
          <a:bodyPr wrap="none" rtlCol="0">
            <a:spAutoFit/>
          </a:bodyPr>
          <a:lstStyle/>
          <a:p>
            <a:r>
              <a:rPr lang="en-US" sz="1200" b="1" dirty="0" smtClean="0">
                <a:latin typeface="Helvetica" pitchFamily="34" charset="0"/>
                <a:cs typeface="Helvetica" pitchFamily="34" charset="0"/>
              </a:rPr>
              <a:t>One-year grace period claims 1-5</a:t>
            </a:r>
            <a:endParaRPr lang="en-US" sz="1200" b="1" dirty="0">
              <a:latin typeface="Helvetica" pitchFamily="34" charset="0"/>
              <a:cs typeface="Helvetica" pitchFamily="34" charset="0"/>
            </a:endParaRPr>
          </a:p>
        </p:txBody>
      </p:sp>
    </p:spTree>
    <p:extLst>
      <p:ext uri="{BB962C8B-B14F-4D97-AF65-F5344CB8AC3E}">
        <p14:creationId xmlns:p14="http://schemas.microsoft.com/office/powerpoint/2010/main" val="93898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152</a:t>
            </a:fld>
            <a:endParaRPr lang="en-US" dirty="0">
              <a:solidFill>
                <a:prstClr val="black"/>
              </a:solidFill>
            </a:endParaRPr>
          </a:p>
        </p:txBody>
      </p:sp>
      <p:sp>
        <p:nvSpPr>
          <p:cNvPr id="2" name="Rectangle 1"/>
          <p:cNvSpPr/>
          <p:nvPr/>
        </p:nvSpPr>
        <p:spPr>
          <a:xfrm>
            <a:off x="228600" y="4391561"/>
            <a:ext cx="8716383" cy="163121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latin typeface="Georgia" pitchFamily="18" charset="0"/>
              </a:rPr>
              <a:t>Q5.4 </a:t>
            </a:r>
            <a:r>
              <a:rPr lang="en-US" sz="2000" kern="0" dirty="0" smtClean="0">
                <a:latin typeface="Georgia" pitchFamily="18" charset="0"/>
              </a:rPr>
              <a:t>– </a:t>
            </a:r>
            <a:r>
              <a:rPr lang="en-US" sz="2000" kern="0" dirty="0">
                <a:latin typeface="Georgia" pitchFamily="18" charset="0"/>
              </a:rPr>
              <a:t>TRUE OR FALSE? </a:t>
            </a:r>
            <a:r>
              <a:rPr lang="en-US" sz="2000" kern="0" dirty="0" smtClean="0">
                <a:latin typeface="Georgia" pitchFamily="18" charset="0"/>
              </a:rPr>
              <a:t> If </a:t>
            </a:r>
            <a:r>
              <a:rPr lang="en-US" sz="2000" kern="0" dirty="0">
                <a:latin typeface="Georgia" pitchFamily="18" charset="0"/>
              </a:rPr>
              <a:t>Flynn responds to the rejection by submitting a declaration under 37 CFR 1.130(a) establishing that </a:t>
            </a:r>
            <a:r>
              <a:rPr lang="en-US" sz="2000" kern="0" dirty="0" smtClean="0">
                <a:latin typeface="Georgia" pitchFamily="18" charset="0"/>
              </a:rPr>
              <a:t>inventions AB and AC were his own work, and that Hogan </a:t>
            </a:r>
            <a:r>
              <a:rPr lang="en-US" sz="2000" kern="0" dirty="0">
                <a:latin typeface="Georgia" pitchFamily="18" charset="0"/>
              </a:rPr>
              <a:t>obtained inventions AB and AC from </a:t>
            </a:r>
            <a:r>
              <a:rPr lang="en-US" sz="2000" kern="0" dirty="0" smtClean="0">
                <a:latin typeface="Georgia" pitchFamily="18" charset="0"/>
              </a:rPr>
              <a:t>him, </a:t>
            </a:r>
            <a:r>
              <a:rPr lang="en-US" sz="2000" kern="0" dirty="0">
                <a:latin typeface="Georgia" pitchFamily="18" charset="0"/>
              </a:rPr>
              <a:t>he </a:t>
            </a:r>
            <a:r>
              <a:rPr lang="en-US" sz="2000" kern="0" dirty="0" smtClean="0">
                <a:latin typeface="Georgia" pitchFamily="18" charset="0"/>
              </a:rPr>
              <a:t>should expect </a:t>
            </a:r>
            <a:r>
              <a:rPr lang="en-US" sz="2000" kern="0" dirty="0">
                <a:latin typeface="Georgia" pitchFamily="18" charset="0"/>
              </a:rPr>
              <a:t>the examiner to withdraw the rejection of claims 6-10 to AC over Hogan. </a:t>
            </a:r>
            <a:endParaRPr lang="en-US" sz="2200" kern="0" dirty="0">
              <a:latin typeface="Georgia" pitchFamily="18" charset="0"/>
            </a:endParaRPr>
          </a:p>
        </p:txBody>
      </p:sp>
      <p:cxnSp>
        <p:nvCxnSpPr>
          <p:cNvPr id="8" name="Straight Arrow Connector 7" descr="timeline showing Hogan's 6-8-12 exhibit, Flynn's 3-1-13 parent filing, and Flynn's 7-1-14 CIP filing"/>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2945726"/>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41232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2945726"/>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2352675" y="2945726"/>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25" name="Straight Connector 24"/>
          <p:cNvCxnSpPr/>
          <p:nvPr/>
        </p:nvCxnSpPr>
        <p:spPr>
          <a:xfrm>
            <a:off x="1371600" y="2412326"/>
            <a:ext cx="0" cy="533400"/>
          </a:xfrm>
          <a:prstGeom prst="line">
            <a:avLst/>
          </a:prstGeom>
          <a:noFill/>
          <a:ln w="127000" cap="flat" cmpd="sng" algn="ctr">
            <a:solidFill>
              <a:schemeClr val="tx1"/>
            </a:solidFill>
            <a:prstDash val="solid"/>
          </a:ln>
          <a:effectLst/>
        </p:spPr>
      </p:cxnSp>
    </p:spTree>
    <p:extLst>
      <p:ext uri="{BB962C8B-B14F-4D97-AF65-F5344CB8AC3E}">
        <p14:creationId xmlns:p14="http://schemas.microsoft.com/office/powerpoint/2010/main" val="57316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Scenario </a:t>
            </a:r>
            <a:r>
              <a:rPr lang="en-US" sz="3200" b="1" dirty="0" smtClean="0">
                <a:solidFill>
                  <a:srgbClr val="002060"/>
                </a:solidFill>
              </a:rPr>
              <a:t>5.  Traversing </a:t>
            </a:r>
            <a:r>
              <a:rPr lang="en-US" sz="3200" b="1" dirty="0">
                <a:solidFill>
                  <a:srgbClr val="002060"/>
                </a:solidFill>
              </a:rPr>
              <a:t>a Rejection</a:t>
            </a:r>
            <a:br>
              <a:rPr lang="en-US" sz="3200" b="1" dirty="0">
                <a:solidFill>
                  <a:srgbClr val="002060"/>
                </a:solidFill>
              </a:rPr>
            </a:br>
            <a:r>
              <a:rPr lang="en-US" sz="3200" b="1" dirty="0">
                <a:solidFill>
                  <a:srgbClr val="002060"/>
                </a:solidFill>
              </a:rPr>
              <a:t>under 35 U.S.C. 102(a)(</a:t>
            </a:r>
            <a:r>
              <a:rPr lang="en-US" sz="3200" b="1" dirty="0" smtClean="0">
                <a:solidFill>
                  <a:srgbClr val="002060"/>
                </a:solidFill>
              </a:rPr>
              <a:t>1)</a:t>
            </a:r>
            <a:endParaRPr lang="en-US" sz="3200" b="1" dirty="0">
              <a:solidFill>
                <a:srgbClr val="002060"/>
              </a:solidFill>
            </a:endParaRPr>
          </a:p>
        </p:txBody>
      </p:sp>
      <p:sp>
        <p:nvSpPr>
          <p:cNvPr id="5" name="Slide Number Placeholder 4"/>
          <p:cNvSpPr>
            <a:spLocks noGrp="1"/>
          </p:cNvSpPr>
          <p:nvPr>
            <p:ph type="sldNum" sz="quarter" idx="12"/>
          </p:nvPr>
        </p:nvSpPr>
        <p:spPr>
          <a:xfrm>
            <a:off x="8229600" y="6245225"/>
            <a:ext cx="457200" cy="476250"/>
          </a:xfrm>
        </p:spPr>
        <p:txBody>
          <a:bodyPr/>
          <a:lstStyle/>
          <a:p>
            <a:pPr>
              <a:defRPr/>
            </a:pPr>
            <a:fld id="{1ADC5146-C27A-46CA-9FBC-4D182533795C}" type="slidenum">
              <a:rPr lang="en-US" smtClean="0">
                <a:solidFill>
                  <a:prstClr val="black"/>
                </a:solidFill>
              </a:rPr>
              <a:pPr>
                <a:defRPr/>
              </a:pPr>
              <a:t>153</a:t>
            </a:fld>
            <a:endParaRPr lang="en-US" dirty="0">
              <a:solidFill>
                <a:prstClr val="black"/>
              </a:solidFill>
            </a:endParaRPr>
          </a:p>
        </p:txBody>
      </p:sp>
      <p:sp>
        <p:nvSpPr>
          <p:cNvPr id="2" name="Rectangle 1"/>
          <p:cNvSpPr/>
          <p:nvPr/>
        </p:nvSpPr>
        <p:spPr>
          <a:xfrm>
            <a:off x="228600" y="4312384"/>
            <a:ext cx="8716383" cy="1631216"/>
          </a:xfrm>
          <a:prstGeom prst="rect">
            <a:avLst/>
          </a:prstGeom>
          <a:ln w="63500">
            <a:solidFill>
              <a:srgbClr val="00B050"/>
            </a:solidFill>
          </a:ln>
        </p:spPr>
        <p:txBody>
          <a:bodyPr wrap="square">
            <a:spAutoFit/>
          </a:bodyPr>
          <a:lstStyle/>
          <a:p>
            <a:pPr eaLnBrk="0" fontAlgn="base" hangingPunct="0">
              <a:spcBef>
                <a:spcPct val="20000"/>
              </a:spcBef>
              <a:spcAft>
                <a:spcPct val="0"/>
              </a:spcAft>
            </a:pPr>
            <a:r>
              <a:rPr lang="en-US" sz="2000" b="1" kern="0" dirty="0" smtClean="0">
                <a:solidFill>
                  <a:srgbClr val="000000"/>
                </a:solidFill>
                <a:latin typeface="Georgia" pitchFamily="18" charset="0"/>
              </a:rPr>
              <a:t>A5.4 – FALSE.  </a:t>
            </a:r>
            <a:r>
              <a:rPr lang="en-US" sz="2000" kern="0" dirty="0">
                <a:solidFill>
                  <a:srgbClr val="000000"/>
                </a:solidFill>
                <a:latin typeface="Georgia" pitchFamily="18" charset="0"/>
              </a:rPr>
              <a:t>All claims in the CIP are examined under FITF, but the effective filing date of claims 6-10 is July 1, </a:t>
            </a:r>
            <a:r>
              <a:rPr lang="en-US" sz="2000" kern="0" dirty="0" smtClean="0">
                <a:solidFill>
                  <a:srgbClr val="000000"/>
                </a:solidFill>
                <a:latin typeface="Georgia" pitchFamily="18" charset="0"/>
              </a:rPr>
              <a:t>2014.  </a:t>
            </a:r>
            <a:r>
              <a:rPr lang="en-US" sz="2000" kern="0" dirty="0">
                <a:solidFill>
                  <a:srgbClr val="000000"/>
                </a:solidFill>
                <a:latin typeface="Georgia" pitchFamily="18" charset="0"/>
              </a:rPr>
              <a:t>Hogan's exhibit is a 102(a)(1) disclosure outside the grace period for claims 6-10.  Therefore the rejection cannot be overcome by invoking the 102(b)(1)(A) exception via a </a:t>
            </a:r>
            <a:r>
              <a:rPr lang="en-US" sz="2000" kern="0" dirty="0" smtClean="0">
                <a:solidFill>
                  <a:srgbClr val="000000"/>
                </a:solidFill>
                <a:latin typeface="Georgia" pitchFamily="18" charset="0"/>
              </a:rPr>
              <a:t>130(a</a:t>
            </a:r>
            <a:r>
              <a:rPr lang="en-US" sz="2000" kern="0" dirty="0">
                <a:solidFill>
                  <a:srgbClr val="000000"/>
                </a:solidFill>
                <a:latin typeface="Georgia" pitchFamily="18" charset="0"/>
              </a:rPr>
              <a:t>) declaration.  </a:t>
            </a:r>
          </a:p>
        </p:txBody>
      </p:sp>
      <p:cxnSp>
        <p:nvCxnSpPr>
          <p:cNvPr id="8" name="Straight Arrow Connector 7" descr="timeline showing Hogan's 6-8-12 exhibit, Flynn's 3-1-13 parent filing, and Flynn's 7-1-14 CIP filing; one-year grace period for claims 6-10 ending on 7-1-14 also shown"/>
          <p:cNvCxnSpPr/>
          <p:nvPr/>
        </p:nvCxnSpPr>
        <p:spPr>
          <a:xfrm>
            <a:off x="349624" y="2362200"/>
            <a:ext cx="8595360" cy="0"/>
          </a:xfrm>
          <a:prstGeom prst="straightConnector1">
            <a:avLst/>
          </a:prstGeom>
          <a:noFill/>
          <a:ln w="127000" cap="flat" cmpd="sng" algn="ctr">
            <a:solidFill>
              <a:srgbClr val="000000"/>
            </a:solidFill>
            <a:prstDash val="solid"/>
            <a:tailEnd type="arrow"/>
          </a:ln>
          <a:effectLst/>
        </p:spPr>
      </p:cxnSp>
      <p:cxnSp>
        <p:nvCxnSpPr>
          <p:cNvPr id="13" name="Straight Connector 12"/>
          <p:cNvCxnSpPr/>
          <p:nvPr/>
        </p:nvCxnSpPr>
        <p:spPr>
          <a:xfrm>
            <a:off x="7848600" y="2406082"/>
            <a:ext cx="0" cy="533400"/>
          </a:xfrm>
          <a:prstGeom prst="line">
            <a:avLst/>
          </a:prstGeom>
          <a:noFill/>
          <a:ln w="127000" cap="flat" cmpd="sng" algn="ctr">
            <a:solidFill>
              <a:schemeClr val="tx1"/>
            </a:solidFill>
            <a:prstDash val="solid"/>
          </a:ln>
          <a:effectLst/>
        </p:spPr>
      </p:cxnSp>
      <p:sp>
        <p:nvSpPr>
          <p:cNvPr id="14" name="TextBox 13"/>
          <p:cNvSpPr txBox="1"/>
          <p:nvPr/>
        </p:nvSpPr>
        <p:spPr>
          <a:xfrm>
            <a:off x="5829300" y="2945726"/>
            <a:ext cx="33147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Helvetica" pitchFamily="34" charset="0"/>
                <a:cs typeface="Helvetica" pitchFamily="34" charset="0"/>
              </a:rPr>
              <a:t>July 1, 2014</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Helvetica" pitchFamily="34" charset="0"/>
                <a:cs typeface="Helvetica" pitchFamily="34" charset="0"/>
              </a:rPr>
              <a:t>Flynn's CIP filing; claims 1-5 to AB; claims 6-10 to AC</a:t>
            </a:r>
            <a:endParaRPr kumimoji="0" lang="en-US" sz="1800" b="0" i="0" u="none" strike="noStrike" kern="0" cap="none" spc="0" normalizeH="0" baseline="0" noProof="0" dirty="0">
              <a:ln>
                <a:noFill/>
              </a:ln>
              <a:effectLst/>
              <a:uLnTx/>
              <a:uFillTx/>
              <a:latin typeface="Helvetica" pitchFamily="34" charset="0"/>
              <a:cs typeface="Helvetica" pitchFamily="34" charset="0"/>
            </a:endParaRPr>
          </a:p>
        </p:txBody>
      </p:sp>
      <p:cxnSp>
        <p:nvCxnSpPr>
          <p:cNvPr id="15" name="Straight Connector 14"/>
          <p:cNvCxnSpPr/>
          <p:nvPr/>
        </p:nvCxnSpPr>
        <p:spPr>
          <a:xfrm>
            <a:off x="3429000" y="2412326"/>
            <a:ext cx="0" cy="533400"/>
          </a:xfrm>
          <a:prstGeom prst="line">
            <a:avLst/>
          </a:prstGeom>
          <a:noFill/>
          <a:ln w="127000" cap="flat" cmpd="sng" algn="ctr">
            <a:solidFill>
              <a:schemeClr val="tx1"/>
            </a:solidFill>
            <a:prstDash val="solid"/>
          </a:ln>
          <a:effectLst/>
        </p:spPr>
      </p:cxnSp>
      <p:sp>
        <p:nvSpPr>
          <p:cNvPr id="22" name="TextBox 21"/>
          <p:cNvSpPr txBox="1"/>
          <p:nvPr/>
        </p:nvSpPr>
        <p:spPr>
          <a:xfrm>
            <a:off x="457200" y="2945726"/>
            <a:ext cx="197223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solidFill>
                  <a:srgbClr val="FF0000"/>
                </a:solidFill>
                <a:effectLst/>
                <a:uLnTx/>
                <a:uFillTx/>
                <a:latin typeface="Helvetica" pitchFamily="34" charset="0"/>
                <a:cs typeface="Helvetica" pitchFamily="34" charset="0"/>
              </a:rPr>
              <a:t>June 8</a:t>
            </a:r>
            <a:r>
              <a:rPr lang="en-US" b="1" kern="0" dirty="0">
                <a:solidFill>
                  <a:srgbClr val="FF0000"/>
                </a:solidFill>
                <a:latin typeface="Helvetica" pitchFamily="34" charset="0"/>
                <a:cs typeface="Helvetica" pitchFamily="34" charset="0"/>
              </a:rPr>
              <a:t>, </a:t>
            </a:r>
            <a:r>
              <a:rPr lang="en-US" b="1" kern="0" dirty="0" smtClean="0">
                <a:solidFill>
                  <a:srgbClr val="FF0000"/>
                </a:solidFill>
                <a:latin typeface="Helvetica" pitchFamily="34" charset="0"/>
                <a:cs typeface="Helvetica" pitchFamily="34" charset="0"/>
              </a:rPr>
              <a:t>2012</a:t>
            </a:r>
          </a:p>
          <a:p>
            <a:pPr lvl="0" algn="ctr"/>
            <a:r>
              <a:rPr lang="en-US" b="1" kern="0" dirty="0" smtClean="0">
                <a:solidFill>
                  <a:srgbClr val="FF0000"/>
                </a:solidFill>
                <a:latin typeface="Helvetica" pitchFamily="34" charset="0"/>
                <a:cs typeface="Helvetica" pitchFamily="34" charset="0"/>
              </a:rPr>
              <a:t>Hogan's exhibit of AB and AC</a:t>
            </a:r>
            <a:endParaRPr kumimoji="0" lang="en-US" sz="1800" b="1" i="0" u="none" strike="noStrike" kern="0" cap="none" spc="0" normalizeH="0" baseline="0" noProof="0" dirty="0">
              <a:ln>
                <a:noFill/>
              </a:ln>
              <a:solidFill>
                <a:srgbClr val="FF0000"/>
              </a:solidFill>
              <a:effectLst/>
              <a:uLnTx/>
              <a:uFillTx/>
              <a:latin typeface="Helvetica" pitchFamily="34" charset="0"/>
              <a:cs typeface="Helvetica" pitchFamily="34" charset="0"/>
            </a:endParaRPr>
          </a:p>
        </p:txBody>
      </p:sp>
      <p:sp>
        <p:nvSpPr>
          <p:cNvPr id="18" name="TextBox 17"/>
          <p:cNvSpPr txBox="1"/>
          <p:nvPr/>
        </p:nvSpPr>
        <p:spPr>
          <a:xfrm>
            <a:off x="2352675" y="2945726"/>
            <a:ext cx="2905125" cy="923330"/>
          </a:xfrm>
          <a:prstGeom prst="rect">
            <a:avLst/>
          </a:prstGeom>
          <a:noFill/>
        </p:spPr>
        <p:txBody>
          <a:bodyPr wrap="square" rtlCol="0">
            <a:spAutoFit/>
          </a:bodyPr>
          <a:lstStyle/>
          <a:p>
            <a:pPr lvl="0" algn="ctr"/>
            <a:r>
              <a:rPr kumimoji="0" lang="en-US" sz="1800" b="1" i="0" u="none" strike="noStrike" kern="0" cap="none" spc="0" normalizeH="0" baseline="0" noProof="0" dirty="0" smtClean="0">
                <a:ln>
                  <a:noFill/>
                </a:ln>
                <a:effectLst/>
                <a:uLnTx/>
                <a:uFillTx/>
                <a:latin typeface="Helvetica" pitchFamily="34" charset="0"/>
                <a:cs typeface="Helvetica" pitchFamily="34" charset="0"/>
              </a:rPr>
              <a:t>March 1</a:t>
            </a:r>
            <a:r>
              <a:rPr lang="en-US" b="1" kern="0" dirty="0" smtClean="0">
                <a:latin typeface="Helvetica" pitchFamily="34" charset="0"/>
                <a:cs typeface="Helvetica" pitchFamily="34" charset="0"/>
              </a:rPr>
              <a:t>, 2013</a:t>
            </a:r>
          </a:p>
          <a:p>
            <a:pPr lvl="0" algn="ctr"/>
            <a:r>
              <a:rPr lang="en-US" b="1" kern="0" dirty="0" smtClean="0">
                <a:latin typeface="Helvetica" pitchFamily="34" charset="0"/>
                <a:cs typeface="Helvetica" pitchFamily="34" charset="0"/>
              </a:rPr>
              <a:t>Flynn's parent filing;</a:t>
            </a:r>
          </a:p>
          <a:p>
            <a:pPr lvl="0" algn="ctr"/>
            <a:r>
              <a:rPr lang="en-US" b="1" kern="0" dirty="0" smtClean="0">
                <a:latin typeface="Helvetica" pitchFamily="34" charset="0"/>
                <a:cs typeface="Helvetica" pitchFamily="34" charset="0"/>
              </a:rPr>
              <a:t>AB disclosed but not AC</a:t>
            </a:r>
            <a:endParaRPr kumimoji="0" lang="en-US" sz="1800" b="1" i="0" u="none" strike="noStrike" kern="0" cap="none" spc="0" normalizeH="0" baseline="0" noProof="0" dirty="0">
              <a:ln>
                <a:noFill/>
              </a:ln>
              <a:effectLst/>
              <a:uLnTx/>
              <a:uFillTx/>
              <a:latin typeface="Helvetica" pitchFamily="34" charset="0"/>
              <a:cs typeface="Helvetica" pitchFamily="34" charset="0"/>
            </a:endParaRPr>
          </a:p>
        </p:txBody>
      </p:sp>
      <p:cxnSp>
        <p:nvCxnSpPr>
          <p:cNvPr id="23" name="Straight Connector 22"/>
          <p:cNvCxnSpPr/>
          <p:nvPr/>
        </p:nvCxnSpPr>
        <p:spPr>
          <a:xfrm>
            <a:off x="4876800" y="2412326"/>
            <a:ext cx="0" cy="533400"/>
          </a:xfrm>
          <a:prstGeom prst="line">
            <a:avLst/>
          </a:prstGeom>
          <a:noFill/>
          <a:ln w="127000" cap="flat" cmpd="sng" algn="ctr">
            <a:solidFill>
              <a:schemeClr val="tx1"/>
            </a:solidFill>
            <a:prstDash val="solid"/>
          </a:ln>
          <a:effectLst/>
        </p:spPr>
      </p:cxnSp>
      <p:cxnSp>
        <p:nvCxnSpPr>
          <p:cNvPr id="25" name="Straight Connector 24"/>
          <p:cNvCxnSpPr/>
          <p:nvPr/>
        </p:nvCxnSpPr>
        <p:spPr>
          <a:xfrm>
            <a:off x="1371600" y="2412326"/>
            <a:ext cx="0" cy="533400"/>
          </a:xfrm>
          <a:prstGeom prst="line">
            <a:avLst/>
          </a:prstGeom>
          <a:noFill/>
          <a:ln w="127000" cap="flat" cmpd="sng" algn="ctr">
            <a:solidFill>
              <a:schemeClr val="tx1"/>
            </a:solidFill>
            <a:prstDash val="solid"/>
          </a:ln>
          <a:effectLst/>
        </p:spPr>
      </p:cxnSp>
      <p:sp>
        <p:nvSpPr>
          <p:cNvPr id="28" name="Left-Right Arrow 27"/>
          <p:cNvSpPr/>
          <p:nvPr/>
        </p:nvSpPr>
        <p:spPr>
          <a:xfrm>
            <a:off x="4953001" y="2412326"/>
            <a:ext cx="2819399" cy="4846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29200" y="2516327"/>
            <a:ext cx="2686954" cy="276999"/>
          </a:xfrm>
          <a:prstGeom prst="rect">
            <a:avLst/>
          </a:prstGeom>
          <a:noFill/>
        </p:spPr>
        <p:txBody>
          <a:bodyPr wrap="none" rtlCol="0">
            <a:spAutoFit/>
          </a:bodyPr>
          <a:lstStyle/>
          <a:p>
            <a:r>
              <a:rPr lang="en-US" sz="1200" b="1" dirty="0" smtClean="0">
                <a:latin typeface="Helvetica" pitchFamily="34" charset="0"/>
                <a:cs typeface="Helvetica" pitchFamily="34" charset="0"/>
              </a:rPr>
              <a:t>One-year grace period claims 6-10</a:t>
            </a:r>
            <a:endParaRPr lang="en-US" sz="1200" b="1" dirty="0">
              <a:latin typeface="Helvetica" pitchFamily="34" charset="0"/>
              <a:cs typeface="Helvetica" pitchFamily="34" charset="0"/>
            </a:endParaRPr>
          </a:p>
        </p:txBody>
      </p:sp>
    </p:spTree>
    <p:extLst>
      <p:ext uri="{BB962C8B-B14F-4D97-AF65-F5344CB8AC3E}">
        <p14:creationId xmlns:p14="http://schemas.microsoft.com/office/powerpoint/2010/main" val="253447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1470025"/>
          </a:xfrm>
        </p:spPr>
        <p:txBody>
          <a:bodyPr/>
          <a:lstStyle/>
          <a:p>
            <a:pPr algn="ctr"/>
            <a:r>
              <a:rPr lang="en-US" dirty="0" smtClean="0">
                <a:solidFill>
                  <a:srgbClr val="002060"/>
                </a:solidFill>
              </a:rPr>
              <a:t>QUESTIONS?</a:t>
            </a:r>
            <a:endParaRPr lang="en-US" dirty="0">
              <a:solidFill>
                <a:srgbClr val="002060"/>
              </a:solidFill>
            </a:endParaRPr>
          </a:p>
        </p:txBody>
      </p:sp>
      <p:sp>
        <p:nvSpPr>
          <p:cNvPr id="3" name="Text Placeholder 2"/>
          <p:cNvSpPr>
            <a:spLocks noGrp="1"/>
          </p:cNvSpPr>
          <p:nvPr>
            <p:ph type="subTitle" idx="1"/>
          </p:nvPr>
        </p:nvSpPr>
        <p:spPr>
          <a:xfrm>
            <a:off x="1371600" y="2895600"/>
            <a:ext cx="6400800" cy="838200"/>
          </a:xfrm>
        </p:spPr>
        <p:txBody>
          <a:bodyPr/>
          <a:lstStyle/>
          <a:p>
            <a:pPr algn="ctr"/>
            <a:r>
              <a:rPr lang="en-US" b="1" dirty="0" smtClean="0">
                <a:solidFill>
                  <a:srgbClr val="002060"/>
                </a:solidFill>
              </a:rPr>
              <a:t>Thank you for your attention!</a:t>
            </a:r>
          </a:p>
          <a:p>
            <a:pPr algn="ctr"/>
            <a:endParaRPr lang="en-US" b="1" dirty="0" smtClean="0">
              <a:solidFill>
                <a:srgbClr val="002060"/>
              </a:solidFill>
            </a:endParaRPr>
          </a:p>
        </p:txBody>
      </p:sp>
    </p:spTree>
    <p:extLst>
      <p:ext uri="{BB962C8B-B14F-4D97-AF65-F5344CB8AC3E}">
        <p14:creationId xmlns:p14="http://schemas.microsoft.com/office/powerpoint/2010/main" val="352800406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295400" y="2590800"/>
            <a:ext cx="6477000" cy="3046988"/>
          </a:xfrm>
          <a:prstGeom prst="rect">
            <a:avLst/>
          </a:prstGeom>
          <a:noFill/>
        </p:spPr>
        <p:txBody>
          <a:bodyPr wrap="square" rtlCol="0">
            <a:spAutoFit/>
          </a:bodyPr>
          <a:lstStyle/>
          <a:p>
            <a:pPr algn="ctr"/>
            <a:r>
              <a:rPr lang="en-US" sz="3600" b="1" dirty="0" smtClean="0">
                <a:solidFill>
                  <a:srgbClr val="002060"/>
                </a:solidFill>
              </a:rPr>
              <a:t>Tour of the </a:t>
            </a:r>
          </a:p>
          <a:p>
            <a:pPr algn="ctr"/>
            <a:r>
              <a:rPr lang="en-US" sz="3600" b="1" dirty="0" smtClean="0">
                <a:solidFill>
                  <a:srgbClr val="002060"/>
                </a:solidFill>
              </a:rPr>
              <a:t>AIA (FITF) Website</a:t>
            </a:r>
            <a:endParaRPr lang="en-US" sz="3600" b="1" dirty="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r>
              <a:rPr lang="en-US" sz="2000" b="1" dirty="0" smtClean="0">
                <a:solidFill>
                  <a:srgbClr val="000000"/>
                </a:solidFill>
              </a:rPr>
              <a:t>Kathleen Kerr Bragdon</a:t>
            </a:r>
            <a:endParaRPr lang="en-US" sz="2000" b="1" dirty="0">
              <a:solidFill>
                <a:srgbClr val="000000"/>
              </a:solidFill>
            </a:endParaRPr>
          </a:p>
          <a:p>
            <a:pPr algn="ctr"/>
            <a:r>
              <a:rPr lang="en-US" sz="2000" b="1" dirty="0">
                <a:solidFill>
                  <a:srgbClr val="000000"/>
                </a:solidFill>
              </a:rPr>
              <a:t>Quality Assurance Specialist</a:t>
            </a:r>
          </a:p>
          <a:p>
            <a:pPr algn="ctr"/>
            <a:r>
              <a:rPr lang="en-US" sz="2000" b="1" dirty="0">
                <a:solidFill>
                  <a:srgbClr val="000000"/>
                </a:solidFill>
              </a:rPr>
              <a:t>Technology Center </a:t>
            </a:r>
            <a:r>
              <a:rPr lang="en-US" sz="2000" b="1" dirty="0" smtClean="0">
                <a:solidFill>
                  <a:srgbClr val="000000"/>
                </a:solidFill>
              </a:rPr>
              <a:t>1600</a:t>
            </a:r>
            <a:endParaRPr lang="en-US" sz="2000" b="1" dirty="0">
              <a:solidFill>
                <a:srgbClr val="000000"/>
              </a:solidFill>
            </a:endParaRPr>
          </a:p>
        </p:txBody>
      </p:sp>
    </p:spTree>
    <p:extLst>
      <p:ext uri="{BB962C8B-B14F-4D97-AF65-F5344CB8AC3E}">
        <p14:creationId xmlns:p14="http://schemas.microsoft.com/office/powerpoint/2010/main" val="330970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solidFill>
                  <a:prstClr val="black"/>
                </a:solidFill>
              </a:rPr>
              <a:pPr>
                <a:defRPr/>
              </a:pPr>
              <a:t>156</a:t>
            </a:fld>
            <a:endParaRPr lang="en-US" dirty="0">
              <a:solidFill>
                <a:prstClr val="black"/>
              </a:solidFill>
            </a:endParaRPr>
          </a:p>
        </p:txBody>
      </p:sp>
      <p:graphicFrame>
        <p:nvGraphicFramePr>
          <p:cNvPr id="3" name="Table 2" descr="&quot;&quot;"/>
          <p:cNvGraphicFramePr>
            <a:graphicFrameLocks noGrp="1"/>
          </p:cNvGraphicFramePr>
          <p:nvPr>
            <p:extLst>
              <p:ext uri="{D42A27DB-BD31-4B8C-83A1-F6EECF244321}">
                <p14:modId xmlns:p14="http://schemas.microsoft.com/office/powerpoint/2010/main" val="33744376"/>
              </p:ext>
            </p:extLst>
          </p:nvPr>
        </p:nvGraphicFramePr>
        <p:xfrm>
          <a:off x="914400" y="1600200"/>
          <a:ext cx="7620000" cy="4820920"/>
        </p:xfrm>
        <a:graphic>
          <a:graphicData uri="http://schemas.openxmlformats.org/drawingml/2006/table">
            <a:tbl>
              <a:tblPr firstRow="1" bandRow="1">
                <a:tableStyleId>{46F890A9-2807-4EBB-B81D-B2AA78EC7F39}</a:tableStyleId>
              </a:tblPr>
              <a:tblGrid>
                <a:gridCol w="2743200"/>
                <a:gridCol w="1981200"/>
                <a:gridCol w="2895600"/>
              </a:tblGrid>
              <a:tr h="370840">
                <a:tc>
                  <a:txBody>
                    <a:bodyPr/>
                    <a:lstStyle/>
                    <a:p>
                      <a:pPr algn="ctr"/>
                      <a:r>
                        <a:rPr lang="en-US" dirty="0" smtClean="0"/>
                        <a:t>Contact</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a:r>
                        <a:rPr lang="en-US" dirty="0" smtClean="0"/>
                        <a:t>Business Unit</a:t>
                      </a:r>
                      <a:endParaRPr lang="en-US" dirty="0"/>
                    </a:p>
                  </a:txBody>
                  <a:tcPr>
                    <a:lnT w="12700" cap="flat" cmpd="sng" algn="ctr">
                      <a:solidFill>
                        <a:schemeClr val="tx1"/>
                      </a:solidFill>
                      <a:prstDash val="solid"/>
                      <a:round/>
                      <a:headEnd type="none" w="med" len="med"/>
                      <a:tailEnd type="none" w="med" len="med"/>
                    </a:lnT>
                    <a:solidFill>
                      <a:srgbClr val="C00000"/>
                    </a:solidFill>
                  </a:tcPr>
                </a:tc>
                <a:tc>
                  <a:txBody>
                    <a:bodyPr/>
                    <a:lstStyle/>
                    <a:p>
                      <a:pPr algn="ctr"/>
                      <a:r>
                        <a:rPr lang="en-US" dirty="0" smtClean="0"/>
                        <a:t>Email (@uspto.gov)</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r>
              <a:tr h="370840">
                <a:tc>
                  <a:txBody>
                    <a:bodyPr/>
                    <a:lstStyle/>
                    <a:p>
                      <a:pPr algn="ctr"/>
                      <a:r>
                        <a:rPr lang="en-US" dirty="0" smtClean="0"/>
                        <a:t>Kathleen Fonda</a:t>
                      </a:r>
                      <a:endParaRPr lang="en-US" dirty="0"/>
                    </a:p>
                  </a:txBody>
                  <a:tcPr>
                    <a:lnL w="12700" cap="flat" cmpd="sng" algn="ctr">
                      <a:solidFill>
                        <a:schemeClr val="tx1"/>
                      </a:solidFill>
                      <a:prstDash val="solid"/>
                      <a:round/>
                      <a:headEnd type="none" w="med" len="med"/>
                      <a:tailEnd type="none" w="med" len="med"/>
                    </a:lnL>
                    <a:solidFill>
                      <a:srgbClr val="FFFF99"/>
                    </a:solidFill>
                  </a:tcPr>
                </a:tc>
                <a:tc>
                  <a:txBody>
                    <a:bodyPr/>
                    <a:lstStyle/>
                    <a:p>
                      <a:pPr algn="ctr"/>
                      <a:r>
                        <a:rPr lang="en-US" dirty="0" smtClean="0"/>
                        <a:t>OPLA</a:t>
                      </a:r>
                      <a:endParaRPr lang="en-US" dirty="0"/>
                    </a:p>
                  </a:txBody>
                  <a:tcPr>
                    <a:solidFill>
                      <a:srgbClr val="FFFF99"/>
                    </a:solidFill>
                  </a:tcPr>
                </a:tc>
                <a:tc>
                  <a:txBody>
                    <a:bodyPr/>
                    <a:lstStyle/>
                    <a:p>
                      <a:pPr algn="ctr"/>
                      <a:r>
                        <a:rPr lang="en-US" dirty="0" smtClean="0"/>
                        <a:t>kathleen.fonda</a:t>
                      </a:r>
                      <a:endParaRPr lang="en-US" dirty="0"/>
                    </a:p>
                  </a:txBody>
                  <a:tcPr>
                    <a:lnR w="12700" cap="flat" cmpd="sng" algn="ctr">
                      <a:solidFill>
                        <a:schemeClr val="tx1"/>
                      </a:solidFill>
                      <a:prstDash val="solid"/>
                      <a:round/>
                      <a:headEnd type="none" w="med" len="med"/>
                      <a:tailEnd type="none" w="med" len="med"/>
                    </a:lnR>
                    <a:solidFill>
                      <a:srgbClr val="FFFF99"/>
                    </a:solidFill>
                  </a:tcPr>
                </a:tc>
              </a:tr>
              <a:tr h="370840">
                <a:tc>
                  <a:txBody>
                    <a:bodyPr/>
                    <a:lstStyle/>
                    <a:p>
                      <a:pPr algn="ctr"/>
                      <a:r>
                        <a:rPr lang="en-US" dirty="0" smtClean="0"/>
                        <a:t>Mary Till</a:t>
                      </a:r>
                      <a:endParaRPr lang="en-US" dirty="0"/>
                    </a:p>
                  </a:txBody>
                  <a:tcPr>
                    <a:lnL w="12700" cap="flat" cmpd="sng" algn="ctr">
                      <a:solidFill>
                        <a:schemeClr val="tx1"/>
                      </a:solidFill>
                      <a:prstDash val="solid"/>
                      <a:round/>
                      <a:headEnd type="none" w="med" len="med"/>
                      <a:tailEnd type="none" w="med" len="med"/>
                    </a:lnL>
                    <a:solidFill>
                      <a:srgbClr val="FFFF99"/>
                    </a:solidFill>
                  </a:tcPr>
                </a:tc>
                <a:tc>
                  <a:txBody>
                    <a:bodyPr/>
                    <a:lstStyle/>
                    <a:p>
                      <a:pPr algn="ctr"/>
                      <a:r>
                        <a:rPr lang="en-US" dirty="0" smtClean="0"/>
                        <a:t>OPLA</a:t>
                      </a:r>
                      <a:endParaRPr lang="en-US" dirty="0"/>
                    </a:p>
                  </a:txBody>
                  <a:tcPr>
                    <a:solidFill>
                      <a:srgbClr val="FFFF99"/>
                    </a:solidFill>
                  </a:tcPr>
                </a:tc>
                <a:tc>
                  <a:txBody>
                    <a:bodyPr/>
                    <a:lstStyle/>
                    <a:p>
                      <a:pPr algn="ctr"/>
                      <a:r>
                        <a:rPr lang="en-US" dirty="0" smtClean="0"/>
                        <a:t>mary.till</a:t>
                      </a:r>
                      <a:endParaRPr lang="en-US" dirty="0"/>
                    </a:p>
                  </a:txBody>
                  <a:tcPr>
                    <a:lnR w="12700" cap="flat" cmpd="sng" algn="ctr">
                      <a:solidFill>
                        <a:schemeClr val="tx1"/>
                      </a:solidFill>
                      <a:prstDash val="solid"/>
                      <a:round/>
                      <a:headEnd type="none" w="med" len="med"/>
                      <a:tailEnd type="none" w="med" len="med"/>
                    </a:lnR>
                    <a:solidFill>
                      <a:srgbClr val="FFFF99"/>
                    </a:solidFill>
                  </a:tcPr>
                </a:tc>
              </a:tr>
              <a:tr h="370840">
                <a:tc>
                  <a:txBody>
                    <a:bodyPr/>
                    <a:lstStyle/>
                    <a:p>
                      <a:pPr algn="ctr"/>
                      <a:r>
                        <a:rPr lang="en-US" dirty="0" smtClean="0"/>
                        <a:t>Susy Tsang-Foster</a:t>
                      </a:r>
                      <a:endParaRPr lang="en-US" dirty="0"/>
                    </a:p>
                  </a:txBody>
                  <a:tcPr>
                    <a:lnL w="12700" cap="flat" cmpd="sng" algn="ctr">
                      <a:solidFill>
                        <a:schemeClr val="tx1"/>
                      </a:solidFill>
                      <a:prstDash val="solid"/>
                      <a:round/>
                      <a:headEnd type="none" w="med" len="med"/>
                      <a:tailEnd type="none" w="med" len="med"/>
                    </a:lnL>
                    <a:solidFill>
                      <a:srgbClr val="FFFF99"/>
                    </a:solidFill>
                  </a:tcPr>
                </a:tc>
                <a:tc>
                  <a:txBody>
                    <a:bodyPr/>
                    <a:lstStyle/>
                    <a:p>
                      <a:pPr algn="ctr"/>
                      <a:r>
                        <a:rPr lang="en-US" dirty="0" smtClean="0"/>
                        <a:t>OPLA</a:t>
                      </a:r>
                      <a:endParaRPr lang="en-US" dirty="0"/>
                    </a:p>
                  </a:txBody>
                  <a:tcPr>
                    <a:solidFill>
                      <a:srgbClr val="FFFF99"/>
                    </a:solidFill>
                  </a:tcPr>
                </a:tc>
                <a:tc>
                  <a:txBody>
                    <a:bodyPr/>
                    <a:lstStyle/>
                    <a:p>
                      <a:pPr algn="ctr"/>
                      <a:r>
                        <a:rPr lang="en-US" dirty="0" smtClean="0"/>
                        <a:t>susy.tsang-foster</a:t>
                      </a:r>
                      <a:endParaRPr lang="en-US" dirty="0"/>
                    </a:p>
                  </a:txBody>
                  <a:tcPr>
                    <a:lnR w="12700" cap="flat" cmpd="sng" algn="ctr">
                      <a:solidFill>
                        <a:schemeClr val="tx1"/>
                      </a:solidFill>
                      <a:prstDash val="solid"/>
                      <a:round/>
                      <a:headEnd type="none" w="med" len="med"/>
                      <a:tailEnd type="none" w="med" len="med"/>
                    </a:lnR>
                    <a:solidFill>
                      <a:srgbClr val="FFFF99"/>
                    </a:solidFill>
                  </a:tcPr>
                </a:tc>
              </a:tr>
              <a:tr h="370840">
                <a:tc>
                  <a:txBody>
                    <a:bodyPr/>
                    <a:lstStyle/>
                    <a:p>
                      <a:pPr algn="ctr"/>
                      <a:r>
                        <a:rPr lang="en-US" dirty="0" smtClean="0"/>
                        <a:t>Kathleen Bragdon</a:t>
                      </a:r>
                      <a:endParaRPr lang="en-US" dirty="0"/>
                    </a:p>
                  </a:txBody>
                  <a:tcPr>
                    <a:lnL w="12700" cap="flat" cmpd="sng" algn="ctr">
                      <a:solidFill>
                        <a:schemeClr val="tx1"/>
                      </a:solidFill>
                      <a:prstDash val="solid"/>
                      <a:round/>
                      <a:headEnd type="none" w="med" len="med"/>
                      <a:tailEnd type="none" w="med" len="med"/>
                    </a:lnL>
                    <a:solidFill>
                      <a:srgbClr val="FFCC66"/>
                    </a:solidFill>
                  </a:tcPr>
                </a:tc>
                <a:tc>
                  <a:txBody>
                    <a:bodyPr/>
                    <a:lstStyle/>
                    <a:p>
                      <a:pPr algn="ctr"/>
                      <a:r>
                        <a:rPr lang="en-US" dirty="0" smtClean="0"/>
                        <a:t>TC</a:t>
                      </a:r>
                      <a:r>
                        <a:rPr lang="en-US" baseline="0" dirty="0" smtClean="0"/>
                        <a:t> 1600</a:t>
                      </a:r>
                      <a:endParaRPr lang="en-US" dirty="0"/>
                    </a:p>
                  </a:txBody>
                  <a:tcPr>
                    <a:solidFill>
                      <a:srgbClr val="FFCC66"/>
                    </a:solidFill>
                  </a:tcPr>
                </a:tc>
                <a:tc>
                  <a:txBody>
                    <a:bodyPr/>
                    <a:lstStyle/>
                    <a:p>
                      <a:pPr algn="ctr"/>
                      <a:r>
                        <a:rPr lang="en-US" dirty="0" smtClean="0"/>
                        <a:t>kathleen.bragdon</a:t>
                      </a:r>
                      <a:endParaRPr lang="en-US" dirty="0"/>
                    </a:p>
                  </a:txBody>
                  <a:tcPr>
                    <a:lnR w="12700" cap="flat" cmpd="sng" algn="ctr">
                      <a:solidFill>
                        <a:schemeClr val="tx1"/>
                      </a:solidFill>
                      <a:prstDash val="solid"/>
                      <a:round/>
                      <a:headEnd type="none" w="med" len="med"/>
                      <a:tailEnd type="none" w="med" len="med"/>
                    </a:lnR>
                    <a:solidFill>
                      <a:srgbClr val="FFCC66"/>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Chris Grant</a:t>
                      </a:r>
                    </a:p>
                  </a:txBody>
                  <a:tcPr>
                    <a:lnL w="12700" cap="flat" cmpd="sng" algn="ctr">
                      <a:solidFill>
                        <a:schemeClr val="tx1"/>
                      </a:solidFill>
                      <a:prstDash val="solid"/>
                      <a:round/>
                      <a:headEnd type="none" w="med" len="med"/>
                      <a:tailEnd type="none" w="med" len="med"/>
                    </a:lnL>
                    <a:solidFill>
                      <a:srgbClr val="FFCC66"/>
                    </a:solidFill>
                  </a:tcPr>
                </a:tc>
                <a:tc>
                  <a:txBody>
                    <a:bodyPr/>
                    <a:lstStyle/>
                    <a:p>
                      <a:pPr algn="ctr"/>
                      <a:r>
                        <a:rPr lang="en-US" dirty="0" smtClean="0"/>
                        <a:t>TC 2400</a:t>
                      </a:r>
                      <a:endParaRPr lang="en-US" dirty="0"/>
                    </a:p>
                  </a:txBody>
                  <a:tcPr>
                    <a:solidFill>
                      <a:srgbClr val="FFCC66"/>
                    </a:solidFill>
                  </a:tcPr>
                </a:tc>
                <a:tc>
                  <a:txBody>
                    <a:bodyPr/>
                    <a:lstStyle/>
                    <a:p>
                      <a:pPr algn="ctr"/>
                      <a:r>
                        <a:rPr lang="en-US" dirty="0" smtClean="0"/>
                        <a:t>chris.grant</a:t>
                      </a:r>
                      <a:endParaRPr lang="en-US" dirty="0"/>
                    </a:p>
                  </a:txBody>
                  <a:tcPr>
                    <a:lnR w="12700" cap="flat" cmpd="sng" algn="ctr">
                      <a:solidFill>
                        <a:schemeClr val="tx1"/>
                      </a:solidFill>
                      <a:prstDash val="solid"/>
                      <a:round/>
                      <a:headEnd type="none" w="med" len="med"/>
                      <a:tailEnd type="none" w="med" len="med"/>
                    </a:lnR>
                    <a:solidFill>
                      <a:srgbClr val="FFCC66"/>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Tom Hughes</a:t>
                      </a:r>
                    </a:p>
                  </a:txBody>
                  <a:tcPr>
                    <a:lnL w="12700" cap="flat" cmpd="sng" algn="ctr">
                      <a:solidFill>
                        <a:schemeClr val="tx1"/>
                      </a:solidFill>
                      <a:prstDash val="solid"/>
                      <a:round/>
                      <a:headEnd type="none" w="med" len="med"/>
                      <a:tailEnd type="none" w="med" len="med"/>
                    </a:lnL>
                    <a:solidFill>
                      <a:srgbClr val="FFCC66"/>
                    </a:solidFill>
                  </a:tcPr>
                </a:tc>
                <a:tc>
                  <a:txBody>
                    <a:bodyPr/>
                    <a:lstStyle/>
                    <a:p>
                      <a:pPr algn="ctr"/>
                      <a:r>
                        <a:rPr lang="en-US" dirty="0" smtClean="0"/>
                        <a:t>TC 3700</a:t>
                      </a:r>
                      <a:endParaRPr lang="en-US" dirty="0"/>
                    </a:p>
                  </a:txBody>
                  <a:tcPr>
                    <a:solidFill>
                      <a:srgbClr val="FFCC66"/>
                    </a:solidFill>
                  </a:tcPr>
                </a:tc>
                <a:tc>
                  <a:txBody>
                    <a:bodyPr/>
                    <a:lstStyle/>
                    <a:p>
                      <a:pPr algn="ctr"/>
                      <a:r>
                        <a:rPr lang="en-US" dirty="0" smtClean="0"/>
                        <a:t>tom.hughes</a:t>
                      </a:r>
                      <a:endParaRPr lang="en-US" dirty="0"/>
                    </a:p>
                  </a:txBody>
                  <a:tcPr>
                    <a:lnR w="12700" cap="flat" cmpd="sng" algn="ctr">
                      <a:solidFill>
                        <a:schemeClr val="tx1"/>
                      </a:solidFill>
                      <a:prstDash val="solid"/>
                      <a:round/>
                      <a:headEnd type="none" w="med" len="med"/>
                      <a:tailEnd type="none" w="med" len="med"/>
                    </a:lnR>
                    <a:solidFill>
                      <a:srgbClr val="FFCC66"/>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Cassandra Spyrou</a:t>
                      </a:r>
                    </a:p>
                  </a:txBody>
                  <a:tcPr>
                    <a:lnL w="12700" cap="flat" cmpd="sng" algn="ctr">
                      <a:solidFill>
                        <a:schemeClr val="tx1"/>
                      </a:solidFill>
                      <a:prstDash val="solid"/>
                      <a:round/>
                      <a:headEnd type="none" w="med" len="med"/>
                      <a:tailEnd type="none" w="med" len="med"/>
                    </a:lnL>
                    <a:solidFill>
                      <a:srgbClr val="FFCC66"/>
                    </a:solidFill>
                  </a:tcPr>
                </a:tc>
                <a:tc>
                  <a:txBody>
                    <a:bodyPr/>
                    <a:lstStyle/>
                    <a:p>
                      <a:pPr algn="ctr"/>
                      <a:r>
                        <a:rPr lang="en-US" dirty="0" smtClean="0"/>
                        <a:t>TC 2800</a:t>
                      </a:r>
                      <a:endParaRPr lang="en-US" dirty="0"/>
                    </a:p>
                  </a:txBody>
                  <a:tcPr>
                    <a:solidFill>
                      <a:srgbClr val="FFCC66"/>
                    </a:solidFill>
                  </a:tcPr>
                </a:tc>
                <a:tc>
                  <a:txBody>
                    <a:bodyPr/>
                    <a:lstStyle/>
                    <a:p>
                      <a:pPr algn="ctr"/>
                      <a:r>
                        <a:rPr lang="en-US" dirty="0" smtClean="0"/>
                        <a:t>cassandra.spyrou</a:t>
                      </a:r>
                      <a:endParaRPr lang="en-US" dirty="0"/>
                    </a:p>
                  </a:txBody>
                  <a:tcPr>
                    <a:lnR w="12700" cap="flat" cmpd="sng" algn="ctr">
                      <a:solidFill>
                        <a:schemeClr val="tx1"/>
                      </a:solidFill>
                      <a:prstDash val="solid"/>
                      <a:round/>
                      <a:headEnd type="none" w="med" len="med"/>
                      <a:tailEnd type="none" w="med" len="med"/>
                    </a:lnR>
                    <a:solidFill>
                      <a:srgbClr val="FFCC66"/>
                    </a:solidFill>
                  </a:tcPr>
                </a:tc>
              </a:tr>
              <a:tr h="370840">
                <a:tc>
                  <a:txBody>
                    <a:bodyPr/>
                    <a:lstStyle/>
                    <a:p>
                      <a:pPr algn="ctr"/>
                      <a:r>
                        <a:rPr lang="en-US" dirty="0" smtClean="0"/>
                        <a:t>MaryBeth Jones</a:t>
                      </a:r>
                      <a:endParaRPr lang="en-US" dirty="0"/>
                    </a:p>
                  </a:txBody>
                  <a:tcPr>
                    <a:lnL w="12700" cap="flat" cmpd="sng" algn="ctr">
                      <a:solidFill>
                        <a:schemeClr val="tx1"/>
                      </a:solidFill>
                      <a:prstDash val="solid"/>
                      <a:round/>
                      <a:headEnd type="none" w="med" len="med"/>
                      <a:tailEnd type="none" w="med" len="med"/>
                    </a:lnL>
                    <a:solidFill>
                      <a:srgbClr val="99CCFF"/>
                    </a:solidFill>
                  </a:tcPr>
                </a:tc>
                <a:tc>
                  <a:txBody>
                    <a:bodyPr/>
                    <a:lstStyle/>
                    <a:p>
                      <a:pPr algn="ctr"/>
                      <a:r>
                        <a:rPr lang="en-US" dirty="0" smtClean="0"/>
                        <a:t>OPQA</a:t>
                      </a:r>
                      <a:endParaRPr lang="en-US" dirty="0"/>
                    </a:p>
                  </a:txBody>
                  <a:tcPr>
                    <a:solidFill>
                      <a:srgbClr val="99CCFF"/>
                    </a:solidFill>
                  </a:tcPr>
                </a:tc>
                <a:tc>
                  <a:txBody>
                    <a:bodyPr/>
                    <a:lstStyle/>
                    <a:p>
                      <a:pPr algn="ctr"/>
                      <a:r>
                        <a:rPr lang="en-US" dirty="0" smtClean="0"/>
                        <a:t>marybeth.jones</a:t>
                      </a:r>
                      <a:endParaRPr lang="en-US" dirty="0"/>
                    </a:p>
                  </a:txBody>
                  <a:tcPr>
                    <a:lnR w="12700" cap="flat" cmpd="sng" algn="ctr">
                      <a:solidFill>
                        <a:schemeClr val="tx1"/>
                      </a:solidFill>
                      <a:prstDash val="solid"/>
                      <a:round/>
                      <a:headEnd type="none" w="med" len="med"/>
                      <a:tailEnd type="none" w="med" len="med"/>
                    </a:lnR>
                    <a:solidFill>
                      <a:srgbClr val="99CCFF"/>
                    </a:solidFill>
                  </a:tcPr>
                </a:tc>
              </a:tr>
              <a:tr h="370840">
                <a:tc>
                  <a:txBody>
                    <a:bodyPr/>
                    <a:lstStyle/>
                    <a:p>
                      <a:pPr algn="ctr"/>
                      <a:r>
                        <a:rPr lang="en-US" dirty="0" smtClean="0"/>
                        <a:t>Gerald Leffers</a:t>
                      </a:r>
                      <a:endParaRPr lang="en-US" dirty="0"/>
                    </a:p>
                  </a:txBody>
                  <a:tcPr>
                    <a:lnL w="12700" cap="flat" cmpd="sng" algn="ctr">
                      <a:solidFill>
                        <a:schemeClr val="tx1"/>
                      </a:solidFill>
                      <a:prstDash val="solid"/>
                      <a:round/>
                      <a:headEnd type="none" w="med" len="med"/>
                      <a:tailEnd type="none" w="med" len="med"/>
                    </a:lnL>
                    <a:solidFill>
                      <a:srgbClr val="99CCFF"/>
                    </a:solidFill>
                  </a:tcPr>
                </a:tc>
                <a:tc>
                  <a:txBody>
                    <a:bodyPr/>
                    <a:lstStyle/>
                    <a:p>
                      <a:pPr algn="ctr"/>
                      <a:r>
                        <a:rPr lang="en-US" dirty="0" smtClean="0"/>
                        <a:t>OPQA</a:t>
                      </a:r>
                      <a:endParaRPr lang="en-US" dirty="0"/>
                    </a:p>
                  </a:txBody>
                  <a:tcPr>
                    <a:solidFill>
                      <a:srgbClr val="99CCFF"/>
                    </a:solidFill>
                  </a:tcPr>
                </a:tc>
                <a:tc>
                  <a:txBody>
                    <a:bodyPr/>
                    <a:lstStyle/>
                    <a:p>
                      <a:pPr algn="ctr"/>
                      <a:r>
                        <a:rPr lang="en-US" dirty="0" smtClean="0"/>
                        <a:t>gerald.leffers</a:t>
                      </a:r>
                      <a:endParaRPr lang="en-US" dirty="0"/>
                    </a:p>
                  </a:txBody>
                  <a:tcPr>
                    <a:lnR w="12700" cap="flat" cmpd="sng" algn="ctr">
                      <a:solidFill>
                        <a:schemeClr val="tx1"/>
                      </a:solidFill>
                      <a:prstDash val="solid"/>
                      <a:round/>
                      <a:headEnd type="none" w="med" len="med"/>
                      <a:tailEnd type="none" w="med" len="med"/>
                    </a:lnR>
                    <a:solidFill>
                      <a:srgbClr val="99CCFF"/>
                    </a:solidFill>
                  </a:tcPr>
                </a:tc>
              </a:tr>
              <a:tr h="370840">
                <a:tc>
                  <a:txBody>
                    <a:bodyPr/>
                    <a:lstStyle/>
                    <a:p>
                      <a:pPr algn="ctr"/>
                      <a:r>
                        <a:rPr lang="en-US" dirty="0" smtClean="0"/>
                        <a:t>Steven Saras</a:t>
                      </a:r>
                      <a:endParaRPr lang="en-US" dirty="0"/>
                    </a:p>
                  </a:txBody>
                  <a:tcPr>
                    <a:lnL w="12700" cap="flat" cmpd="sng" algn="ctr">
                      <a:solidFill>
                        <a:schemeClr val="tx1"/>
                      </a:solidFill>
                      <a:prstDash val="solid"/>
                      <a:round/>
                      <a:headEnd type="none" w="med" len="med"/>
                      <a:tailEnd type="none" w="med" len="med"/>
                    </a:lnL>
                    <a:solidFill>
                      <a:srgbClr val="99CCFF"/>
                    </a:solidFill>
                  </a:tcPr>
                </a:tc>
                <a:tc>
                  <a:txBody>
                    <a:bodyPr/>
                    <a:lstStyle/>
                    <a:p>
                      <a:pPr algn="ctr"/>
                      <a:r>
                        <a:rPr lang="en-US" dirty="0" smtClean="0"/>
                        <a:t>OPQA</a:t>
                      </a:r>
                      <a:endParaRPr lang="en-US" dirty="0"/>
                    </a:p>
                  </a:txBody>
                  <a:tcPr>
                    <a:solidFill>
                      <a:srgbClr val="99CCFF"/>
                    </a:solidFill>
                  </a:tcPr>
                </a:tc>
                <a:tc>
                  <a:txBody>
                    <a:bodyPr/>
                    <a:lstStyle/>
                    <a:p>
                      <a:pPr algn="ctr"/>
                      <a:r>
                        <a:rPr lang="en-US" dirty="0" smtClean="0"/>
                        <a:t>steven.saras</a:t>
                      </a:r>
                      <a:endParaRPr lang="en-US" dirty="0"/>
                    </a:p>
                  </a:txBody>
                  <a:tcPr>
                    <a:lnR w="12700" cap="flat" cmpd="sng" algn="ctr">
                      <a:solidFill>
                        <a:schemeClr val="tx1"/>
                      </a:solidFill>
                      <a:prstDash val="solid"/>
                      <a:round/>
                      <a:headEnd type="none" w="med" len="med"/>
                      <a:tailEnd type="none" w="med" len="med"/>
                    </a:lnR>
                    <a:solidFill>
                      <a:srgbClr val="99CCFF"/>
                    </a:solidFill>
                  </a:tcPr>
                </a:tc>
              </a:tr>
              <a:tr h="370840">
                <a:tc>
                  <a:txBody>
                    <a:bodyPr/>
                    <a:lstStyle/>
                    <a:p>
                      <a:pPr algn="ctr"/>
                      <a:r>
                        <a:rPr lang="en-US" dirty="0" smtClean="0"/>
                        <a:t>Donald Sparks</a:t>
                      </a:r>
                      <a:endParaRPr lang="en-US" dirty="0"/>
                    </a:p>
                  </a:txBody>
                  <a:tcPr>
                    <a:lnL w="12700" cap="flat" cmpd="sng" algn="ctr">
                      <a:solidFill>
                        <a:schemeClr val="tx1"/>
                      </a:solidFill>
                      <a:prstDash val="solid"/>
                      <a:round/>
                      <a:headEnd type="none" w="med" len="med"/>
                      <a:tailEnd type="none" w="med" len="med"/>
                    </a:lnL>
                    <a:solidFill>
                      <a:srgbClr val="99CCFF"/>
                    </a:solidFill>
                  </a:tcPr>
                </a:tc>
                <a:tc>
                  <a:txBody>
                    <a:bodyPr/>
                    <a:lstStyle/>
                    <a:p>
                      <a:pPr algn="ctr"/>
                      <a:r>
                        <a:rPr lang="en-US" dirty="0" smtClean="0"/>
                        <a:t>OPQA</a:t>
                      </a:r>
                      <a:endParaRPr lang="en-US" dirty="0"/>
                    </a:p>
                  </a:txBody>
                  <a:tcPr>
                    <a:solidFill>
                      <a:srgbClr val="99CCFF"/>
                    </a:solidFill>
                  </a:tcPr>
                </a:tc>
                <a:tc>
                  <a:txBody>
                    <a:bodyPr/>
                    <a:lstStyle/>
                    <a:p>
                      <a:pPr algn="ctr"/>
                      <a:r>
                        <a:rPr lang="en-US" dirty="0" smtClean="0"/>
                        <a:t>donald.sparks</a:t>
                      </a:r>
                      <a:endParaRPr lang="en-US" dirty="0"/>
                    </a:p>
                  </a:txBody>
                  <a:tcPr>
                    <a:lnR w="12700" cap="flat" cmpd="sng" algn="ctr">
                      <a:solidFill>
                        <a:schemeClr val="tx1"/>
                      </a:solidFill>
                      <a:prstDash val="solid"/>
                      <a:round/>
                      <a:headEnd type="none" w="med" len="med"/>
                      <a:tailEnd type="none" w="med" len="med"/>
                    </a:lnR>
                    <a:solidFill>
                      <a:srgbClr val="99CCFF"/>
                    </a:solidFill>
                  </a:tcPr>
                </a:tc>
              </a:tr>
              <a:tr h="370840">
                <a:tc>
                  <a:txBody>
                    <a:bodyPr/>
                    <a:lstStyle/>
                    <a:p>
                      <a:pPr algn="ctr"/>
                      <a:r>
                        <a:rPr lang="en-US" dirty="0" smtClean="0"/>
                        <a:t>Valencia Martin-Wallace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9DDB1"/>
                    </a:solidFill>
                  </a:tcPr>
                </a:tc>
                <a:tc>
                  <a:txBody>
                    <a:bodyPr/>
                    <a:lstStyle/>
                    <a:p>
                      <a:pPr algn="ctr"/>
                      <a:r>
                        <a:rPr lang="en-US" dirty="0" smtClean="0"/>
                        <a:t>Patents</a:t>
                      </a:r>
                      <a:endParaRPr lang="en-US" dirty="0"/>
                    </a:p>
                  </a:txBody>
                  <a:tcPr>
                    <a:lnB w="12700" cap="flat" cmpd="sng" algn="ctr">
                      <a:solidFill>
                        <a:schemeClr val="tx1"/>
                      </a:solidFill>
                      <a:prstDash val="solid"/>
                      <a:round/>
                      <a:headEnd type="none" w="med" len="med"/>
                      <a:tailEnd type="none" w="med" len="med"/>
                    </a:lnB>
                    <a:solidFill>
                      <a:srgbClr val="69DDB1"/>
                    </a:solidFill>
                  </a:tcPr>
                </a:tc>
                <a:tc>
                  <a:txBody>
                    <a:bodyPr/>
                    <a:lstStyle/>
                    <a:p>
                      <a:pPr algn="ctr"/>
                      <a:r>
                        <a:rPr lang="en-US" dirty="0" smtClean="0"/>
                        <a:t>valencia.martinwallace</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9DDB1"/>
                    </a:solidFill>
                  </a:tcPr>
                </a:tc>
              </a:tr>
            </a:tbl>
          </a:graphicData>
        </a:graphic>
      </p:graphicFrame>
    </p:spTree>
    <p:extLst>
      <p:ext uri="{BB962C8B-B14F-4D97-AF65-F5344CB8AC3E}">
        <p14:creationId xmlns:p14="http://schemas.microsoft.com/office/powerpoint/2010/main" val="116625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295400" y="1600200"/>
            <a:ext cx="6477000" cy="2431435"/>
          </a:xfrm>
          <a:prstGeom prst="rect">
            <a:avLst/>
          </a:prstGeom>
          <a:noFill/>
        </p:spPr>
        <p:txBody>
          <a:bodyPr wrap="square" rtlCol="0">
            <a:spAutoFit/>
          </a:bodyPr>
          <a:lstStyle/>
          <a:p>
            <a:pPr algn="ctr"/>
            <a:r>
              <a:rPr lang="en-US" sz="3600" b="1" dirty="0" smtClean="0">
                <a:solidFill>
                  <a:srgbClr val="002060"/>
                </a:solidFill>
              </a:rPr>
              <a:t>Q&amp;A</a:t>
            </a:r>
          </a:p>
          <a:p>
            <a:pPr algn="ctr"/>
            <a:r>
              <a:rPr lang="en-US" sz="3600" b="1" dirty="0" smtClean="0">
                <a:solidFill>
                  <a:srgbClr val="002060"/>
                </a:solidFill>
              </a:rPr>
              <a:t>Panel Discussion</a:t>
            </a:r>
          </a:p>
          <a:p>
            <a:pPr algn="ctr"/>
            <a:endParaRPr lang="en-US" sz="2000" b="1" dirty="0">
              <a:solidFill>
                <a:srgbClr val="002060"/>
              </a:solidFill>
            </a:endParaRPr>
          </a:p>
          <a:p>
            <a:pPr algn="ctr"/>
            <a:r>
              <a:rPr lang="en-US" sz="2000" b="1" dirty="0" smtClean="0">
                <a:solidFill>
                  <a:srgbClr val="000000"/>
                </a:solidFill>
              </a:rPr>
              <a:t>Moderator: Chris Grant</a:t>
            </a:r>
            <a:endParaRPr lang="en-US" sz="2000" b="1" dirty="0">
              <a:solidFill>
                <a:srgbClr val="000000"/>
              </a:solidFill>
            </a:endParaRPr>
          </a:p>
          <a:p>
            <a:pPr algn="ctr"/>
            <a:r>
              <a:rPr lang="en-US" sz="2000" b="1" dirty="0">
                <a:solidFill>
                  <a:srgbClr val="000000"/>
                </a:solidFill>
              </a:rPr>
              <a:t>Quality Assurance Specialist</a:t>
            </a:r>
          </a:p>
          <a:p>
            <a:pPr algn="ctr"/>
            <a:r>
              <a:rPr lang="en-US" sz="2000" b="1" dirty="0">
                <a:solidFill>
                  <a:srgbClr val="000000"/>
                </a:solidFill>
              </a:rPr>
              <a:t>Technology Center </a:t>
            </a:r>
            <a:r>
              <a:rPr lang="en-US" sz="2000" b="1" dirty="0" smtClean="0">
                <a:solidFill>
                  <a:srgbClr val="000000"/>
                </a:solidFill>
              </a:rPr>
              <a:t>2400</a:t>
            </a:r>
          </a:p>
        </p:txBody>
      </p:sp>
      <p:graphicFrame>
        <p:nvGraphicFramePr>
          <p:cNvPr id="3" name="Table 2" descr="&quot;&quot;"/>
          <p:cNvGraphicFramePr>
            <a:graphicFrameLocks noGrp="1"/>
          </p:cNvGraphicFramePr>
          <p:nvPr>
            <p:extLst>
              <p:ext uri="{D42A27DB-BD31-4B8C-83A1-F6EECF244321}">
                <p14:modId xmlns:p14="http://schemas.microsoft.com/office/powerpoint/2010/main" val="2180792145"/>
              </p:ext>
            </p:extLst>
          </p:nvPr>
        </p:nvGraphicFramePr>
        <p:xfrm>
          <a:off x="609600" y="4572000"/>
          <a:ext cx="8153400" cy="1483360"/>
        </p:xfrm>
        <a:graphic>
          <a:graphicData uri="http://schemas.openxmlformats.org/drawingml/2006/table">
            <a:tbl>
              <a:tblPr firstRow="1" bandRow="1">
                <a:tableStyleId>{8A107856-5554-42FB-B03E-39F5DBC370BA}</a:tableStyleId>
              </a:tblPr>
              <a:tblGrid>
                <a:gridCol w="2216458"/>
                <a:gridCol w="1136342"/>
                <a:gridCol w="4800600"/>
              </a:tblGrid>
              <a:tr h="370840">
                <a:tc>
                  <a:txBody>
                    <a:bodyPr/>
                    <a:lstStyle/>
                    <a:p>
                      <a:r>
                        <a:rPr lang="en-US" b="0" dirty="0" smtClean="0"/>
                        <a:t>Cassandra Spyrou</a:t>
                      </a:r>
                      <a:endParaRPr lang="en-US" b="0" dirty="0"/>
                    </a:p>
                  </a:txBody>
                  <a:tcPr/>
                </a:tc>
                <a:tc>
                  <a:txBody>
                    <a:bodyPr/>
                    <a:lstStyle/>
                    <a:p>
                      <a:pPr algn="ctr"/>
                      <a:r>
                        <a:rPr lang="en-US" b="0" dirty="0" smtClean="0"/>
                        <a:t>TC 2800</a:t>
                      </a:r>
                    </a:p>
                  </a:txBody>
                  <a:tcPr/>
                </a:tc>
                <a:tc>
                  <a:txBody>
                    <a:bodyPr/>
                    <a:lstStyle/>
                    <a:p>
                      <a:pPr algn="ctr"/>
                      <a:r>
                        <a:rPr lang="en-US" b="0" dirty="0" smtClean="0"/>
                        <a:t>AIA (FITF)</a:t>
                      </a:r>
                      <a:r>
                        <a:rPr lang="en-US" b="0" baseline="0" dirty="0" smtClean="0"/>
                        <a:t> Indicators</a:t>
                      </a:r>
                      <a:endParaRPr lang="en-US" b="0" dirty="0"/>
                    </a:p>
                  </a:txBody>
                  <a:tcPr/>
                </a:tc>
              </a:tr>
              <a:tr h="370840">
                <a:tc>
                  <a:txBody>
                    <a:bodyPr/>
                    <a:lstStyle/>
                    <a:p>
                      <a:r>
                        <a:rPr lang="en-US" dirty="0" smtClean="0"/>
                        <a:t>Tom Hughes</a:t>
                      </a:r>
                      <a:endParaRPr lang="en-US" dirty="0"/>
                    </a:p>
                  </a:txBody>
                  <a:tcPr/>
                </a:tc>
                <a:tc>
                  <a:txBody>
                    <a:bodyPr/>
                    <a:lstStyle/>
                    <a:p>
                      <a:pPr algn="ctr"/>
                      <a:r>
                        <a:rPr lang="en-US" dirty="0" smtClean="0"/>
                        <a:t>TC 3700</a:t>
                      </a:r>
                      <a:endParaRPr lang="en-US" dirty="0"/>
                    </a:p>
                  </a:txBody>
                  <a:tcPr/>
                </a:tc>
                <a:tc>
                  <a:txBody>
                    <a:bodyPr/>
                    <a:lstStyle/>
                    <a:p>
                      <a:pPr algn="ctr"/>
                      <a:r>
                        <a:rPr lang="en-US" dirty="0" smtClean="0"/>
                        <a:t>FITF – Year in Review</a:t>
                      </a:r>
                      <a:endParaRPr lang="en-US" dirty="0"/>
                    </a:p>
                  </a:txBody>
                  <a:tcPr/>
                </a:tc>
              </a:tr>
              <a:tr h="370840">
                <a:tc>
                  <a:txBody>
                    <a:bodyPr/>
                    <a:lstStyle/>
                    <a:p>
                      <a:r>
                        <a:rPr lang="en-US" dirty="0" smtClean="0"/>
                        <a:t>Kathleen Fonda</a:t>
                      </a:r>
                      <a:endParaRPr lang="en-US" dirty="0"/>
                    </a:p>
                  </a:txBody>
                  <a:tcPr/>
                </a:tc>
                <a:tc>
                  <a:txBody>
                    <a:bodyPr/>
                    <a:lstStyle/>
                    <a:p>
                      <a:pPr algn="ctr"/>
                      <a:r>
                        <a:rPr lang="en-US" dirty="0" smtClean="0"/>
                        <a:t>OPLA</a:t>
                      </a:r>
                      <a:endParaRPr lang="en-US" dirty="0"/>
                    </a:p>
                  </a:txBody>
                  <a:tcPr/>
                </a:tc>
                <a:tc>
                  <a:txBody>
                    <a:bodyPr/>
                    <a:lstStyle/>
                    <a:p>
                      <a:pPr algn="ctr"/>
                      <a:r>
                        <a:rPr lang="en-US" dirty="0" smtClean="0"/>
                        <a:t>FITF Overview</a:t>
                      </a:r>
                      <a:r>
                        <a:rPr lang="en-US" baseline="0" dirty="0" smtClean="0"/>
                        <a:t> and Responding to Rejections</a:t>
                      </a:r>
                      <a:endParaRPr lang="en-US" dirty="0"/>
                    </a:p>
                  </a:txBody>
                  <a:tcPr/>
                </a:tc>
              </a:tr>
              <a:tr h="370840">
                <a:tc>
                  <a:txBody>
                    <a:bodyPr/>
                    <a:lstStyle/>
                    <a:p>
                      <a:r>
                        <a:rPr lang="en-US" dirty="0" smtClean="0"/>
                        <a:t>Kathleen</a:t>
                      </a:r>
                      <a:r>
                        <a:rPr lang="en-US" baseline="0" dirty="0" smtClean="0"/>
                        <a:t> Bragdon</a:t>
                      </a:r>
                      <a:endParaRPr lang="en-US" dirty="0"/>
                    </a:p>
                  </a:txBody>
                  <a:tcPr/>
                </a:tc>
                <a:tc>
                  <a:txBody>
                    <a:bodyPr/>
                    <a:lstStyle/>
                    <a:p>
                      <a:pPr algn="ctr"/>
                      <a:r>
                        <a:rPr lang="en-US" dirty="0" smtClean="0"/>
                        <a:t>TC 1600</a:t>
                      </a:r>
                      <a:endParaRPr lang="en-US" dirty="0"/>
                    </a:p>
                  </a:txBody>
                  <a:tcPr/>
                </a:tc>
                <a:tc>
                  <a:txBody>
                    <a:bodyPr/>
                    <a:lstStyle/>
                    <a:p>
                      <a:pPr algn="ctr"/>
                      <a:r>
                        <a:rPr lang="en-US" dirty="0" smtClean="0"/>
                        <a:t>Tour of the AIA (FITF)</a:t>
                      </a:r>
                      <a:r>
                        <a:rPr lang="en-US" baseline="0" dirty="0" smtClean="0"/>
                        <a:t> Website</a:t>
                      </a:r>
                      <a:endParaRPr lang="en-US" dirty="0"/>
                    </a:p>
                  </a:txBody>
                  <a:tcPr/>
                </a:tc>
              </a:tr>
            </a:tbl>
          </a:graphicData>
        </a:graphic>
      </p:graphicFrame>
      <p:sp>
        <p:nvSpPr>
          <p:cNvPr id="4" name="TextBox 3"/>
          <p:cNvSpPr txBox="1"/>
          <p:nvPr/>
        </p:nvSpPr>
        <p:spPr>
          <a:xfrm>
            <a:off x="609600" y="6172200"/>
            <a:ext cx="8141972" cy="246221"/>
          </a:xfrm>
          <a:prstGeom prst="rect">
            <a:avLst/>
          </a:prstGeom>
          <a:noFill/>
        </p:spPr>
        <p:txBody>
          <a:bodyPr wrap="none" rtlCol="0">
            <a:spAutoFit/>
          </a:bodyPr>
          <a:lstStyle/>
          <a:p>
            <a:r>
              <a:rPr lang="en-US" sz="1000" i="1" dirty="0" smtClean="0">
                <a:latin typeface="Arial Narrow" pitchFamily="34" charset="0"/>
              </a:rPr>
              <a:t>NOTE:  This </a:t>
            </a:r>
            <a:r>
              <a:rPr lang="en-US" sz="1000" i="1" dirty="0">
                <a:latin typeface="Arial Narrow" pitchFamily="34" charset="0"/>
              </a:rPr>
              <a:t>slide set is subject to the USPTO </a:t>
            </a:r>
            <a:r>
              <a:rPr lang="en-US" sz="1000" i="1" u="sng" dirty="0">
                <a:latin typeface="Arial Narrow" pitchFamily="34" charset="0"/>
                <a:hlinkClick r:id="rId3"/>
              </a:rPr>
              <a:t>Terms of Service</a:t>
            </a:r>
            <a:r>
              <a:rPr lang="en-US" sz="1000" i="1" dirty="0">
                <a:latin typeface="Arial Narrow" pitchFamily="34" charset="0"/>
              </a:rPr>
              <a:t> and any  applicable laws and regulations governing use and representation of official government materials.</a:t>
            </a:r>
            <a:endParaRPr lang="en-US" sz="1000" i="1" dirty="0">
              <a:latin typeface="Arial Narrow" pitchFamily="34" charset="0"/>
            </a:endParaRPr>
          </a:p>
        </p:txBody>
      </p:sp>
    </p:spTree>
    <p:extLst>
      <p:ext uri="{BB962C8B-B14F-4D97-AF65-F5344CB8AC3E}">
        <p14:creationId xmlns:p14="http://schemas.microsoft.com/office/powerpoint/2010/main" val="213828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35876" cy="1143000"/>
          </a:xfrm>
          <a:noFill/>
        </p:spPr>
        <p:txBody>
          <a:bodyPr/>
          <a:lstStyle/>
          <a:p>
            <a:r>
              <a:rPr lang="en-US" sz="2800" b="1" dirty="0">
                <a:solidFill>
                  <a:srgbClr val="002060"/>
                </a:solidFill>
              </a:rPr>
              <a:t>Application Types Used to Determine When AIA (FITF) Applies</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16</a:t>
            </a:fld>
            <a:endParaRPr lang="en-US" dirty="0"/>
          </a:p>
        </p:txBody>
      </p:sp>
      <p:sp>
        <p:nvSpPr>
          <p:cNvPr id="9" name="TextBox 8"/>
          <p:cNvSpPr txBox="1"/>
          <p:nvPr/>
        </p:nvSpPr>
        <p:spPr>
          <a:xfrm>
            <a:off x="5943600" y="4924961"/>
            <a:ext cx="3200400" cy="1569660"/>
          </a:xfrm>
          <a:prstGeom prst="rect">
            <a:avLst/>
          </a:prstGeom>
          <a:noFill/>
        </p:spPr>
        <p:txBody>
          <a:bodyPr wrap="square" rtlCol="0">
            <a:spAutoFit/>
          </a:bodyPr>
          <a:lstStyle/>
          <a:p>
            <a:pPr algn="ctr"/>
            <a:r>
              <a:rPr lang="en-US" sz="1600" kern="0" dirty="0">
                <a:latin typeface="Georgia" pitchFamily="18" charset="0"/>
              </a:rPr>
              <a:t>F</a:t>
            </a:r>
            <a:r>
              <a:rPr lang="en-US" sz="1600" kern="0" dirty="0" smtClean="0">
                <a:latin typeface="Georgia" pitchFamily="18" charset="0"/>
              </a:rPr>
              <a:t>iled </a:t>
            </a:r>
            <a:r>
              <a:rPr lang="en-US" sz="1600" b="1" kern="0" dirty="0">
                <a:latin typeface="Georgia" pitchFamily="18" charset="0"/>
              </a:rPr>
              <a:t>on or after </a:t>
            </a:r>
            <a:r>
              <a:rPr lang="en-US" sz="1600" kern="0" dirty="0" smtClean="0">
                <a:latin typeface="Georgia" pitchFamily="18" charset="0"/>
              </a:rPr>
              <a:t>3/16/2013</a:t>
            </a:r>
            <a:endParaRPr lang="en-US" sz="1600" kern="0" dirty="0">
              <a:latin typeface="Georgia" pitchFamily="18" charset="0"/>
            </a:endParaRPr>
          </a:p>
          <a:p>
            <a:pPr algn="ctr"/>
            <a:r>
              <a:rPr lang="en-US" sz="1600" kern="0" dirty="0" smtClean="0">
                <a:latin typeface="Georgia" pitchFamily="18" charset="0"/>
              </a:rPr>
              <a:t>and</a:t>
            </a:r>
            <a:endParaRPr lang="en-US" sz="1600" kern="0" dirty="0">
              <a:latin typeface="Georgia" pitchFamily="18" charset="0"/>
            </a:endParaRPr>
          </a:p>
          <a:p>
            <a:pPr algn="ctr"/>
            <a:r>
              <a:rPr lang="en-US" sz="1600" b="1" u="sng" kern="0" dirty="0" smtClean="0">
                <a:latin typeface="Georgia" pitchFamily="18" charset="0"/>
              </a:rPr>
              <a:t>ALL</a:t>
            </a:r>
            <a:r>
              <a:rPr lang="en-US" sz="1600" kern="0" dirty="0" smtClean="0">
                <a:latin typeface="Georgia" pitchFamily="18" charset="0"/>
              </a:rPr>
              <a:t> </a:t>
            </a:r>
            <a:r>
              <a:rPr lang="en-US" sz="1600" kern="0" dirty="0">
                <a:latin typeface="Georgia" pitchFamily="18" charset="0"/>
              </a:rPr>
              <a:t>f</a:t>
            </a:r>
            <a:r>
              <a:rPr lang="en-US" sz="1600" kern="0" dirty="0" smtClean="0">
                <a:latin typeface="Georgia" pitchFamily="18" charset="0"/>
              </a:rPr>
              <a:t>oreign </a:t>
            </a:r>
            <a:r>
              <a:rPr lang="en-US" sz="1600" kern="0" dirty="0">
                <a:latin typeface="Georgia" pitchFamily="18" charset="0"/>
              </a:rPr>
              <a:t>p</a:t>
            </a:r>
            <a:r>
              <a:rPr lang="en-US" sz="1600" kern="0" dirty="0" smtClean="0">
                <a:latin typeface="Georgia" pitchFamily="18" charset="0"/>
              </a:rPr>
              <a:t>riority or </a:t>
            </a:r>
          </a:p>
          <a:p>
            <a:pPr algn="ctr"/>
            <a:r>
              <a:rPr lang="en-US" sz="1600" kern="0" dirty="0" smtClean="0">
                <a:latin typeface="Georgia" pitchFamily="18" charset="0"/>
              </a:rPr>
              <a:t>domestic </a:t>
            </a:r>
            <a:r>
              <a:rPr lang="en-US" sz="1600" kern="0" dirty="0">
                <a:latin typeface="Georgia" pitchFamily="18" charset="0"/>
              </a:rPr>
              <a:t>b</a:t>
            </a:r>
            <a:r>
              <a:rPr lang="en-US" sz="1600" kern="0" dirty="0" smtClean="0">
                <a:latin typeface="Georgia" pitchFamily="18" charset="0"/>
              </a:rPr>
              <a:t>enefit </a:t>
            </a:r>
            <a:r>
              <a:rPr lang="en-US" sz="1600" kern="0" dirty="0">
                <a:latin typeface="Georgia" pitchFamily="18" charset="0"/>
              </a:rPr>
              <a:t>claims, if any, are </a:t>
            </a:r>
            <a:r>
              <a:rPr lang="en-US" sz="1600" kern="0" dirty="0" smtClean="0">
                <a:latin typeface="Georgia" pitchFamily="18" charset="0"/>
              </a:rPr>
              <a:t>to an </a:t>
            </a:r>
            <a:r>
              <a:rPr lang="en-US" sz="1600" kern="0" dirty="0" err="1" smtClean="0">
                <a:latin typeface="Georgia" pitchFamily="18" charset="0"/>
              </a:rPr>
              <a:t>appl’n</a:t>
            </a:r>
            <a:r>
              <a:rPr lang="en-US" sz="1600" kern="0" dirty="0" smtClean="0">
                <a:latin typeface="Georgia" pitchFamily="18" charset="0"/>
              </a:rPr>
              <a:t> filed  </a:t>
            </a:r>
          </a:p>
          <a:p>
            <a:pPr algn="ctr"/>
            <a:r>
              <a:rPr lang="en-US" sz="1600" b="1" kern="0" dirty="0" smtClean="0">
                <a:latin typeface="Georgia" pitchFamily="18" charset="0"/>
              </a:rPr>
              <a:t>on </a:t>
            </a:r>
            <a:r>
              <a:rPr lang="en-US" sz="1600" b="1" kern="0" dirty="0">
                <a:latin typeface="Georgia" pitchFamily="18" charset="0"/>
              </a:rPr>
              <a:t>or after </a:t>
            </a:r>
            <a:r>
              <a:rPr lang="en-US" sz="1600" b="1" kern="0" dirty="0" smtClean="0">
                <a:latin typeface="Georgia" pitchFamily="18" charset="0"/>
              </a:rPr>
              <a:t>3/16/2013</a:t>
            </a:r>
            <a:endParaRPr lang="en-US" sz="1600" b="1" kern="0" dirty="0">
              <a:latin typeface="Georgia" pitchFamily="18" charset="0"/>
            </a:endParaRPr>
          </a:p>
        </p:txBody>
      </p:sp>
      <p:sp>
        <p:nvSpPr>
          <p:cNvPr id="10" name="TextBox 9"/>
          <p:cNvSpPr txBox="1"/>
          <p:nvPr/>
        </p:nvSpPr>
        <p:spPr>
          <a:xfrm>
            <a:off x="3048000" y="4876800"/>
            <a:ext cx="3048000" cy="1569660"/>
          </a:xfrm>
          <a:prstGeom prst="rect">
            <a:avLst/>
          </a:prstGeom>
          <a:noFill/>
        </p:spPr>
        <p:txBody>
          <a:bodyPr wrap="square" rtlCol="0">
            <a:spAutoFit/>
          </a:bodyPr>
          <a:lstStyle/>
          <a:p>
            <a:pPr algn="ctr" fontAlgn="base">
              <a:spcBef>
                <a:spcPct val="0"/>
              </a:spcBef>
              <a:spcAft>
                <a:spcPct val="0"/>
              </a:spcAft>
              <a:defRPr/>
            </a:pPr>
            <a:r>
              <a:rPr lang="en-US" sz="1600" kern="0" dirty="0">
                <a:latin typeface="Georgia" pitchFamily="18" charset="0"/>
              </a:rPr>
              <a:t>F</a:t>
            </a:r>
            <a:r>
              <a:rPr lang="en-US" sz="1600" kern="0" dirty="0" smtClean="0">
                <a:latin typeface="Georgia" pitchFamily="18" charset="0"/>
              </a:rPr>
              <a:t>iled </a:t>
            </a:r>
            <a:r>
              <a:rPr lang="en-US" sz="1600" b="1" kern="0" dirty="0">
                <a:latin typeface="Georgia" pitchFamily="18" charset="0"/>
              </a:rPr>
              <a:t>on or after </a:t>
            </a:r>
            <a:r>
              <a:rPr lang="en-US" sz="1600" kern="0" dirty="0" smtClean="0">
                <a:latin typeface="Georgia" pitchFamily="18" charset="0"/>
              </a:rPr>
              <a:t>3/16/2013 and </a:t>
            </a:r>
          </a:p>
          <a:p>
            <a:pPr algn="ctr" fontAlgn="base">
              <a:spcBef>
                <a:spcPct val="0"/>
              </a:spcBef>
              <a:spcAft>
                <a:spcPct val="0"/>
              </a:spcAft>
              <a:defRPr/>
            </a:pPr>
            <a:r>
              <a:rPr lang="en-US" sz="1600" b="1" u="sng" kern="0" cap="all" dirty="0" smtClean="0">
                <a:latin typeface="Georgia" pitchFamily="18" charset="0"/>
              </a:rPr>
              <a:t>at </a:t>
            </a:r>
            <a:r>
              <a:rPr lang="en-US" sz="1600" b="1" u="sng" kern="0" cap="all" dirty="0">
                <a:latin typeface="Georgia" pitchFamily="18" charset="0"/>
              </a:rPr>
              <a:t>least one</a:t>
            </a:r>
            <a:r>
              <a:rPr lang="en-US" sz="1600" b="1" kern="0" cap="all" dirty="0">
                <a:latin typeface="Georgia" pitchFamily="18" charset="0"/>
              </a:rPr>
              <a:t> </a:t>
            </a:r>
            <a:r>
              <a:rPr lang="en-US" sz="1600" kern="0" dirty="0">
                <a:latin typeface="Georgia" pitchFamily="18" charset="0"/>
              </a:rPr>
              <a:t>f</a:t>
            </a:r>
            <a:r>
              <a:rPr lang="en-US" sz="1600" kern="0" dirty="0" smtClean="0">
                <a:latin typeface="Georgia" pitchFamily="18" charset="0"/>
              </a:rPr>
              <a:t>oreign </a:t>
            </a:r>
            <a:r>
              <a:rPr lang="en-US" sz="1600" kern="0" dirty="0">
                <a:latin typeface="Georgia" pitchFamily="18" charset="0"/>
              </a:rPr>
              <a:t>p</a:t>
            </a:r>
            <a:r>
              <a:rPr lang="en-US" sz="1600" kern="0" dirty="0" smtClean="0">
                <a:latin typeface="Georgia" pitchFamily="18" charset="0"/>
              </a:rPr>
              <a:t>riority or </a:t>
            </a:r>
            <a:r>
              <a:rPr lang="en-US" sz="1600" kern="0" dirty="0">
                <a:latin typeface="Georgia" pitchFamily="18" charset="0"/>
              </a:rPr>
              <a:t>d</a:t>
            </a:r>
            <a:r>
              <a:rPr lang="en-US" sz="1600" kern="0" dirty="0" smtClean="0">
                <a:latin typeface="Georgia" pitchFamily="18" charset="0"/>
              </a:rPr>
              <a:t>omestic </a:t>
            </a:r>
            <a:r>
              <a:rPr lang="en-US" sz="1600" kern="0" dirty="0">
                <a:latin typeface="Georgia" pitchFamily="18" charset="0"/>
              </a:rPr>
              <a:t>b</a:t>
            </a:r>
            <a:r>
              <a:rPr lang="en-US" sz="1600" kern="0" dirty="0" smtClean="0">
                <a:latin typeface="Georgia" pitchFamily="18" charset="0"/>
              </a:rPr>
              <a:t>enefit </a:t>
            </a:r>
            <a:r>
              <a:rPr lang="en-US" sz="1600" kern="0" dirty="0">
                <a:latin typeface="Georgia" pitchFamily="18" charset="0"/>
              </a:rPr>
              <a:t>claim </a:t>
            </a:r>
            <a:r>
              <a:rPr lang="en-US" sz="1600" kern="0" dirty="0" smtClean="0">
                <a:latin typeface="Georgia" pitchFamily="18" charset="0"/>
              </a:rPr>
              <a:t>to an </a:t>
            </a:r>
            <a:r>
              <a:rPr lang="en-US" sz="1600" kern="0" dirty="0" err="1" smtClean="0">
                <a:latin typeface="Georgia" pitchFamily="18" charset="0"/>
              </a:rPr>
              <a:t>appl’n</a:t>
            </a:r>
            <a:r>
              <a:rPr lang="en-US" sz="1600" kern="0" dirty="0" smtClean="0">
                <a:latin typeface="Georgia" pitchFamily="18" charset="0"/>
              </a:rPr>
              <a:t> filed </a:t>
            </a:r>
          </a:p>
          <a:p>
            <a:pPr algn="ctr" fontAlgn="base">
              <a:spcBef>
                <a:spcPct val="0"/>
              </a:spcBef>
              <a:spcAft>
                <a:spcPct val="0"/>
              </a:spcAft>
              <a:defRPr/>
            </a:pPr>
            <a:r>
              <a:rPr lang="en-US" sz="1600" b="1" kern="0" dirty="0" smtClean="0">
                <a:latin typeface="Georgia" pitchFamily="18" charset="0"/>
              </a:rPr>
              <a:t>before 3/16/2013</a:t>
            </a:r>
            <a:endParaRPr lang="en-US" sz="1600" b="1" kern="0" dirty="0">
              <a:latin typeface="Georgia" pitchFamily="18" charset="0"/>
            </a:endParaRPr>
          </a:p>
        </p:txBody>
      </p:sp>
      <p:sp>
        <p:nvSpPr>
          <p:cNvPr id="11" name="TextBox 10"/>
          <p:cNvSpPr txBox="1"/>
          <p:nvPr/>
        </p:nvSpPr>
        <p:spPr>
          <a:xfrm>
            <a:off x="76200" y="4853464"/>
            <a:ext cx="2819400" cy="338554"/>
          </a:xfrm>
          <a:prstGeom prst="rect">
            <a:avLst/>
          </a:prstGeom>
          <a:noFill/>
        </p:spPr>
        <p:txBody>
          <a:bodyPr wrap="square" rtlCol="0">
            <a:spAutoFit/>
          </a:bodyPr>
          <a:lstStyle/>
          <a:p>
            <a:pPr algn="ctr" fontAlgn="base">
              <a:spcBef>
                <a:spcPct val="0"/>
              </a:spcBef>
              <a:spcAft>
                <a:spcPct val="0"/>
              </a:spcAft>
              <a:defRPr/>
            </a:pPr>
            <a:r>
              <a:rPr lang="en-US" sz="1600" kern="0" dirty="0">
                <a:latin typeface="Georgia" pitchFamily="18" charset="0"/>
              </a:rPr>
              <a:t>F</a:t>
            </a:r>
            <a:r>
              <a:rPr lang="en-US" sz="1600" kern="0" dirty="0" smtClean="0">
                <a:latin typeface="Georgia" pitchFamily="18" charset="0"/>
              </a:rPr>
              <a:t>iled </a:t>
            </a:r>
            <a:r>
              <a:rPr lang="en-US" sz="1600" b="1" kern="0" dirty="0">
                <a:latin typeface="Georgia" pitchFamily="18" charset="0"/>
              </a:rPr>
              <a:t>before</a:t>
            </a:r>
            <a:r>
              <a:rPr lang="en-US" sz="1600" kern="0" dirty="0">
                <a:latin typeface="Georgia" pitchFamily="18" charset="0"/>
              </a:rPr>
              <a:t> </a:t>
            </a:r>
            <a:r>
              <a:rPr lang="en-US" sz="1600" kern="0" dirty="0" smtClean="0">
                <a:latin typeface="Georgia" pitchFamily="18" charset="0"/>
              </a:rPr>
              <a:t>3/16/2013</a:t>
            </a:r>
          </a:p>
        </p:txBody>
      </p:sp>
      <p:pic>
        <p:nvPicPr>
          <p:cNvPr id="1029" name="Picture 5" descr="bucket representing “pure” pre-AIA (First to Invent) applica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79185"/>
            <a:ext cx="2926080" cy="325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descr="bucket representing “pure” AIA (First Inventor to File) applica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895600" cy="32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descr="bucket representing transition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2895600" cy="32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descr="&quot;&quot;"/>
          <p:cNvSpPr/>
          <p:nvPr/>
        </p:nvSpPr>
        <p:spPr bwMode="auto">
          <a:xfrm>
            <a:off x="3505199" y="2658139"/>
            <a:ext cx="2057401" cy="2039112"/>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40" name="Freeform 39" descr="&quot;&quot;"/>
          <p:cNvSpPr/>
          <p:nvPr/>
        </p:nvSpPr>
        <p:spPr bwMode="auto">
          <a:xfrm>
            <a:off x="6553201" y="2667000"/>
            <a:ext cx="2057400" cy="2000693"/>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7" name="TextBox 6"/>
          <p:cNvSpPr txBox="1"/>
          <p:nvPr/>
        </p:nvSpPr>
        <p:spPr>
          <a:xfrm>
            <a:off x="424130" y="2856637"/>
            <a:ext cx="2286000" cy="1323439"/>
          </a:xfrm>
          <a:prstGeom prst="rect">
            <a:avLst/>
          </a:prstGeom>
          <a:noFill/>
        </p:spPr>
        <p:txBody>
          <a:bodyPr wrap="square" rtlCol="0">
            <a:spAutoFit/>
          </a:bodyPr>
          <a:lstStyle/>
          <a:p>
            <a:pPr algn="ctr"/>
            <a:endParaRPr lang="en-US" sz="2000" b="1" dirty="0" smtClean="0"/>
          </a:p>
          <a:p>
            <a:pPr algn="ctr"/>
            <a:r>
              <a:rPr lang="en-US" sz="1900" b="1" dirty="0" smtClean="0"/>
              <a:t>“pure” pre-AIA (First to Invent) application</a:t>
            </a:r>
            <a:endParaRPr lang="en-US" sz="1900" b="1" dirty="0"/>
          </a:p>
        </p:txBody>
      </p:sp>
      <p:sp>
        <p:nvSpPr>
          <p:cNvPr id="41" name="TextBox 40"/>
          <p:cNvSpPr txBox="1"/>
          <p:nvPr/>
        </p:nvSpPr>
        <p:spPr>
          <a:xfrm>
            <a:off x="3429000" y="3102114"/>
            <a:ext cx="2286000" cy="707886"/>
          </a:xfrm>
          <a:prstGeom prst="rect">
            <a:avLst/>
          </a:prstGeom>
          <a:noFill/>
        </p:spPr>
        <p:txBody>
          <a:bodyPr wrap="square" rtlCol="0">
            <a:spAutoFit/>
          </a:bodyPr>
          <a:lstStyle/>
          <a:p>
            <a:pPr algn="ctr"/>
            <a:r>
              <a:rPr lang="en-US" sz="2000" b="1" dirty="0">
                <a:solidFill>
                  <a:schemeClr val="bg1"/>
                </a:solidFill>
              </a:rPr>
              <a:t>t</a:t>
            </a:r>
            <a:r>
              <a:rPr lang="en-US" sz="2000" b="1" dirty="0" smtClean="0">
                <a:solidFill>
                  <a:schemeClr val="bg1"/>
                </a:solidFill>
              </a:rPr>
              <a:t>ransition</a:t>
            </a:r>
          </a:p>
          <a:p>
            <a:pPr algn="ctr"/>
            <a:r>
              <a:rPr lang="en-US" sz="2000" b="1" dirty="0" smtClean="0">
                <a:solidFill>
                  <a:schemeClr val="bg1"/>
                </a:solidFill>
              </a:rPr>
              <a:t>application</a:t>
            </a:r>
            <a:endParaRPr lang="en-US" sz="2000" b="1" dirty="0">
              <a:solidFill>
                <a:schemeClr val="bg1"/>
              </a:solidFill>
            </a:endParaRPr>
          </a:p>
        </p:txBody>
      </p:sp>
      <p:sp>
        <p:nvSpPr>
          <p:cNvPr id="42" name="TextBox 41"/>
          <p:cNvSpPr txBox="1"/>
          <p:nvPr/>
        </p:nvSpPr>
        <p:spPr>
          <a:xfrm>
            <a:off x="6553200" y="2812828"/>
            <a:ext cx="2286000" cy="1631216"/>
          </a:xfrm>
          <a:prstGeom prst="rect">
            <a:avLst/>
          </a:prstGeom>
          <a:noFill/>
        </p:spPr>
        <p:txBody>
          <a:bodyPr wrap="square" rtlCol="0">
            <a:spAutoFit/>
          </a:bodyPr>
          <a:lstStyle/>
          <a:p>
            <a:pPr algn="ctr"/>
            <a:endParaRPr lang="en-US" sz="2000" b="1" dirty="0" smtClean="0">
              <a:solidFill>
                <a:schemeClr val="bg1"/>
              </a:solidFill>
            </a:endParaRPr>
          </a:p>
          <a:p>
            <a:pPr algn="ctr"/>
            <a:r>
              <a:rPr lang="en-US" sz="2000" b="1" dirty="0" smtClean="0">
                <a:solidFill>
                  <a:schemeClr val="bg1"/>
                </a:solidFill>
              </a:rPr>
              <a:t>“pure” AIA </a:t>
            </a:r>
          </a:p>
          <a:p>
            <a:pPr algn="ctr"/>
            <a:r>
              <a:rPr lang="en-US" sz="2000" b="1" dirty="0" smtClean="0">
                <a:solidFill>
                  <a:schemeClr val="bg1"/>
                </a:solidFill>
              </a:rPr>
              <a:t>(First Inventor </a:t>
            </a:r>
          </a:p>
          <a:p>
            <a:pPr algn="ctr"/>
            <a:r>
              <a:rPr lang="en-US" sz="2000" b="1" dirty="0" smtClean="0">
                <a:solidFill>
                  <a:schemeClr val="bg1"/>
                </a:solidFill>
              </a:rPr>
              <a:t>to File) </a:t>
            </a:r>
          </a:p>
          <a:p>
            <a:pPr algn="ctr"/>
            <a:r>
              <a:rPr lang="en-US" sz="2000" b="1" dirty="0" smtClean="0">
                <a:solidFill>
                  <a:schemeClr val="bg1"/>
                </a:solidFill>
              </a:rPr>
              <a:t>application</a:t>
            </a:r>
            <a:endParaRPr lang="en-US" sz="2000" b="1" dirty="0">
              <a:solidFill>
                <a:schemeClr val="bg1"/>
              </a:solidFill>
            </a:endParaRPr>
          </a:p>
        </p:txBody>
      </p:sp>
      <p:sp>
        <p:nvSpPr>
          <p:cNvPr id="4" name="TextBox 3"/>
          <p:cNvSpPr txBox="1"/>
          <p:nvPr/>
        </p:nvSpPr>
        <p:spPr>
          <a:xfrm>
            <a:off x="609600" y="5791200"/>
            <a:ext cx="24878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71671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67600" cy="1066800"/>
          </a:xfrm>
        </p:spPr>
        <p:txBody>
          <a:bodyPr/>
          <a:lstStyle/>
          <a:p>
            <a:r>
              <a:rPr lang="en-US" sz="3200" b="1" dirty="0" smtClean="0">
                <a:solidFill>
                  <a:srgbClr val="002060"/>
                </a:solidFill>
              </a:rPr>
              <a:t>Transition Applications</a:t>
            </a:r>
            <a:endParaRPr lang="en-US" sz="3200" b="1" dirty="0">
              <a:solidFill>
                <a:srgbClr val="002060"/>
              </a:solidFill>
            </a:endParaRPr>
          </a:p>
        </p:txBody>
      </p:sp>
      <p:sp>
        <p:nvSpPr>
          <p:cNvPr id="3" name="Content Placeholder 2"/>
          <p:cNvSpPr>
            <a:spLocks noGrp="1"/>
          </p:cNvSpPr>
          <p:nvPr>
            <p:ph idx="1"/>
          </p:nvPr>
        </p:nvSpPr>
        <p:spPr>
          <a:xfrm>
            <a:off x="304800" y="1981200"/>
            <a:ext cx="8610600" cy="5029200"/>
          </a:xfrm>
        </p:spPr>
        <p:txBody>
          <a:bodyPr/>
          <a:lstStyle/>
          <a:p>
            <a:pPr lvl="0">
              <a:buFont typeface="Wingdings" pitchFamily="2" charset="2"/>
              <a:buChar char="Ø"/>
            </a:pPr>
            <a:r>
              <a:rPr lang="en-US" sz="2200" dirty="0" smtClean="0">
                <a:latin typeface="Georgia" pitchFamily="18" charset="0"/>
              </a:rPr>
              <a:t>“</a:t>
            </a:r>
            <a:r>
              <a:rPr lang="en-US" sz="2200" b="1" dirty="0" smtClean="0">
                <a:solidFill>
                  <a:srgbClr val="FF0000"/>
                </a:solidFill>
                <a:latin typeface="Georgia" pitchFamily="18" charset="0"/>
              </a:rPr>
              <a:t>Transition Applications</a:t>
            </a:r>
            <a:r>
              <a:rPr lang="en-US" sz="2200" dirty="0" smtClean="0">
                <a:latin typeface="Georgia" pitchFamily="18" charset="0"/>
              </a:rPr>
              <a:t>” = Nonprovisional </a:t>
            </a:r>
            <a:r>
              <a:rPr lang="en-US" sz="2200" dirty="0">
                <a:latin typeface="Georgia" pitchFamily="18" charset="0"/>
              </a:rPr>
              <a:t>applications that are:</a:t>
            </a:r>
          </a:p>
          <a:p>
            <a:pPr marL="1428750" lvl="2" indent="-514350">
              <a:buFont typeface="+mj-lt"/>
              <a:buAutoNum type="romanLcPeriod"/>
            </a:pPr>
            <a:r>
              <a:rPr lang="en-US" sz="2200" dirty="0">
                <a:latin typeface="Georgia" pitchFamily="18" charset="0"/>
              </a:rPr>
              <a:t>filed on or after March 16, 2013; </a:t>
            </a:r>
            <a:r>
              <a:rPr lang="en-US" sz="2200" b="1" i="1" u="sng" dirty="0">
                <a:latin typeface="Georgia" pitchFamily="18" charset="0"/>
              </a:rPr>
              <a:t>and</a:t>
            </a:r>
          </a:p>
          <a:p>
            <a:pPr marL="1428750" lvl="2" indent="-514350">
              <a:buFont typeface="+mj-lt"/>
              <a:buAutoNum type="romanLcPeriod"/>
            </a:pPr>
            <a:r>
              <a:rPr lang="en-US" sz="2200" dirty="0">
                <a:latin typeface="Georgia" pitchFamily="18" charset="0"/>
              </a:rPr>
              <a:t>claim foreign priority </a:t>
            </a:r>
            <a:r>
              <a:rPr lang="en-US" sz="2200" dirty="0" smtClean="0">
                <a:latin typeface="Georgia" pitchFamily="18" charset="0"/>
              </a:rPr>
              <a:t>to, </a:t>
            </a:r>
            <a:r>
              <a:rPr lang="en-US" sz="2200" dirty="0">
                <a:latin typeface="Georgia" pitchFamily="18" charset="0"/>
              </a:rPr>
              <a:t>or domestic benefit of, an application filed before March 16, </a:t>
            </a:r>
            <a:r>
              <a:rPr lang="en-US" sz="2200" dirty="0" smtClean="0">
                <a:latin typeface="Georgia" pitchFamily="18" charset="0"/>
              </a:rPr>
              <a:t>2013. </a:t>
            </a:r>
            <a:endParaRPr lang="en-US" sz="2200" dirty="0">
              <a:latin typeface="Georgia" pitchFamily="18" charset="0"/>
            </a:endParaRPr>
          </a:p>
          <a:p>
            <a:pPr marL="914400" lvl="2" indent="0">
              <a:buNone/>
            </a:pPr>
            <a:endParaRPr lang="en-US" sz="2200" dirty="0" smtClean="0">
              <a:latin typeface="Georgia" pitchFamily="18" charset="0"/>
            </a:endParaRPr>
          </a:p>
          <a:p>
            <a:pPr>
              <a:buFont typeface="Wingdings" pitchFamily="2" charset="2"/>
              <a:buChar char="Ø"/>
            </a:pPr>
            <a:r>
              <a:rPr lang="en-US" sz="2200" dirty="0" smtClean="0">
                <a:latin typeface="Georgia"/>
              </a:rPr>
              <a:t>Transition </a:t>
            </a:r>
            <a:r>
              <a:rPr lang="en-US" sz="2200" dirty="0">
                <a:latin typeface="Georgia"/>
              </a:rPr>
              <a:t>applications may be either pre-AIA applications or AIA applications depending on the effective filing date of the </a:t>
            </a:r>
            <a:r>
              <a:rPr lang="en-US" sz="2200" dirty="0" smtClean="0">
                <a:latin typeface="Georgia"/>
              </a:rPr>
              <a:t>claims in </a:t>
            </a:r>
            <a:r>
              <a:rPr lang="en-US" sz="2200" dirty="0">
                <a:latin typeface="Georgia"/>
              </a:rPr>
              <a:t>the application.  </a:t>
            </a:r>
            <a:endParaRPr lang="en-US" sz="2200" dirty="0">
              <a:latin typeface="Georgia" pitchFamily="18" charset="0"/>
            </a:endParaRPr>
          </a:p>
          <a:p>
            <a:endParaRPr lang="en-US" sz="2600" dirty="0"/>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17</a:t>
            </a:fld>
            <a:endParaRPr lang="en-US" dirty="0"/>
          </a:p>
        </p:txBody>
      </p:sp>
    </p:spTree>
    <p:extLst>
      <p:ext uri="{BB962C8B-B14F-4D97-AF65-F5344CB8AC3E}">
        <p14:creationId xmlns:p14="http://schemas.microsoft.com/office/powerpoint/2010/main" val="61200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descr="&quot;&quot;"/>
          <p:cNvSpPr/>
          <p:nvPr/>
        </p:nvSpPr>
        <p:spPr>
          <a:xfrm>
            <a:off x="5404317" y="4168676"/>
            <a:ext cx="2971800" cy="53810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descr="&quot;&quot;"/>
          <p:cNvSpPr/>
          <p:nvPr/>
        </p:nvSpPr>
        <p:spPr>
          <a:xfrm>
            <a:off x="609600" y="4162961"/>
            <a:ext cx="2971800" cy="53810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3993" y="228600"/>
            <a:ext cx="7724207" cy="1143000"/>
          </a:xfrm>
          <a:noFill/>
        </p:spPr>
        <p:txBody>
          <a:bodyPr/>
          <a:lstStyle/>
          <a:p>
            <a:r>
              <a:rPr lang="en-US" sz="2800" b="1" dirty="0" smtClean="0">
                <a:solidFill>
                  <a:srgbClr val="002060"/>
                </a:solidFill>
              </a:rPr>
              <a:t>Transition Applications Can Be Either </a:t>
            </a:r>
            <a:br>
              <a:rPr lang="en-US" sz="2800" b="1" dirty="0" smtClean="0">
                <a:solidFill>
                  <a:srgbClr val="002060"/>
                </a:solidFill>
              </a:rPr>
            </a:br>
            <a:r>
              <a:rPr lang="en-US" sz="2800" dirty="0">
                <a:solidFill>
                  <a:srgbClr val="002060"/>
                </a:solidFill>
              </a:rPr>
              <a:t>P</a:t>
            </a:r>
            <a:r>
              <a:rPr lang="en-US" sz="2800" b="1" dirty="0" smtClean="0">
                <a:solidFill>
                  <a:srgbClr val="002060"/>
                </a:solidFill>
              </a:rPr>
              <a:t>re-AIA or AIA (FITF)</a:t>
            </a:r>
            <a:endParaRPr lang="en-US" sz="28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18</a:t>
            </a:fld>
            <a:endParaRPr lang="en-US" dirty="0"/>
          </a:p>
        </p:txBody>
      </p:sp>
      <p:pic>
        <p:nvPicPr>
          <p:cNvPr id="39" name="Picture 5" descr="bucket representing transition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27" y="1579185"/>
            <a:ext cx="2005190" cy="223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descr="&quot;&quot;"/>
          <p:cNvSpPr/>
          <p:nvPr/>
        </p:nvSpPr>
        <p:spPr bwMode="auto">
          <a:xfrm>
            <a:off x="3581400" y="2363455"/>
            <a:ext cx="1430867" cy="1332932"/>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7" name="TextBox 16"/>
          <p:cNvSpPr txBox="1"/>
          <p:nvPr/>
        </p:nvSpPr>
        <p:spPr>
          <a:xfrm>
            <a:off x="3200400" y="2590800"/>
            <a:ext cx="2286000" cy="584775"/>
          </a:xfrm>
          <a:prstGeom prst="rect">
            <a:avLst/>
          </a:prstGeom>
          <a:noFill/>
        </p:spPr>
        <p:txBody>
          <a:bodyPr wrap="square" rtlCol="0">
            <a:spAutoFit/>
          </a:bodyPr>
          <a:lstStyle/>
          <a:p>
            <a:pPr algn="ctr"/>
            <a:r>
              <a:rPr lang="en-US" sz="1600" b="1" dirty="0">
                <a:solidFill>
                  <a:schemeClr val="bg1"/>
                </a:solidFill>
              </a:rPr>
              <a:t>t</a:t>
            </a:r>
            <a:r>
              <a:rPr lang="en-US" sz="1600" b="1" dirty="0" smtClean="0">
                <a:solidFill>
                  <a:schemeClr val="bg1"/>
                </a:solidFill>
              </a:rPr>
              <a:t>ransition</a:t>
            </a:r>
          </a:p>
          <a:p>
            <a:pPr algn="ctr"/>
            <a:r>
              <a:rPr lang="en-US" sz="1600" b="1" dirty="0" smtClean="0">
                <a:solidFill>
                  <a:schemeClr val="bg1"/>
                </a:solidFill>
              </a:rPr>
              <a:t>application</a:t>
            </a:r>
            <a:endParaRPr lang="en-US" sz="1600" b="1" dirty="0">
              <a:solidFill>
                <a:schemeClr val="bg1"/>
              </a:solidFill>
            </a:endParaRPr>
          </a:p>
        </p:txBody>
      </p:sp>
      <p:sp>
        <p:nvSpPr>
          <p:cNvPr id="18" name="TextBox 17"/>
          <p:cNvSpPr txBox="1"/>
          <p:nvPr/>
        </p:nvSpPr>
        <p:spPr>
          <a:xfrm>
            <a:off x="487073" y="4162961"/>
            <a:ext cx="3246727" cy="1446550"/>
          </a:xfrm>
          <a:prstGeom prst="rect">
            <a:avLst/>
          </a:prstGeom>
          <a:noFill/>
        </p:spPr>
        <p:txBody>
          <a:bodyPr wrap="square" rtlCol="0">
            <a:spAutoFit/>
          </a:bodyPr>
          <a:lstStyle/>
          <a:p>
            <a:pPr algn="ctr" fontAlgn="base">
              <a:spcBef>
                <a:spcPct val="0"/>
              </a:spcBef>
              <a:spcAft>
                <a:spcPct val="0"/>
              </a:spcAft>
              <a:defRPr/>
            </a:pPr>
            <a:r>
              <a:rPr lang="en-US" sz="1600" b="1" kern="0" dirty="0" smtClean="0">
                <a:solidFill>
                  <a:schemeClr val="bg1"/>
                </a:solidFill>
                <a:latin typeface="Georgia" pitchFamily="18" charset="0"/>
              </a:rPr>
              <a:t>Pre-AIA </a:t>
            </a:r>
          </a:p>
          <a:p>
            <a:pPr algn="ctr" fontAlgn="base">
              <a:spcBef>
                <a:spcPct val="0"/>
              </a:spcBef>
              <a:spcAft>
                <a:spcPct val="0"/>
              </a:spcAft>
              <a:defRPr/>
            </a:pPr>
            <a:r>
              <a:rPr lang="en-US" sz="1600" b="1" kern="0" dirty="0">
                <a:solidFill>
                  <a:schemeClr val="bg1"/>
                </a:solidFill>
                <a:latin typeface="Georgia" pitchFamily="18" charset="0"/>
              </a:rPr>
              <a:t>t</a:t>
            </a:r>
            <a:r>
              <a:rPr lang="en-US" sz="1600" b="1" kern="0" dirty="0" smtClean="0">
                <a:solidFill>
                  <a:schemeClr val="bg1"/>
                </a:solidFill>
                <a:latin typeface="Georgia" pitchFamily="18" charset="0"/>
              </a:rPr>
              <a:t>ransition application</a:t>
            </a:r>
          </a:p>
          <a:p>
            <a:pPr marL="285750" indent="-285750" fontAlgn="base">
              <a:spcBef>
                <a:spcPct val="0"/>
              </a:spcBef>
              <a:spcAft>
                <a:spcPct val="0"/>
              </a:spcAft>
              <a:buFont typeface="Arial" pitchFamily="34" charset="0"/>
              <a:buChar char="•"/>
              <a:defRPr/>
            </a:pPr>
            <a:endParaRPr lang="en-US" sz="800" kern="0" dirty="0" smtClean="0">
              <a:solidFill>
                <a:srgbClr val="002060"/>
              </a:solidFill>
              <a:latin typeface="Georgia" pitchFamily="18" charset="0"/>
            </a:endParaRPr>
          </a:p>
          <a:p>
            <a:pPr marL="285750" indent="-285750" fontAlgn="base">
              <a:spcBef>
                <a:spcPct val="0"/>
              </a:spcBef>
              <a:spcAft>
                <a:spcPct val="0"/>
              </a:spcAft>
              <a:buFont typeface="Arial" pitchFamily="34" charset="0"/>
              <a:buChar char="•"/>
              <a:defRPr/>
            </a:pPr>
            <a:r>
              <a:rPr lang="en-US" sz="1600" kern="0" dirty="0" smtClean="0">
                <a:latin typeface="Georgia" pitchFamily="18" charset="0"/>
              </a:rPr>
              <a:t>Only ever contains claimed inventions that have an EFD </a:t>
            </a:r>
            <a:r>
              <a:rPr lang="en-US" sz="1600" b="1" i="1" kern="0" dirty="0" smtClean="0">
                <a:latin typeface="Georgia" pitchFamily="18" charset="0"/>
              </a:rPr>
              <a:t>before</a:t>
            </a:r>
            <a:r>
              <a:rPr lang="en-US" sz="1600" kern="0" dirty="0" smtClean="0">
                <a:latin typeface="Georgia" pitchFamily="18" charset="0"/>
              </a:rPr>
              <a:t> March 16, 2013</a:t>
            </a:r>
          </a:p>
        </p:txBody>
      </p:sp>
      <p:sp>
        <p:nvSpPr>
          <p:cNvPr id="19" name="TextBox 18"/>
          <p:cNvSpPr txBox="1"/>
          <p:nvPr/>
        </p:nvSpPr>
        <p:spPr>
          <a:xfrm>
            <a:off x="5334000" y="4168676"/>
            <a:ext cx="3048000" cy="2431435"/>
          </a:xfrm>
          <a:prstGeom prst="rect">
            <a:avLst/>
          </a:prstGeom>
          <a:noFill/>
          <a:ln>
            <a:noFill/>
          </a:ln>
        </p:spPr>
        <p:txBody>
          <a:bodyPr wrap="square" rtlCol="0">
            <a:spAutoFit/>
          </a:bodyPr>
          <a:lstStyle/>
          <a:p>
            <a:pPr algn="ctr" fontAlgn="base">
              <a:spcBef>
                <a:spcPct val="0"/>
              </a:spcBef>
              <a:spcAft>
                <a:spcPct val="0"/>
              </a:spcAft>
              <a:defRPr/>
            </a:pPr>
            <a:r>
              <a:rPr lang="en-US" sz="1600" b="1" kern="0" dirty="0" smtClean="0">
                <a:solidFill>
                  <a:schemeClr val="bg1"/>
                </a:solidFill>
                <a:latin typeface="Georgia" pitchFamily="18" charset="0"/>
              </a:rPr>
              <a:t>AIA (FITF) </a:t>
            </a:r>
          </a:p>
          <a:p>
            <a:pPr algn="ctr" fontAlgn="base">
              <a:spcBef>
                <a:spcPct val="0"/>
              </a:spcBef>
              <a:spcAft>
                <a:spcPct val="0"/>
              </a:spcAft>
              <a:defRPr/>
            </a:pPr>
            <a:r>
              <a:rPr lang="en-US" sz="1600" b="1" kern="0" dirty="0">
                <a:solidFill>
                  <a:schemeClr val="bg1"/>
                </a:solidFill>
                <a:latin typeface="Georgia" pitchFamily="18" charset="0"/>
              </a:rPr>
              <a:t>t</a:t>
            </a:r>
            <a:r>
              <a:rPr lang="en-US" sz="1600" b="1" kern="0" dirty="0" smtClean="0">
                <a:solidFill>
                  <a:schemeClr val="bg1"/>
                </a:solidFill>
                <a:latin typeface="Georgia" pitchFamily="18" charset="0"/>
              </a:rPr>
              <a:t>ransition application</a:t>
            </a:r>
          </a:p>
          <a:p>
            <a:pPr marL="285750" indent="-285750" fontAlgn="base">
              <a:spcBef>
                <a:spcPct val="0"/>
              </a:spcBef>
              <a:spcAft>
                <a:spcPct val="0"/>
              </a:spcAft>
              <a:buFont typeface="Arial" pitchFamily="34" charset="0"/>
              <a:buChar char="•"/>
              <a:defRPr/>
            </a:pPr>
            <a:endParaRPr lang="en-US" sz="800" dirty="0" smtClean="0">
              <a:solidFill>
                <a:srgbClr val="002060"/>
              </a:solidFill>
              <a:latin typeface="Georgia" pitchFamily="18" charset="0"/>
            </a:endParaRPr>
          </a:p>
          <a:p>
            <a:pPr marL="285750" indent="-285750" fontAlgn="base">
              <a:spcBef>
                <a:spcPct val="0"/>
              </a:spcBef>
              <a:spcAft>
                <a:spcPct val="0"/>
              </a:spcAft>
              <a:buFont typeface="Arial" pitchFamily="34" charset="0"/>
              <a:buChar char="•"/>
              <a:defRPr/>
            </a:pPr>
            <a:r>
              <a:rPr lang="en-US" sz="1600" dirty="0" smtClean="0">
                <a:latin typeface="Georgia" pitchFamily="18" charset="0"/>
              </a:rPr>
              <a:t>Contains </a:t>
            </a:r>
            <a:r>
              <a:rPr lang="en-US" sz="1600" dirty="0">
                <a:latin typeface="Georgia" pitchFamily="18" charset="0"/>
              </a:rPr>
              <a:t>or ever contained </a:t>
            </a:r>
            <a:r>
              <a:rPr lang="en-US" sz="1600" b="1" i="1" dirty="0" smtClean="0">
                <a:latin typeface="Georgia" pitchFamily="18" charset="0"/>
              </a:rPr>
              <a:t>any</a:t>
            </a:r>
            <a:r>
              <a:rPr lang="en-US" sz="1600" dirty="0" smtClean="0">
                <a:latin typeface="Georgia" pitchFamily="18" charset="0"/>
              </a:rPr>
              <a:t> </a:t>
            </a:r>
            <a:r>
              <a:rPr lang="en-US" sz="1600" dirty="0">
                <a:latin typeface="Georgia" pitchFamily="18" charset="0"/>
              </a:rPr>
              <a:t>claim to an invention that has an </a:t>
            </a:r>
            <a:r>
              <a:rPr lang="en-US" sz="1600" dirty="0" smtClean="0">
                <a:latin typeface="Georgia" pitchFamily="18" charset="0"/>
              </a:rPr>
              <a:t>EFD that </a:t>
            </a:r>
            <a:r>
              <a:rPr lang="en-US" sz="1600" dirty="0">
                <a:latin typeface="Georgia" pitchFamily="18" charset="0"/>
              </a:rPr>
              <a:t>is </a:t>
            </a:r>
            <a:r>
              <a:rPr lang="en-US" sz="1600" b="1" i="1" dirty="0">
                <a:latin typeface="Georgia" pitchFamily="18" charset="0"/>
              </a:rPr>
              <a:t>on or after </a:t>
            </a:r>
            <a:r>
              <a:rPr lang="en-US" sz="1600" dirty="0">
                <a:latin typeface="Georgia" pitchFamily="18" charset="0"/>
              </a:rPr>
              <a:t>March 16, </a:t>
            </a:r>
            <a:r>
              <a:rPr lang="en-US" sz="1600" dirty="0" smtClean="0">
                <a:latin typeface="Georgia" pitchFamily="18" charset="0"/>
              </a:rPr>
              <a:t>2013</a:t>
            </a:r>
          </a:p>
          <a:p>
            <a:pPr fontAlgn="base">
              <a:spcBef>
                <a:spcPct val="0"/>
              </a:spcBef>
              <a:spcAft>
                <a:spcPct val="0"/>
              </a:spcAft>
              <a:defRPr/>
            </a:pPr>
            <a:r>
              <a:rPr lang="en-US" sz="1600" dirty="0">
                <a:latin typeface="Georgia" pitchFamily="18" charset="0"/>
              </a:rPr>
              <a:t> </a:t>
            </a:r>
            <a:r>
              <a:rPr lang="en-US" sz="1600" dirty="0" smtClean="0">
                <a:latin typeface="Georgia" pitchFamily="18" charset="0"/>
              </a:rPr>
              <a:t>     </a:t>
            </a:r>
            <a:r>
              <a:rPr lang="en-US" sz="1600" kern="0" dirty="0" smtClean="0">
                <a:latin typeface="Georgia" pitchFamily="18" charset="0"/>
              </a:rPr>
              <a:t>and/or</a:t>
            </a:r>
          </a:p>
          <a:p>
            <a:pPr marL="285750" indent="-285750" fontAlgn="base">
              <a:spcBef>
                <a:spcPct val="0"/>
              </a:spcBef>
              <a:spcAft>
                <a:spcPct val="0"/>
              </a:spcAft>
              <a:buFont typeface="Arial" pitchFamily="34" charset="0"/>
              <a:buChar char="•"/>
              <a:defRPr/>
            </a:pPr>
            <a:r>
              <a:rPr lang="en-US" sz="1600" kern="0" dirty="0" smtClean="0">
                <a:latin typeface="Georgia" pitchFamily="18" charset="0"/>
              </a:rPr>
              <a:t>Is ever a CON, DIV, or CIP of an AIA (FITF) application</a:t>
            </a:r>
          </a:p>
        </p:txBody>
      </p:sp>
      <p:sp>
        <p:nvSpPr>
          <p:cNvPr id="20" name="TextBox 19"/>
          <p:cNvSpPr txBox="1"/>
          <p:nvPr/>
        </p:nvSpPr>
        <p:spPr>
          <a:xfrm>
            <a:off x="3677822" y="4444425"/>
            <a:ext cx="1447800" cy="584775"/>
          </a:xfrm>
          <a:prstGeom prst="rect">
            <a:avLst/>
          </a:prstGeom>
          <a:noFill/>
        </p:spPr>
        <p:txBody>
          <a:bodyPr wrap="square" rtlCol="0">
            <a:spAutoFit/>
          </a:bodyPr>
          <a:lstStyle/>
          <a:p>
            <a:pPr algn="ctr" fontAlgn="base">
              <a:spcBef>
                <a:spcPct val="0"/>
              </a:spcBef>
              <a:spcAft>
                <a:spcPct val="0"/>
              </a:spcAft>
              <a:defRPr/>
            </a:pPr>
            <a:r>
              <a:rPr lang="en-US" sz="3200" b="1" kern="0" dirty="0" smtClean="0">
                <a:solidFill>
                  <a:srgbClr val="FF0000"/>
                </a:solidFill>
                <a:latin typeface="Georgia" pitchFamily="18" charset="0"/>
              </a:rPr>
              <a:t>OR</a:t>
            </a:r>
          </a:p>
        </p:txBody>
      </p:sp>
      <p:cxnSp>
        <p:nvCxnSpPr>
          <p:cNvPr id="8" name="Straight Arrow Connector 7" descr="&quot;&quot;"/>
          <p:cNvCxnSpPr/>
          <p:nvPr/>
        </p:nvCxnSpPr>
        <p:spPr>
          <a:xfrm flipH="1">
            <a:off x="2377440" y="3200400"/>
            <a:ext cx="914400" cy="914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descr="&quot;&quot;"/>
          <p:cNvCxnSpPr/>
          <p:nvPr/>
        </p:nvCxnSpPr>
        <p:spPr>
          <a:xfrm>
            <a:off x="5486400" y="3200400"/>
            <a:ext cx="914400" cy="914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descr="&quot;&quot;"/>
          <p:cNvSpPr/>
          <p:nvPr/>
        </p:nvSpPr>
        <p:spPr>
          <a:xfrm>
            <a:off x="5404317" y="4168676"/>
            <a:ext cx="2971800" cy="53810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descr="&quot;&quot;"/>
          <p:cNvSpPr/>
          <p:nvPr/>
        </p:nvSpPr>
        <p:spPr>
          <a:xfrm>
            <a:off x="609600" y="4162961"/>
            <a:ext cx="2971800" cy="53810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3993" y="228600"/>
            <a:ext cx="7724207" cy="1143000"/>
          </a:xfrm>
          <a:noFill/>
        </p:spPr>
        <p:txBody>
          <a:bodyPr/>
          <a:lstStyle/>
          <a:p>
            <a:r>
              <a:rPr lang="en-US" sz="2800" dirty="0">
                <a:solidFill>
                  <a:srgbClr val="002060"/>
                </a:solidFill>
              </a:rPr>
              <a:t>1.55/1.78 Statements for</a:t>
            </a:r>
            <a:br>
              <a:rPr lang="en-US" sz="2800" dirty="0">
                <a:solidFill>
                  <a:srgbClr val="002060"/>
                </a:solidFill>
              </a:rPr>
            </a:br>
            <a:r>
              <a:rPr lang="en-US" sz="2800" dirty="0">
                <a:solidFill>
                  <a:srgbClr val="002060"/>
                </a:solidFill>
              </a:rPr>
              <a:t>AIA </a:t>
            </a:r>
            <a:r>
              <a:rPr lang="en-US" sz="2800" dirty="0" smtClean="0">
                <a:solidFill>
                  <a:srgbClr val="002060"/>
                </a:solidFill>
              </a:rPr>
              <a:t>(FITF) Transition </a:t>
            </a:r>
            <a:r>
              <a:rPr lang="en-US" sz="2800" dirty="0">
                <a:solidFill>
                  <a:srgbClr val="002060"/>
                </a:solidFill>
              </a:rPr>
              <a:t>Applications</a:t>
            </a:r>
            <a:endParaRPr lang="en-US" sz="28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19</a:t>
            </a:fld>
            <a:endParaRPr lang="en-US" dirty="0"/>
          </a:p>
        </p:txBody>
      </p:sp>
      <p:pic>
        <p:nvPicPr>
          <p:cNvPr id="39" name="Picture 5" descr="bucket representing transition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27" y="1579185"/>
            <a:ext cx="2005190" cy="223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descr="&quot;&quot;"/>
          <p:cNvSpPr/>
          <p:nvPr/>
        </p:nvSpPr>
        <p:spPr bwMode="auto">
          <a:xfrm>
            <a:off x="3581400" y="2363455"/>
            <a:ext cx="1430867" cy="1332932"/>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7" name="TextBox 16"/>
          <p:cNvSpPr txBox="1"/>
          <p:nvPr/>
        </p:nvSpPr>
        <p:spPr>
          <a:xfrm>
            <a:off x="3200400" y="2590800"/>
            <a:ext cx="2286000" cy="584775"/>
          </a:xfrm>
          <a:prstGeom prst="rect">
            <a:avLst/>
          </a:prstGeom>
          <a:noFill/>
        </p:spPr>
        <p:txBody>
          <a:bodyPr wrap="square" rtlCol="0">
            <a:spAutoFit/>
          </a:bodyPr>
          <a:lstStyle/>
          <a:p>
            <a:pPr algn="ctr"/>
            <a:r>
              <a:rPr lang="en-US" sz="1600" b="1" dirty="0">
                <a:solidFill>
                  <a:schemeClr val="bg1"/>
                </a:solidFill>
              </a:rPr>
              <a:t>t</a:t>
            </a:r>
            <a:r>
              <a:rPr lang="en-US" sz="1600" b="1" dirty="0" smtClean="0">
                <a:solidFill>
                  <a:schemeClr val="bg1"/>
                </a:solidFill>
              </a:rPr>
              <a:t>ransition</a:t>
            </a:r>
          </a:p>
          <a:p>
            <a:pPr algn="ctr"/>
            <a:r>
              <a:rPr lang="en-US" sz="1600" b="1" dirty="0" smtClean="0">
                <a:solidFill>
                  <a:schemeClr val="bg1"/>
                </a:solidFill>
              </a:rPr>
              <a:t>application</a:t>
            </a:r>
            <a:endParaRPr lang="en-US" sz="1600" b="1" dirty="0">
              <a:solidFill>
                <a:schemeClr val="bg1"/>
              </a:solidFill>
            </a:endParaRPr>
          </a:p>
        </p:txBody>
      </p:sp>
      <p:sp>
        <p:nvSpPr>
          <p:cNvPr id="18" name="TextBox 17" descr="&quot;&quot;"/>
          <p:cNvSpPr txBox="1"/>
          <p:nvPr/>
        </p:nvSpPr>
        <p:spPr>
          <a:xfrm>
            <a:off x="487073" y="4162961"/>
            <a:ext cx="3246727" cy="1200329"/>
          </a:xfrm>
          <a:prstGeom prst="rect">
            <a:avLst/>
          </a:prstGeom>
          <a:noFill/>
        </p:spPr>
        <p:txBody>
          <a:bodyPr wrap="square" rtlCol="0">
            <a:spAutoFit/>
          </a:bodyPr>
          <a:lstStyle/>
          <a:p>
            <a:pPr algn="ctr" fontAlgn="base">
              <a:spcBef>
                <a:spcPct val="0"/>
              </a:spcBef>
              <a:spcAft>
                <a:spcPct val="0"/>
              </a:spcAft>
              <a:defRPr/>
            </a:pPr>
            <a:r>
              <a:rPr lang="en-US" sz="1600" b="1" kern="0" dirty="0" smtClean="0">
                <a:solidFill>
                  <a:schemeClr val="bg1"/>
                </a:solidFill>
                <a:latin typeface="Georgia" pitchFamily="18" charset="0"/>
              </a:rPr>
              <a:t>Pre-AIA </a:t>
            </a:r>
          </a:p>
          <a:p>
            <a:pPr algn="ctr" fontAlgn="base">
              <a:spcBef>
                <a:spcPct val="0"/>
              </a:spcBef>
              <a:spcAft>
                <a:spcPct val="0"/>
              </a:spcAft>
              <a:defRPr/>
            </a:pPr>
            <a:r>
              <a:rPr lang="en-US" sz="1600" b="1" kern="0" dirty="0">
                <a:solidFill>
                  <a:schemeClr val="bg1"/>
                </a:solidFill>
                <a:latin typeface="Georgia" pitchFamily="18" charset="0"/>
              </a:rPr>
              <a:t>t</a:t>
            </a:r>
            <a:r>
              <a:rPr lang="en-US" sz="1600" b="1" kern="0" dirty="0" smtClean="0">
                <a:solidFill>
                  <a:schemeClr val="bg1"/>
                </a:solidFill>
                <a:latin typeface="Georgia" pitchFamily="18" charset="0"/>
              </a:rPr>
              <a:t>ransition application</a:t>
            </a:r>
          </a:p>
          <a:p>
            <a:pPr marL="285750" indent="-285750" fontAlgn="base">
              <a:spcBef>
                <a:spcPct val="0"/>
              </a:spcBef>
              <a:spcAft>
                <a:spcPct val="0"/>
              </a:spcAft>
              <a:buFont typeface="Arial" pitchFamily="34" charset="0"/>
              <a:buChar char="•"/>
              <a:defRPr/>
            </a:pPr>
            <a:endParaRPr lang="en-US" sz="800" kern="0" dirty="0" smtClean="0">
              <a:solidFill>
                <a:srgbClr val="002060"/>
              </a:solidFill>
              <a:latin typeface="Georgia" pitchFamily="18" charset="0"/>
            </a:endParaRPr>
          </a:p>
          <a:p>
            <a:pPr marL="285750" indent="-285750" fontAlgn="base">
              <a:spcBef>
                <a:spcPct val="0"/>
              </a:spcBef>
              <a:spcAft>
                <a:spcPct val="0"/>
              </a:spcAft>
              <a:buFont typeface="Arial" pitchFamily="34" charset="0"/>
              <a:buChar char="•"/>
              <a:defRPr/>
            </a:pPr>
            <a:r>
              <a:rPr lang="en-US" sz="1600" kern="0" dirty="0" smtClean="0">
                <a:latin typeface="Georgia" pitchFamily="18" charset="0"/>
              </a:rPr>
              <a:t>No statement under 37 CFR 1.55/1.78 is filed.</a:t>
            </a:r>
          </a:p>
        </p:txBody>
      </p:sp>
      <p:sp>
        <p:nvSpPr>
          <p:cNvPr id="19" name="TextBox 18"/>
          <p:cNvSpPr txBox="1"/>
          <p:nvPr/>
        </p:nvSpPr>
        <p:spPr>
          <a:xfrm>
            <a:off x="5334000" y="4168676"/>
            <a:ext cx="3048000" cy="1200329"/>
          </a:xfrm>
          <a:prstGeom prst="rect">
            <a:avLst/>
          </a:prstGeom>
          <a:noFill/>
          <a:ln>
            <a:noFill/>
          </a:ln>
        </p:spPr>
        <p:txBody>
          <a:bodyPr wrap="square" rtlCol="0">
            <a:spAutoFit/>
          </a:bodyPr>
          <a:lstStyle/>
          <a:p>
            <a:pPr algn="ctr" fontAlgn="base">
              <a:spcBef>
                <a:spcPct val="0"/>
              </a:spcBef>
              <a:spcAft>
                <a:spcPct val="0"/>
              </a:spcAft>
              <a:defRPr/>
            </a:pPr>
            <a:r>
              <a:rPr lang="en-US" sz="1600" b="1" kern="0" dirty="0" smtClean="0">
                <a:solidFill>
                  <a:schemeClr val="bg1"/>
                </a:solidFill>
                <a:latin typeface="Georgia" pitchFamily="18" charset="0"/>
              </a:rPr>
              <a:t>AIA (FITF)</a:t>
            </a:r>
          </a:p>
          <a:p>
            <a:pPr algn="ctr" fontAlgn="base">
              <a:spcBef>
                <a:spcPct val="0"/>
              </a:spcBef>
              <a:spcAft>
                <a:spcPct val="0"/>
              </a:spcAft>
              <a:defRPr/>
            </a:pPr>
            <a:r>
              <a:rPr lang="en-US" sz="1600" b="1" kern="0" dirty="0">
                <a:solidFill>
                  <a:schemeClr val="bg1"/>
                </a:solidFill>
                <a:latin typeface="Georgia" pitchFamily="18" charset="0"/>
              </a:rPr>
              <a:t>t</a:t>
            </a:r>
            <a:r>
              <a:rPr lang="en-US" sz="1600" b="1" kern="0" dirty="0" smtClean="0">
                <a:solidFill>
                  <a:schemeClr val="bg1"/>
                </a:solidFill>
                <a:latin typeface="Georgia" pitchFamily="18" charset="0"/>
              </a:rPr>
              <a:t>ransition application</a:t>
            </a:r>
          </a:p>
          <a:p>
            <a:pPr marL="285750" indent="-285750" fontAlgn="base">
              <a:spcBef>
                <a:spcPct val="0"/>
              </a:spcBef>
              <a:spcAft>
                <a:spcPct val="0"/>
              </a:spcAft>
              <a:buFont typeface="Arial" pitchFamily="34" charset="0"/>
              <a:buChar char="•"/>
              <a:defRPr/>
            </a:pPr>
            <a:endParaRPr lang="en-US" sz="800" dirty="0" smtClean="0">
              <a:solidFill>
                <a:srgbClr val="002060"/>
              </a:solidFill>
              <a:latin typeface="Georgia" pitchFamily="18" charset="0"/>
            </a:endParaRPr>
          </a:p>
          <a:p>
            <a:pPr marL="285750" indent="-285750" fontAlgn="base">
              <a:spcBef>
                <a:spcPct val="0"/>
              </a:spcBef>
              <a:spcAft>
                <a:spcPct val="0"/>
              </a:spcAft>
              <a:buFont typeface="Arial" pitchFamily="34" charset="0"/>
              <a:buChar char="•"/>
              <a:defRPr/>
            </a:pPr>
            <a:r>
              <a:rPr lang="en-US" sz="1600" dirty="0" smtClean="0">
                <a:latin typeface="Georgia" pitchFamily="18" charset="0"/>
              </a:rPr>
              <a:t>Statement under 37 CFR 1.55/1.78 is </a:t>
            </a:r>
            <a:r>
              <a:rPr lang="en-US" sz="1600" b="1" u="sng" dirty="0" smtClean="0">
                <a:latin typeface="Georgia" pitchFamily="18" charset="0"/>
              </a:rPr>
              <a:t>required</a:t>
            </a:r>
            <a:r>
              <a:rPr lang="en-US" sz="1600" dirty="0" smtClean="0">
                <a:latin typeface="Georgia" pitchFamily="18" charset="0"/>
              </a:rPr>
              <a:t>.</a:t>
            </a:r>
            <a:endParaRPr lang="en-US" sz="1600" kern="0" dirty="0" smtClean="0">
              <a:latin typeface="Georgia" pitchFamily="18" charset="0"/>
            </a:endParaRPr>
          </a:p>
        </p:txBody>
      </p:sp>
      <p:sp>
        <p:nvSpPr>
          <p:cNvPr id="20" name="TextBox 19"/>
          <p:cNvSpPr txBox="1"/>
          <p:nvPr/>
        </p:nvSpPr>
        <p:spPr>
          <a:xfrm>
            <a:off x="3677822" y="4444425"/>
            <a:ext cx="1447800" cy="584775"/>
          </a:xfrm>
          <a:prstGeom prst="rect">
            <a:avLst/>
          </a:prstGeom>
          <a:noFill/>
        </p:spPr>
        <p:txBody>
          <a:bodyPr wrap="square" rtlCol="0">
            <a:spAutoFit/>
          </a:bodyPr>
          <a:lstStyle/>
          <a:p>
            <a:pPr algn="ctr" fontAlgn="base">
              <a:spcBef>
                <a:spcPct val="0"/>
              </a:spcBef>
              <a:spcAft>
                <a:spcPct val="0"/>
              </a:spcAft>
              <a:defRPr/>
            </a:pPr>
            <a:r>
              <a:rPr lang="en-US" sz="3200" b="1" kern="0" dirty="0" smtClean="0">
                <a:solidFill>
                  <a:srgbClr val="FF0000"/>
                </a:solidFill>
                <a:latin typeface="Georgia" pitchFamily="18" charset="0"/>
              </a:rPr>
              <a:t>OR</a:t>
            </a:r>
          </a:p>
        </p:txBody>
      </p:sp>
      <p:cxnSp>
        <p:nvCxnSpPr>
          <p:cNvPr id="8" name="Straight Arrow Connector 7" descr="&quot;&quot;"/>
          <p:cNvCxnSpPr/>
          <p:nvPr/>
        </p:nvCxnSpPr>
        <p:spPr>
          <a:xfrm flipH="1">
            <a:off x="2377440" y="3200400"/>
            <a:ext cx="914400" cy="914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descr="&quot;&quot;"/>
          <p:cNvCxnSpPr/>
          <p:nvPr/>
        </p:nvCxnSpPr>
        <p:spPr>
          <a:xfrm>
            <a:off x="5486400" y="3200400"/>
            <a:ext cx="914400" cy="914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10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4800" b="1" dirty="0" smtClean="0">
                <a:solidFill>
                  <a:srgbClr val="002060"/>
                </a:solidFill>
              </a:rPr>
              <a:t>Public Forum Agenda</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2</a:t>
            </a:fld>
            <a:endParaRPr lang="en-US" dirty="0">
              <a:solidFill>
                <a:prstClr val="black"/>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705101759"/>
              </p:ext>
            </p:extLst>
          </p:nvPr>
        </p:nvGraphicFramePr>
        <p:xfrm>
          <a:off x="228600" y="1295400"/>
          <a:ext cx="8763000" cy="4701367"/>
        </p:xfrm>
        <a:graphic>
          <a:graphicData uri="http://schemas.openxmlformats.org/drawingml/2006/table">
            <a:tbl>
              <a:tblPr firstRow="1" bandRow="1">
                <a:tableStyleId>{5C22544A-7EE6-4342-B048-85BDC9FD1C3A}</a:tableStyleId>
              </a:tblPr>
              <a:tblGrid>
                <a:gridCol w="2769551"/>
                <a:gridCol w="5993449"/>
              </a:tblGrid>
              <a:tr h="335063">
                <a:tc>
                  <a:txBody>
                    <a:bodyPr/>
                    <a:lstStyle/>
                    <a:p>
                      <a:pPr algn="ctr"/>
                      <a:r>
                        <a:rPr lang="en-US" sz="1800" dirty="0" smtClean="0">
                          <a:solidFill>
                            <a:srgbClr val="FFFF00"/>
                          </a:solidFill>
                        </a:rPr>
                        <a:t>Time</a:t>
                      </a:r>
                      <a:endParaRPr lang="en-US" sz="1800" dirty="0">
                        <a:solidFill>
                          <a:srgbClr val="FFFF00"/>
                        </a:solidFill>
                      </a:endParaRPr>
                    </a:p>
                  </a:txBody>
                  <a:tcPr/>
                </a:tc>
                <a:tc>
                  <a:txBody>
                    <a:bodyPr/>
                    <a:lstStyle/>
                    <a:p>
                      <a:pPr algn="ctr"/>
                      <a:r>
                        <a:rPr lang="en-US" sz="1800" dirty="0" smtClean="0">
                          <a:solidFill>
                            <a:srgbClr val="FFFF00"/>
                          </a:solidFill>
                        </a:rPr>
                        <a:t>Topic</a:t>
                      </a:r>
                      <a:endParaRPr lang="en-US" sz="1800" dirty="0">
                        <a:solidFill>
                          <a:srgbClr val="FFFF00"/>
                        </a:solidFill>
                      </a:endParaRPr>
                    </a:p>
                  </a:txBody>
                  <a:tcPr/>
                </a:tc>
              </a:tr>
              <a:tr h="548640">
                <a:tc>
                  <a:txBody>
                    <a:bodyPr/>
                    <a:lstStyle/>
                    <a:p>
                      <a:pPr algn="ctr"/>
                      <a:r>
                        <a:rPr lang="en-US" sz="1400" dirty="0" smtClean="0"/>
                        <a:t>1:oo PM to 1:15 PM</a:t>
                      </a:r>
                      <a:endParaRPr lang="en-US" sz="1400" dirty="0"/>
                    </a:p>
                  </a:txBody>
                  <a:tcPr/>
                </a:tc>
                <a:tc>
                  <a:txBody>
                    <a:bodyPr/>
                    <a:lstStyle/>
                    <a:p>
                      <a:r>
                        <a:rPr lang="en-US" sz="1400" b="1" dirty="0" smtClean="0"/>
                        <a:t>Welcome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Janet Gongola,</a:t>
                      </a:r>
                      <a:r>
                        <a:rPr lang="en-US" sz="1400" i="1" baseline="0" dirty="0" smtClean="0"/>
                        <a:t> </a:t>
                      </a:r>
                      <a:r>
                        <a:rPr lang="en-US" sz="1400" i="1" dirty="0" smtClean="0"/>
                        <a:t>Senior Advisor to the Deputy Director</a:t>
                      </a:r>
                    </a:p>
                  </a:txBody>
                  <a:tcPr/>
                </a:tc>
              </a:tr>
              <a:tr h="544462">
                <a:tc>
                  <a:txBody>
                    <a:bodyPr/>
                    <a:lstStyle/>
                    <a:p>
                      <a:pPr algn="ctr"/>
                      <a:endParaRPr lang="en-US" sz="1400" dirty="0"/>
                    </a:p>
                  </a:txBody>
                  <a:tcPr/>
                </a:tc>
                <a:tc>
                  <a:txBody>
                    <a:bodyPr/>
                    <a:lstStyle/>
                    <a:p>
                      <a:r>
                        <a:rPr lang="en-US" sz="1400" b="1" i="0" dirty="0" smtClean="0"/>
                        <a:t>Opening Remarks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Michelle K. Lee,</a:t>
                      </a:r>
                      <a:r>
                        <a:rPr lang="en-US" sz="1400" i="1" baseline="0" dirty="0" smtClean="0"/>
                        <a:t> </a:t>
                      </a:r>
                      <a:r>
                        <a:rPr lang="en-US" sz="1400" i="1" dirty="0" smtClean="0"/>
                        <a:t>Deputy</a:t>
                      </a:r>
                      <a:r>
                        <a:rPr lang="en-US" sz="1400" i="1" baseline="0" dirty="0" smtClean="0"/>
                        <a:t> Under Secretary and Deputy Director</a:t>
                      </a:r>
                      <a:endParaRPr lang="en-US" sz="1400" i="1" dirty="0" smtClean="0"/>
                    </a:p>
                  </a:txBody>
                  <a:tcPr/>
                </a:tc>
              </a:tr>
              <a:tr h="544462">
                <a:tc>
                  <a:txBody>
                    <a:bodyPr/>
                    <a:lstStyle/>
                    <a:p>
                      <a:pPr algn="ctr"/>
                      <a:r>
                        <a:rPr lang="en-US" sz="1400" dirty="0" smtClean="0"/>
                        <a:t>1:15 PM to 2:15 PM</a:t>
                      </a:r>
                      <a:endParaRPr lang="en-US" sz="1400" dirty="0"/>
                    </a:p>
                  </a:txBody>
                  <a:tcPr/>
                </a:tc>
                <a:tc>
                  <a:txBody>
                    <a:bodyPr/>
                    <a:lstStyle/>
                    <a:p>
                      <a:r>
                        <a:rPr lang="en-US" sz="1400" b="1" baseline="0" dirty="0" smtClean="0"/>
                        <a:t>Will My Application Be Examined Under AIA (FITF) Or Not?</a:t>
                      </a:r>
                    </a:p>
                    <a:p>
                      <a:r>
                        <a:rPr lang="en-US" sz="1400" i="1" baseline="0" dirty="0" smtClean="0"/>
                        <a:t>Cassandra Spyrou, QAS in TC 2800</a:t>
                      </a:r>
                      <a:endParaRPr lang="en-US" sz="1400" i="1" dirty="0" smtClean="0"/>
                    </a:p>
                  </a:txBody>
                  <a:tcPr/>
                </a:tc>
              </a:tr>
              <a:tr h="544462">
                <a:tc>
                  <a:txBody>
                    <a:bodyPr/>
                    <a:lstStyle/>
                    <a:p>
                      <a:pPr algn="ctr"/>
                      <a:r>
                        <a:rPr lang="en-US" sz="1400" dirty="0" smtClean="0"/>
                        <a:t>2:15 PM to 3:00 PM</a:t>
                      </a:r>
                      <a:endParaRPr lang="en-US" sz="1400" dirty="0"/>
                    </a:p>
                  </a:txBody>
                  <a:tcPr/>
                </a:tc>
                <a:tc>
                  <a:txBody>
                    <a:bodyPr/>
                    <a:lstStyle/>
                    <a:p>
                      <a:r>
                        <a:rPr lang="en-US" sz="1400" b="1" dirty="0" smtClean="0"/>
                        <a:t>FITF</a:t>
                      </a:r>
                      <a:r>
                        <a:rPr lang="en-US" sz="1400" b="1" baseline="0" dirty="0" smtClean="0"/>
                        <a:t> -- </a:t>
                      </a:r>
                      <a:r>
                        <a:rPr lang="en-US" sz="1400" b="1" dirty="0" smtClean="0"/>
                        <a:t>A Year in Review</a:t>
                      </a:r>
                    </a:p>
                    <a:p>
                      <a:r>
                        <a:rPr lang="en-US" sz="1400" i="1" dirty="0" smtClean="0"/>
                        <a:t>Tom </a:t>
                      </a:r>
                      <a:r>
                        <a:rPr lang="en-US" sz="1400" i="1" baseline="0" dirty="0" smtClean="0"/>
                        <a:t>Hughes, SPE in TC 3700</a:t>
                      </a:r>
                      <a:endParaRPr lang="en-US" sz="1400" i="1" dirty="0" smtClean="0"/>
                    </a:p>
                  </a:txBody>
                  <a:tcPr/>
                </a:tc>
              </a:tr>
              <a:tr h="313156">
                <a:tc>
                  <a:txBody>
                    <a:bodyPr/>
                    <a:lstStyle/>
                    <a:p>
                      <a:pPr algn="ctr"/>
                      <a:r>
                        <a:rPr lang="en-US" sz="1400" dirty="0" smtClean="0"/>
                        <a:t>3:00 PM to 3:15 PM</a:t>
                      </a:r>
                      <a:endParaRPr lang="en-US" sz="1400" dirty="0"/>
                    </a:p>
                  </a:txBody>
                  <a:tcPr/>
                </a:tc>
                <a:tc>
                  <a:txBody>
                    <a:bodyPr/>
                    <a:lstStyle/>
                    <a:p>
                      <a:r>
                        <a:rPr lang="en-US" sz="1400" b="1" dirty="0" smtClean="0"/>
                        <a:t>BREAK</a:t>
                      </a:r>
                      <a:endParaRPr lang="en-US" sz="1400" b="1" dirty="0"/>
                    </a:p>
                  </a:txBody>
                  <a:tcPr/>
                </a:tc>
              </a:tr>
              <a:tr h="777803">
                <a:tc>
                  <a:txBody>
                    <a:bodyPr/>
                    <a:lstStyle/>
                    <a:p>
                      <a:pPr algn="ctr"/>
                      <a:r>
                        <a:rPr lang="en-US" sz="1400" dirty="0" smtClean="0"/>
                        <a:t>3:15 PM to 4:20 PM</a:t>
                      </a:r>
                      <a:endParaRPr lang="en-US" sz="1400" dirty="0"/>
                    </a:p>
                  </a:txBody>
                  <a:tcPr/>
                </a:tc>
                <a:tc>
                  <a:txBody>
                    <a:bodyPr/>
                    <a:lstStyle/>
                    <a:p>
                      <a:r>
                        <a:rPr lang="en-US" sz="1400" b="1" dirty="0" smtClean="0"/>
                        <a:t>FITF Overview and Tips on Responding to Prior Art Rejections</a:t>
                      </a:r>
                    </a:p>
                    <a:p>
                      <a:r>
                        <a:rPr lang="en-US" sz="1400" i="1" dirty="0" smtClean="0"/>
                        <a:t>Kathleen Fonda, Senior Legal Advisor</a:t>
                      </a:r>
                    </a:p>
                    <a:p>
                      <a:r>
                        <a:rPr lang="en-US" sz="1400" i="1" dirty="0" smtClean="0"/>
                        <a:t>Office</a:t>
                      </a:r>
                      <a:r>
                        <a:rPr lang="en-US" sz="1400" i="1" baseline="0" dirty="0" smtClean="0"/>
                        <a:t> of Patent Legal Administration</a:t>
                      </a:r>
                      <a:endParaRPr lang="en-US" sz="1400" i="1" dirty="0"/>
                    </a:p>
                  </a:txBody>
                  <a:tcPr/>
                </a:tc>
              </a:tr>
              <a:tr h="544462">
                <a:tc>
                  <a:txBody>
                    <a:bodyPr/>
                    <a:lstStyle/>
                    <a:p>
                      <a:pPr algn="ctr"/>
                      <a:r>
                        <a:rPr lang="en-US" sz="1400" dirty="0" smtClean="0"/>
                        <a:t>4:20 PM to 4:30 PM</a:t>
                      </a:r>
                      <a:endParaRPr lang="en-US" sz="1400" dirty="0"/>
                    </a:p>
                  </a:txBody>
                  <a:tcPr/>
                </a:tc>
                <a:tc>
                  <a:txBody>
                    <a:bodyPr/>
                    <a:lstStyle/>
                    <a:p>
                      <a:r>
                        <a:rPr lang="en-US" sz="1400" b="1" dirty="0" smtClean="0"/>
                        <a:t>Tour of the AIA (FITF) Website</a:t>
                      </a:r>
                    </a:p>
                    <a:p>
                      <a:r>
                        <a:rPr lang="en-US" sz="1400" i="1" dirty="0" smtClean="0"/>
                        <a:t>Kathleen Bragdon,</a:t>
                      </a:r>
                      <a:r>
                        <a:rPr lang="en-US" sz="1400" i="1" baseline="0" dirty="0" smtClean="0"/>
                        <a:t> QAS in TC 1600</a:t>
                      </a:r>
                      <a:endParaRPr lang="en-US" sz="1400" i="1" dirty="0"/>
                    </a:p>
                  </a:txBody>
                  <a:tcPr/>
                </a:tc>
              </a:tr>
              <a:tr h="311121">
                <a:tc>
                  <a:txBody>
                    <a:bodyPr/>
                    <a:lstStyle/>
                    <a:p>
                      <a:pPr algn="ctr"/>
                      <a:r>
                        <a:rPr lang="en-US" sz="1400" dirty="0" smtClean="0"/>
                        <a:t>4:30 PM</a:t>
                      </a:r>
                      <a:r>
                        <a:rPr lang="en-US" sz="1400" baseline="0" dirty="0" smtClean="0"/>
                        <a:t> to 5:00 PM</a:t>
                      </a:r>
                      <a:endParaRPr lang="en-US" sz="1400" dirty="0"/>
                    </a:p>
                  </a:txBody>
                  <a:tcPr/>
                </a:tc>
                <a:tc>
                  <a:txBody>
                    <a:bodyPr/>
                    <a:lstStyle/>
                    <a:p>
                      <a:r>
                        <a:rPr lang="en-US" sz="1400" b="1" dirty="0" smtClean="0"/>
                        <a:t>Q&amp;A Panel Discussion </a:t>
                      </a:r>
                      <a:r>
                        <a:rPr lang="en-US" sz="1400" b="0" i="1" dirty="0" smtClean="0"/>
                        <a:t>(Hughes, Spyrou,</a:t>
                      </a:r>
                      <a:r>
                        <a:rPr lang="en-US" sz="1400" b="0" i="1" baseline="0" dirty="0" smtClean="0"/>
                        <a:t> Fonda, Bragdon)</a:t>
                      </a:r>
                      <a:endParaRPr lang="en-US" sz="1400" b="0" i="1" dirty="0" smtClean="0"/>
                    </a:p>
                    <a:p>
                      <a:r>
                        <a:rPr lang="en-US" sz="1400" i="1" dirty="0" smtClean="0"/>
                        <a:t>Christopher</a:t>
                      </a:r>
                      <a:r>
                        <a:rPr lang="en-US" sz="1400" i="1" baseline="0" dirty="0" smtClean="0"/>
                        <a:t> Grant, QAS in TC 2400 (Moderator)</a:t>
                      </a:r>
                      <a:endParaRPr lang="en-US" sz="1400" i="1" dirty="0"/>
                    </a:p>
                  </a:txBody>
                  <a:tcPr/>
                </a:tc>
              </a:tr>
            </a:tbl>
          </a:graphicData>
        </a:graphic>
      </p:graphicFrame>
    </p:spTree>
    <p:extLst>
      <p:ext uri="{BB962C8B-B14F-4D97-AF65-F5344CB8AC3E}">
        <p14:creationId xmlns:p14="http://schemas.microsoft.com/office/powerpoint/2010/main" val="340305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a:noFill/>
        </p:spPr>
        <p:txBody>
          <a:bodyPr/>
          <a:lstStyle/>
          <a:p>
            <a:r>
              <a:rPr lang="en-US" sz="3200" dirty="0">
                <a:solidFill>
                  <a:srgbClr val="002060"/>
                </a:solidFill>
              </a:rPr>
              <a:t>1.55/1.78 </a:t>
            </a:r>
            <a:r>
              <a:rPr lang="en-US" sz="3200" dirty="0" smtClean="0">
                <a:solidFill>
                  <a:srgbClr val="002060"/>
                </a:solidFill>
              </a:rPr>
              <a:t>Statements for</a:t>
            </a:r>
            <a:r>
              <a:rPr lang="en-US" sz="3200" dirty="0">
                <a:solidFill>
                  <a:srgbClr val="002060"/>
                </a:solidFill>
              </a:rPr>
              <a:t/>
            </a:r>
            <a:br>
              <a:rPr lang="en-US" sz="3200" dirty="0">
                <a:solidFill>
                  <a:srgbClr val="002060"/>
                </a:solidFill>
              </a:rPr>
            </a:br>
            <a:r>
              <a:rPr lang="en-US" sz="3200" dirty="0" smtClean="0">
                <a:solidFill>
                  <a:srgbClr val="002060"/>
                </a:solidFill>
              </a:rPr>
              <a:t>AIA (FITF) </a:t>
            </a:r>
            <a:r>
              <a:rPr lang="en-US" sz="3200" b="1" dirty="0" smtClean="0">
                <a:solidFill>
                  <a:srgbClr val="002060"/>
                </a:solidFill>
              </a:rPr>
              <a:t>Transition Applications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20</a:t>
            </a:fld>
            <a:endParaRPr lang="en-US" dirty="0"/>
          </a:p>
        </p:txBody>
      </p:sp>
      <p:sp>
        <p:nvSpPr>
          <p:cNvPr id="4" name="Rectangle 3"/>
          <p:cNvSpPr/>
          <p:nvPr/>
        </p:nvSpPr>
        <p:spPr>
          <a:xfrm>
            <a:off x="457200" y="1694795"/>
            <a:ext cx="8610600" cy="3554819"/>
          </a:xfrm>
          <a:prstGeom prst="rect">
            <a:avLst/>
          </a:prstGeom>
        </p:spPr>
        <p:txBody>
          <a:bodyPr wrap="square">
            <a:spAutoFit/>
          </a:bodyPr>
          <a:lstStyle/>
          <a:p>
            <a:pPr marL="342900" indent="-342900">
              <a:buFont typeface="Wingdings" pitchFamily="2" charset="2"/>
              <a:buChar char="Ø"/>
            </a:pPr>
            <a:r>
              <a:rPr lang="en-US" sz="2400" kern="0" dirty="0" smtClean="0">
                <a:latin typeface="Georgia" pitchFamily="18" charset="0"/>
              </a:rPr>
              <a:t>When filing a transition </a:t>
            </a:r>
            <a:r>
              <a:rPr lang="en-US" sz="2400" kern="0" dirty="0">
                <a:latin typeface="Georgia" pitchFamily="18" charset="0"/>
              </a:rPr>
              <a:t>application that </a:t>
            </a:r>
            <a:r>
              <a:rPr lang="en-US" sz="2400" kern="0" dirty="0" smtClean="0">
                <a:latin typeface="Georgia" pitchFamily="18" charset="0"/>
              </a:rPr>
              <a:t>contains </a:t>
            </a:r>
            <a:r>
              <a:rPr lang="en-US" sz="2400" kern="0" dirty="0">
                <a:latin typeface="Georgia" pitchFamily="18" charset="0"/>
              </a:rPr>
              <a:t>or ever contained a claim to an invention having an effective filing date on or after March 16, </a:t>
            </a:r>
            <a:r>
              <a:rPr lang="en-US" sz="2400" kern="0" dirty="0" smtClean="0">
                <a:latin typeface="Georgia" pitchFamily="18" charset="0"/>
              </a:rPr>
              <a:t>2013, a </a:t>
            </a:r>
            <a:r>
              <a:rPr kumimoji="0" lang="en-US" sz="2400" b="0" i="0" u="none" strike="noStrike" kern="0" cap="none" spc="0" normalizeH="0" noProof="0" dirty="0" smtClean="0">
                <a:ln>
                  <a:noFill/>
                </a:ln>
                <a:effectLst/>
                <a:uLnTx/>
                <a:uFillTx/>
                <a:latin typeface="Georgia" pitchFamily="18" charset="0"/>
              </a:rPr>
              <a:t>statement </a:t>
            </a:r>
            <a:r>
              <a:rPr lang="en-US" sz="2400" kern="0" dirty="0" smtClean="0">
                <a:latin typeface="Georgia" pitchFamily="18" charset="0"/>
              </a:rPr>
              <a:t>under </a:t>
            </a:r>
            <a:r>
              <a:rPr lang="en-US" sz="2400" kern="0" dirty="0">
                <a:latin typeface="Georgia" pitchFamily="18" charset="0"/>
              </a:rPr>
              <a:t>37 CFR </a:t>
            </a:r>
            <a:r>
              <a:rPr lang="en-US" sz="2400" kern="0" dirty="0" smtClean="0">
                <a:latin typeface="Georgia" pitchFamily="18" charset="0"/>
              </a:rPr>
              <a:t>1.55 or 1.78 (“</a:t>
            </a:r>
            <a:r>
              <a:rPr lang="en-US" sz="2400" kern="0" dirty="0">
                <a:solidFill>
                  <a:srgbClr val="FF0000"/>
                </a:solidFill>
                <a:latin typeface="Georgia" pitchFamily="18" charset="0"/>
              </a:rPr>
              <a:t>the 1.55/1.78 statement</a:t>
            </a:r>
            <a:r>
              <a:rPr lang="en-US" sz="2400" kern="0" dirty="0" smtClean="0">
                <a:latin typeface="Georgia" pitchFamily="18" charset="0"/>
              </a:rPr>
              <a:t>”) is required</a:t>
            </a:r>
            <a:r>
              <a:rPr kumimoji="0" lang="en-US" sz="2400" b="0" i="0" u="none" strike="noStrike" kern="0" cap="none" spc="0" normalizeH="0" noProof="0" dirty="0" smtClean="0">
                <a:ln>
                  <a:noFill/>
                </a:ln>
                <a:effectLst/>
                <a:uLnTx/>
                <a:uFillTx/>
                <a:latin typeface="Georgia" pitchFamily="18" charset="0"/>
              </a:rPr>
              <a:t>.</a:t>
            </a:r>
          </a:p>
          <a:p>
            <a:endParaRPr kumimoji="0" lang="en-US" sz="900" b="0" i="0" u="none" strike="noStrike" kern="0" cap="none" spc="0" normalizeH="0" baseline="0" noProof="0" dirty="0" smtClean="0">
              <a:ln>
                <a:noFill/>
              </a:ln>
              <a:effectLst/>
              <a:uLnTx/>
              <a:uFillTx/>
              <a:latin typeface="Georgia" pitchFamily="18" charset="0"/>
            </a:endParaRPr>
          </a:p>
          <a:p>
            <a:pPr marL="1371600" lvl="1" indent="-457200">
              <a:buFont typeface="Arial" pitchFamily="34" charset="0"/>
              <a:buChar char="•"/>
            </a:pPr>
            <a:r>
              <a:rPr lang="en-US" sz="2400" kern="0" dirty="0" smtClean="0">
                <a:latin typeface="Georgia" pitchFamily="18" charset="0"/>
              </a:rPr>
              <a:t>Rule 55 relates to foreign priority claims</a:t>
            </a:r>
          </a:p>
          <a:p>
            <a:pPr marL="1371600" lvl="1" indent="-457200">
              <a:buFont typeface="Arial" pitchFamily="34" charset="0"/>
              <a:buChar char="•"/>
            </a:pPr>
            <a:r>
              <a:rPr kumimoji="0" lang="en-US" sz="2400" b="0" i="0" u="none" strike="noStrike" kern="0" cap="none" spc="0" normalizeH="0" baseline="0" noProof="0" dirty="0" smtClean="0">
                <a:ln>
                  <a:noFill/>
                </a:ln>
                <a:effectLst/>
                <a:uLnTx/>
                <a:uFillTx/>
                <a:latin typeface="Georgia" pitchFamily="18" charset="0"/>
              </a:rPr>
              <a:t>Rule</a:t>
            </a:r>
            <a:r>
              <a:rPr kumimoji="0" lang="en-US" sz="2400" b="0" i="0" u="none" strike="noStrike" kern="0" cap="none" spc="0" normalizeH="0" noProof="0" dirty="0" smtClean="0">
                <a:ln>
                  <a:noFill/>
                </a:ln>
                <a:effectLst/>
                <a:uLnTx/>
                <a:uFillTx/>
                <a:latin typeface="Georgia" pitchFamily="18" charset="0"/>
              </a:rPr>
              <a:t> 78 relates to domestic benefit claims</a:t>
            </a:r>
            <a:endParaRPr kumimoji="0" lang="en-US" sz="2400" b="0" i="0" u="none" strike="noStrike" kern="0" cap="none" spc="0" normalizeH="0" baseline="0" noProof="0" dirty="0" smtClean="0">
              <a:ln>
                <a:noFill/>
              </a:ln>
              <a:effectLst/>
              <a:uLnTx/>
              <a:uFillTx/>
              <a:latin typeface="Georgia" pitchFamily="18" charset="0"/>
            </a:endParaRPr>
          </a:p>
          <a:p>
            <a:pPr marL="342900" indent="-342900">
              <a:buFont typeface="Arial" pitchFamily="34" charset="0"/>
              <a:buChar char="•"/>
            </a:pPr>
            <a:endParaRPr lang="en-US" sz="2400" dirty="0" smtClean="0">
              <a:latin typeface="Georgia" pitchFamily="18" charset="0"/>
            </a:endParaRPr>
          </a:p>
          <a:p>
            <a:pPr marL="342900" indent="-342900">
              <a:buFont typeface="Wingdings" pitchFamily="2" charset="2"/>
              <a:buChar char="Ø"/>
            </a:pPr>
            <a:r>
              <a:rPr lang="en-US" sz="2400" dirty="0" smtClean="0">
                <a:latin typeface="Georgia" pitchFamily="18" charset="0"/>
              </a:rPr>
              <a:t>A </a:t>
            </a:r>
            <a:r>
              <a:rPr lang="en-US" sz="2400" dirty="0">
                <a:latin typeface="Georgia" pitchFamily="18" charset="0"/>
              </a:rPr>
              <a:t>1.78 statement in a child transition application is not needed if a parent contains a 1.55/1.78 statement</a:t>
            </a:r>
            <a:r>
              <a:rPr lang="en-US" sz="2400" dirty="0" smtClean="0">
                <a:latin typeface="Georgia" pitchFamily="18" charset="0"/>
              </a:rPr>
              <a:t>.  </a:t>
            </a:r>
            <a:endParaRPr kumimoji="0" lang="en-US" sz="20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190752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239000" cy="2895600"/>
          </a:xfrm>
        </p:spPr>
        <p:txBody>
          <a:bodyPr/>
          <a:lstStyle/>
          <a:p>
            <a:pPr>
              <a:buFont typeface="Wingdings" pitchFamily="2" charset="2"/>
              <a:buChar char="Ø"/>
            </a:pPr>
            <a:r>
              <a:rPr lang="en-US" sz="2400" dirty="0" smtClean="0">
                <a:latin typeface="Georgia" pitchFamily="18" charset="0"/>
              </a:rPr>
              <a:t>Updated versions </a:t>
            </a:r>
            <a:r>
              <a:rPr lang="en-US" sz="2400" dirty="0">
                <a:latin typeface="Georgia" pitchFamily="18" charset="0"/>
              </a:rPr>
              <a:t>of the application data </a:t>
            </a:r>
            <a:r>
              <a:rPr lang="en-US" sz="2400" dirty="0" smtClean="0">
                <a:latin typeface="Georgia" pitchFamily="18" charset="0"/>
              </a:rPr>
              <a:t>sheet (ADS -- Form </a:t>
            </a:r>
            <a:r>
              <a:rPr lang="en-US" sz="2400" dirty="0">
                <a:latin typeface="Georgia" pitchFamily="18" charset="0"/>
              </a:rPr>
              <a:t>PTO/AIA/14) and the </a:t>
            </a:r>
            <a:r>
              <a:rPr lang="en-US" sz="2400" dirty="0" smtClean="0">
                <a:latin typeface="Georgia" pitchFamily="18" charset="0"/>
              </a:rPr>
              <a:t>transmittal letter for 371 national stage filing (Form PTO-1390) are available </a:t>
            </a:r>
            <a:r>
              <a:rPr lang="en-US" sz="2400" dirty="0">
                <a:latin typeface="Georgia" pitchFamily="18" charset="0"/>
              </a:rPr>
              <a:t>for an applicant to make the </a:t>
            </a:r>
            <a:r>
              <a:rPr lang="en-US" sz="2400" dirty="0" smtClean="0">
                <a:latin typeface="Georgia" pitchFamily="18" charset="0"/>
              </a:rPr>
              <a:t>1.55/1.78 statement by marking a check box on the forms.</a:t>
            </a:r>
            <a:r>
              <a:rPr lang="en-US" sz="2400" dirty="0">
                <a:latin typeface="Georgia" pitchFamily="18" charset="0"/>
              </a:rPr>
              <a:t>  </a:t>
            </a:r>
            <a:endParaRPr lang="en-US" sz="2400" dirty="0" smtClean="0">
              <a:latin typeface="Georgia" pitchFamily="18" charset="0"/>
            </a:endParaRPr>
          </a:p>
          <a:p>
            <a:endParaRPr lang="en-US" sz="2400" dirty="0" smtClean="0">
              <a:latin typeface="Georgia" pitchFamily="18" charset="0"/>
            </a:endParaRPr>
          </a:p>
          <a:p>
            <a:endParaRPr lang="en-US" sz="2400" dirty="0"/>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21</a:t>
            </a:fld>
            <a:endParaRPr lang="en-US" dirty="0"/>
          </a:p>
        </p:txBody>
      </p:sp>
      <p:sp>
        <p:nvSpPr>
          <p:cNvPr id="5" name="Title 1"/>
          <p:cNvSpPr>
            <a:spLocks noGrp="1"/>
          </p:cNvSpPr>
          <p:nvPr>
            <p:ph type="title"/>
          </p:nvPr>
        </p:nvSpPr>
        <p:spPr>
          <a:xfrm>
            <a:off x="457200" y="304800"/>
            <a:ext cx="8382000" cy="1143000"/>
          </a:xfrm>
          <a:noFill/>
        </p:spPr>
        <p:txBody>
          <a:bodyPr/>
          <a:lstStyle/>
          <a:p>
            <a:r>
              <a:rPr lang="en-US" sz="3000" b="1" dirty="0" smtClean="0">
                <a:solidFill>
                  <a:srgbClr val="002060"/>
                </a:solidFill>
              </a:rPr>
              <a:t>Forms for Making a 1.55/1.78 Statement</a:t>
            </a:r>
            <a:endParaRPr lang="en-US" sz="3000" b="1" dirty="0">
              <a:solidFill>
                <a:srgbClr val="002060"/>
              </a:solidFill>
            </a:endParaRPr>
          </a:p>
        </p:txBody>
      </p:sp>
    </p:spTree>
    <p:extLst>
      <p:ext uri="{BB962C8B-B14F-4D97-AF65-F5344CB8AC3E}">
        <p14:creationId xmlns:p14="http://schemas.microsoft.com/office/powerpoint/2010/main" val="1500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solidFill>
                  <a:srgbClr val="002060"/>
                </a:solidFill>
              </a:rPr>
              <a:t>Application Data Sheet with        </a:t>
            </a:r>
            <a:br>
              <a:rPr lang="en-US" sz="3000" b="1" dirty="0" smtClean="0">
                <a:solidFill>
                  <a:srgbClr val="002060"/>
                </a:solidFill>
              </a:rPr>
            </a:br>
            <a:r>
              <a:rPr lang="en-US" sz="3000" b="1" dirty="0" smtClean="0">
                <a:solidFill>
                  <a:srgbClr val="002060"/>
                </a:solidFill>
              </a:rPr>
              <a:t>1.55/1.78 Statement Check Box</a:t>
            </a:r>
            <a:endParaRPr lang="en-US" sz="3000" b="1" dirty="0">
              <a:solidFill>
                <a:srgbClr val="002060"/>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22</a:t>
            </a:fld>
            <a:endParaRPr lang="en-US" dirty="0"/>
          </a:p>
        </p:txBody>
      </p:sp>
      <p:pic>
        <p:nvPicPr>
          <p:cNvPr id="1026" name="Picture 2" descr="Application Data Sheet with 1.55/1.78 statement box che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31163"/>
            <a:ext cx="8600997" cy="4745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descr="&quot;&quot;"/>
          <p:cNvSpPr/>
          <p:nvPr/>
        </p:nvSpPr>
        <p:spPr bwMode="auto">
          <a:xfrm>
            <a:off x="414298" y="4495800"/>
            <a:ext cx="8382000" cy="1981200"/>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6" name="Rectangle 5" descr="&quot;&quot;"/>
          <p:cNvSpPr/>
          <p:nvPr/>
        </p:nvSpPr>
        <p:spPr bwMode="auto">
          <a:xfrm>
            <a:off x="533400" y="5791200"/>
            <a:ext cx="152400" cy="15240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0" name="Straight Connector 9"/>
          <p:cNvCxnSpPr/>
          <p:nvPr/>
        </p:nvCxnSpPr>
        <p:spPr>
          <a:xfrm>
            <a:off x="552302" y="5807975"/>
            <a:ext cx="152400" cy="1232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2302" y="5795645"/>
            <a:ext cx="127000" cy="1479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descr="&quot;&quot;"/>
          <p:cNvCxnSpPr/>
          <p:nvPr/>
        </p:nvCxnSpPr>
        <p:spPr bwMode="auto">
          <a:xfrm>
            <a:off x="152400" y="3810000"/>
            <a:ext cx="430332" cy="1915719"/>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329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000" dirty="0" smtClean="0">
                <a:solidFill>
                  <a:srgbClr val="002060"/>
                </a:solidFill>
              </a:rPr>
              <a:t>1.55/1.78 </a:t>
            </a:r>
            <a:r>
              <a:rPr lang="en-US" sz="3000" b="1" dirty="0" smtClean="0">
                <a:solidFill>
                  <a:srgbClr val="002060"/>
                </a:solidFill>
              </a:rPr>
              <a:t>Statement Reflected</a:t>
            </a:r>
            <a:br>
              <a:rPr lang="en-US" sz="3000" b="1" dirty="0" smtClean="0">
                <a:solidFill>
                  <a:srgbClr val="002060"/>
                </a:solidFill>
              </a:rPr>
            </a:br>
            <a:r>
              <a:rPr lang="en-US" sz="3000" b="1" dirty="0" smtClean="0">
                <a:solidFill>
                  <a:srgbClr val="002060"/>
                </a:solidFill>
              </a:rPr>
              <a:t>in the Filing Receipt</a:t>
            </a:r>
            <a:endParaRPr lang="en-US" sz="30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23</a:t>
            </a:fld>
            <a:endParaRPr lang="en-US" dirty="0"/>
          </a:p>
        </p:txBody>
      </p:sp>
      <p:pic>
        <p:nvPicPr>
          <p:cNvPr id="1028" name="Picture 4" descr="Filing Receipt showing 1.55/1.78 Statement Recei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76" y="1524000"/>
            <a:ext cx="7696200" cy="43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descr="&quot;&quot;"/>
          <p:cNvCxnSpPr/>
          <p:nvPr/>
        </p:nvCxnSpPr>
        <p:spPr bwMode="auto">
          <a:xfrm flipH="1">
            <a:off x="7239002" y="4648200"/>
            <a:ext cx="1523998" cy="5334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312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066800"/>
          </a:xfrm>
        </p:spPr>
        <p:txBody>
          <a:bodyPr/>
          <a:lstStyle/>
          <a:p>
            <a:r>
              <a:rPr lang="en-US" sz="2800" b="1" dirty="0" smtClean="0">
                <a:solidFill>
                  <a:srgbClr val="002060"/>
                </a:solidFill>
              </a:rPr>
              <a:t>Making or Rescinding a 1.55/1.78 Statement Using a Separate Paper</a:t>
            </a:r>
            <a:endParaRPr lang="en-US" sz="2800" b="1" dirty="0">
              <a:solidFill>
                <a:srgbClr val="002060"/>
              </a:solidFill>
            </a:endParaRPr>
          </a:p>
        </p:txBody>
      </p:sp>
      <p:sp>
        <p:nvSpPr>
          <p:cNvPr id="3" name="Content Placeholder 2"/>
          <p:cNvSpPr>
            <a:spLocks noGrp="1"/>
          </p:cNvSpPr>
          <p:nvPr>
            <p:ph idx="1"/>
          </p:nvPr>
        </p:nvSpPr>
        <p:spPr>
          <a:xfrm>
            <a:off x="685800" y="1676400"/>
            <a:ext cx="8229600" cy="4876800"/>
          </a:xfrm>
        </p:spPr>
        <p:txBody>
          <a:bodyPr/>
          <a:lstStyle/>
          <a:p>
            <a:pPr>
              <a:buFont typeface="Wingdings" pitchFamily="2" charset="2"/>
              <a:buChar char="Ø"/>
            </a:pPr>
            <a:r>
              <a:rPr lang="en-US" sz="2200" dirty="0" smtClean="0">
                <a:latin typeface="Georgia" pitchFamily="18" charset="0"/>
              </a:rPr>
              <a:t>If applicant does not select the 1.55/1.78 statement check box on the ADS, applicant </a:t>
            </a:r>
            <a:r>
              <a:rPr lang="en-US" sz="2200" dirty="0">
                <a:latin typeface="Georgia" pitchFamily="18" charset="0"/>
              </a:rPr>
              <a:t>may </a:t>
            </a:r>
            <a:r>
              <a:rPr lang="en-US" sz="2200" dirty="0" smtClean="0">
                <a:latin typeface="Georgia" pitchFamily="18" charset="0"/>
              </a:rPr>
              <a:t>provide </a:t>
            </a:r>
            <a:r>
              <a:rPr lang="en-US" sz="2200" dirty="0">
                <a:latin typeface="Georgia" pitchFamily="18" charset="0"/>
              </a:rPr>
              <a:t>the </a:t>
            </a:r>
            <a:r>
              <a:rPr lang="en-US" sz="2200" dirty="0" smtClean="0">
                <a:latin typeface="Georgia" pitchFamily="18" charset="0"/>
              </a:rPr>
              <a:t>statement in </a:t>
            </a:r>
            <a:r>
              <a:rPr lang="en-US" sz="2200" b="1" dirty="0" smtClean="0">
                <a:latin typeface="Georgia" pitchFamily="18" charset="0"/>
              </a:rPr>
              <a:t>a separate document.</a:t>
            </a:r>
          </a:p>
          <a:p>
            <a:pPr>
              <a:buFont typeface="Wingdings" pitchFamily="2" charset="2"/>
              <a:buChar char="Ø"/>
            </a:pPr>
            <a:endParaRPr lang="en-US" sz="1000" dirty="0">
              <a:latin typeface="Georgia" pitchFamily="18" charset="0"/>
            </a:endParaRPr>
          </a:p>
          <a:p>
            <a:pPr>
              <a:buFont typeface="Wingdings" pitchFamily="2" charset="2"/>
              <a:buChar char="Ø"/>
            </a:pPr>
            <a:r>
              <a:rPr lang="en-US" sz="2200" dirty="0" smtClean="0">
                <a:latin typeface="Georgia" pitchFamily="18" charset="0"/>
              </a:rPr>
              <a:t>Applicant may also </a:t>
            </a:r>
            <a:r>
              <a:rPr lang="en-US" sz="2200" dirty="0">
                <a:latin typeface="Georgia" pitchFamily="18" charset="0"/>
              </a:rPr>
              <a:t>rescind </a:t>
            </a:r>
            <a:r>
              <a:rPr lang="en-US" sz="2200" dirty="0" smtClean="0">
                <a:latin typeface="Georgia" pitchFamily="18" charset="0"/>
              </a:rPr>
              <a:t>an erroneous </a:t>
            </a:r>
            <a:r>
              <a:rPr lang="en-US" sz="2200" dirty="0">
                <a:latin typeface="Georgia" pitchFamily="18" charset="0"/>
              </a:rPr>
              <a:t>1.55/1.78 statement in a separate document.  </a:t>
            </a:r>
            <a:endParaRPr lang="en-US" sz="2200" dirty="0" smtClean="0">
              <a:latin typeface="Georgia" pitchFamily="18" charset="0"/>
            </a:endParaRPr>
          </a:p>
          <a:p>
            <a:pPr>
              <a:buFont typeface="Wingdings" pitchFamily="2" charset="2"/>
              <a:buChar char="Ø"/>
            </a:pPr>
            <a:endParaRPr lang="en-US" sz="1000" dirty="0" smtClean="0">
              <a:latin typeface="Georgia" pitchFamily="18" charset="0"/>
            </a:endParaRPr>
          </a:p>
          <a:p>
            <a:pPr>
              <a:buFont typeface="Wingdings" pitchFamily="2" charset="2"/>
              <a:buChar char="Ø"/>
            </a:pPr>
            <a:r>
              <a:rPr lang="en-US" sz="2200" dirty="0" smtClean="0">
                <a:latin typeface="Georgia" pitchFamily="18" charset="0"/>
              </a:rPr>
              <a:t>To index the above separate documents correctly when filing online, applicant </a:t>
            </a:r>
            <a:r>
              <a:rPr lang="en-US" sz="2200" dirty="0">
                <a:latin typeface="Georgia" pitchFamily="18" charset="0"/>
              </a:rPr>
              <a:t>must select the document description “Make/Rescind </a:t>
            </a:r>
            <a:r>
              <a:rPr lang="en-US" sz="2200" dirty="0" smtClean="0">
                <a:latin typeface="Georgia" pitchFamily="18" charset="0"/>
              </a:rPr>
              <a:t>AIA (First Inventor to File) 1.55/1.78 Stmnt.”</a:t>
            </a:r>
          </a:p>
          <a:p>
            <a:endParaRPr lang="en-US" sz="2400" dirty="0">
              <a:latin typeface="Georgia" pitchFamily="18" charset="0"/>
            </a:endParaRPr>
          </a:p>
          <a:p>
            <a:endParaRPr lang="en-US" i="1" dirty="0"/>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24</a:t>
            </a:fld>
            <a:endParaRPr lang="en-US" dirty="0"/>
          </a:p>
        </p:txBody>
      </p:sp>
      <p:pic>
        <p:nvPicPr>
          <p:cNvPr id="1027" name="Picture 3" descr="document code R.55.78.STMT for making or rescinding a 1.55/1.78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0"/>
            <a:ext cx="5817676"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03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24" y="228600"/>
            <a:ext cx="7493076" cy="1143000"/>
          </a:xfrm>
          <a:noFill/>
        </p:spPr>
        <p:txBody>
          <a:bodyPr/>
          <a:lstStyle/>
          <a:p>
            <a:r>
              <a:rPr lang="en-US" sz="3600" b="1" dirty="0" smtClean="0">
                <a:solidFill>
                  <a:srgbClr val="002060"/>
                </a:solidFill>
              </a:rPr>
              <a:t>AIA (FITF) Application Types</a:t>
            </a:r>
            <a:endParaRPr lang="en-US" sz="36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25</a:t>
            </a:fld>
            <a:endParaRPr lang="en-US" dirty="0"/>
          </a:p>
        </p:txBody>
      </p:sp>
      <p:sp>
        <p:nvSpPr>
          <p:cNvPr id="9" name="TextBox 8"/>
          <p:cNvSpPr txBox="1"/>
          <p:nvPr/>
        </p:nvSpPr>
        <p:spPr>
          <a:xfrm>
            <a:off x="5943600" y="4641176"/>
            <a:ext cx="3200400" cy="584775"/>
          </a:xfrm>
          <a:prstGeom prst="rect">
            <a:avLst/>
          </a:prstGeom>
          <a:noFill/>
        </p:spPr>
        <p:txBody>
          <a:bodyPr wrap="square" rtlCol="0">
            <a:spAutoFit/>
          </a:bodyPr>
          <a:lstStyle/>
          <a:p>
            <a:pPr algn="ctr"/>
            <a:r>
              <a:rPr lang="en-US" sz="1600" dirty="0">
                <a:latin typeface="Georgia" pitchFamily="18" charset="0"/>
              </a:rPr>
              <a:t>1.55/1.78 statement </a:t>
            </a:r>
          </a:p>
          <a:p>
            <a:pPr algn="ctr"/>
            <a:r>
              <a:rPr lang="en-US" sz="1600" b="1" dirty="0">
                <a:latin typeface="Georgia" pitchFamily="18" charset="0"/>
              </a:rPr>
              <a:t>Not Relevant</a:t>
            </a:r>
          </a:p>
        </p:txBody>
      </p:sp>
      <p:sp>
        <p:nvSpPr>
          <p:cNvPr id="10" name="TextBox 9"/>
          <p:cNvSpPr txBox="1"/>
          <p:nvPr/>
        </p:nvSpPr>
        <p:spPr>
          <a:xfrm>
            <a:off x="3048000" y="4593015"/>
            <a:ext cx="3048000" cy="1600438"/>
          </a:xfrm>
          <a:prstGeom prst="rect">
            <a:avLst/>
          </a:prstGeom>
          <a:noFill/>
        </p:spPr>
        <p:txBody>
          <a:bodyPr wrap="square" rtlCol="0">
            <a:spAutoFit/>
          </a:bodyPr>
          <a:lstStyle/>
          <a:p>
            <a:pPr algn="ctr"/>
            <a:r>
              <a:rPr lang="en-US" sz="1600" dirty="0">
                <a:solidFill>
                  <a:srgbClr val="FF0000"/>
                </a:solidFill>
                <a:latin typeface="Georgia" pitchFamily="18" charset="0"/>
              </a:rPr>
              <a:t>1.55/1.78 statement </a:t>
            </a:r>
          </a:p>
          <a:p>
            <a:pPr algn="ctr"/>
            <a:r>
              <a:rPr lang="en-US" sz="1600" b="1" dirty="0">
                <a:solidFill>
                  <a:srgbClr val="FF0000"/>
                </a:solidFill>
                <a:latin typeface="Georgia" pitchFamily="18" charset="0"/>
              </a:rPr>
              <a:t>NEEDED IF</a:t>
            </a:r>
          </a:p>
          <a:p>
            <a:pPr algn="ctr"/>
            <a:r>
              <a:rPr lang="en-US" sz="1600" dirty="0">
                <a:solidFill>
                  <a:srgbClr val="000000"/>
                </a:solidFill>
                <a:latin typeface="Georgia" pitchFamily="18" charset="0"/>
              </a:rPr>
              <a:t>the transition application contains or ever contained a claim to an invention having an </a:t>
            </a:r>
          </a:p>
          <a:p>
            <a:pPr algn="ctr"/>
            <a:r>
              <a:rPr lang="en-US" sz="1600" dirty="0">
                <a:solidFill>
                  <a:srgbClr val="000000"/>
                </a:solidFill>
                <a:latin typeface="Georgia" pitchFamily="18" charset="0"/>
              </a:rPr>
              <a:t>EFD on or after 3/16/2013*</a:t>
            </a:r>
            <a:endParaRPr lang="en-US" sz="1600" dirty="0">
              <a:solidFill>
                <a:srgbClr val="FF0000"/>
              </a:solidFill>
              <a:latin typeface="Georgia" pitchFamily="18" charset="0"/>
            </a:endParaRPr>
          </a:p>
        </p:txBody>
      </p:sp>
      <p:sp>
        <p:nvSpPr>
          <p:cNvPr id="11" name="TextBox 10"/>
          <p:cNvSpPr txBox="1"/>
          <p:nvPr/>
        </p:nvSpPr>
        <p:spPr>
          <a:xfrm>
            <a:off x="76200" y="4569679"/>
            <a:ext cx="2819400" cy="584775"/>
          </a:xfrm>
          <a:prstGeom prst="rect">
            <a:avLst/>
          </a:prstGeom>
          <a:noFill/>
        </p:spPr>
        <p:txBody>
          <a:bodyPr wrap="square" rtlCol="0">
            <a:spAutoFit/>
          </a:bodyPr>
          <a:lstStyle/>
          <a:p>
            <a:pPr algn="ctr"/>
            <a:r>
              <a:rPr lang="en-US" sz="1600" dirty="0">
                <a:solidFill>
                  <a:srgbClr val="000000"/>
                </a:solidFill>
                <a:latin typeface="Georgia" pitchFamily="18" charset="0"/>
              </a:rPr>
              <a:t>1.55/1.78 statement </a:t>
            </a:r>
          </a:p>
          <a:p>
            <a:pPr algn="ctr"/>
            <a:r>
              <a:rPr lang="en-US" sz="1600" b="1" dirty="0">
                <a:solidFill>
                  <a:srgbClr val="000000"/>
                </a:solidFill>
                <a:latin typeface="Georgia" pitchFamily="18" charset="0"/>
              </a:rPr>
              <a:t>Not Relevant</a:t>
            </a:r>
          </a:p>
        </p:txBody>
      </p:sp>
      <p:pic>
        <p:nvPicPr>
          <p:cNvPr id="1029" name="Picture 5" descr="bucket representing “pure” pre-AIA (First to Invent)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926080" cy="325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descr="bucket representing “pure” AIA (First Inventor to File)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16415"/>
            <a:ext cx="2895600" cy="32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descr="bucket representing transition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16415"/>
            <a:ext cx="2895600" cy="32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descr="&quot;&quot;"/>
          <p:cNvSpPr/>
          <p:nvPr/>
        </p:nvSpPr>
        <p:spPr bwMode="auto">
          <a:xfrm>
            <a:off x="3505199" y="2374354"/>
            <a:ext cx="2057401" cy="2039112"/>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40" name="Freeform 39" descr="&quot;&quot;"/>
          <p:cNvSpPr/>
          <p:nvPr/>
        </p:nvSpPr>
        <p:spPr bwMode="auto">
          <a:xfrm>
            <a:off x="6553201" y="2383215"/>
            <a:ext cx="2057400" cy="2000693"/>
          </a:xfrm>
          <a:custGeom>
            <a:avLst/>
            <a:gdLst>
              <a:gd name="connsiteX0" fmla="*/ 0 w 1998921"/>
              <a:gd name="connsiteY0" fmla="*/ 63795 h 2009553"/>
              <a:gd name="connsiteX1" fmla="*/ 1020725 w 1998921"/>
              <a:gd name="connsiteY1" fmla="*/ 116958 h 2009553"/>
              <a:gd name="connsiteX2" fmla="*/ 1765004 w 1998921"/>
              <a:gd name="connsiteY2" fmla="*/ 0 h 2009553"/>
              <a:gd name="connsiteX3" fmla="*/ 1998921 w 1998921"/>
              <a:gd name="connsiteY3" fmla="*/ 287079 h 2009553"/>
              <a:gd name="connsiteX4" fmla="*/ 1988288 w 1998921"/>
              <a:gd name="connsiteY4" fmla="*/ 1796902 h 2009553"/>
              <a:gd name="connsiteX5" fmla="*/ 1467293 w 1998921"/>
              <a:gd name="connsiteY5" fmla="*/ 1967023 h 2009553"/>
              <a:gd name="connsiteX6" fmla="*/ 723014 w 1998921"/>
              <a:gd name="connsiteY6" fmla="*/ 2009553 h 2009553"/>
              <a:gd name="connsiteX7" fmla="*/ 265814 w 1998921"/>
              <a:gd name="connsiteY7" fmla="*/ 1956390 h 2009553"/>
              <a:gd name="connsiteX8" fmla="*/ 212651 w 1998921"/>
              <a:gd name="connsiteY8" fmla="*/ 1424762 h 2009553"/>
              <a:gd name="connsiteX9" fmla="*/ 116958 w 1998921"/>
              <a:gd name="connsiteY9" fmla="*/ 935665 h 2009553"/>
              <a:gd name="connsiteX10" fmla="*/ 63795 w 1998921"/>
              <a:gd name="connsiteY10" fmla="*/ 425302 h 2009553"/>
              <a:gd name="connsiteX11" fmla="*/ 0 w 1998921"/>
              <a:gd name="connsiteY11" fmla="*/ 63795 h 20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921" h="2009553">
                <a:moveTo>
                  <a:pt x="0" y="63795"/>
                </a:moveTo>
                <a:lnTo>
                  <a:pt x="1020725" y="116958"/>
                </a:lnTo>
                <a:lnTo>
                  <a:pt x="1765004" y="0"/>
                </a:lnTo>
                <a:lnTo>
                  <a:pt x="1998921" y="287079"/>
                </a:lnTo>
                <a:cubicBezTo>
                  <a:pt x="1995377" y="790353"/>
                  <a:pt x="1991832" y="1293628"/>
                  <a:pt x="1988288" y="1796902"/>
                </a:cubicBezTo>
                <a:lnTo>
                  <a:pt x="1467293" y="1967023"/>
                </a:lnTo>
                <a:lnTo>
                  <a:pt x="723014" y="2009553"/>
                </a:lnTo>
                <a:lnTo>
                  <a:pt x="265814" y="1956390"/>
                </a:lnTo>
                <a:lnTo>
                  <a:pt x="212651" y="1424762"/>
                </a:lnTo>
                <a:lnTo>
                  <a:pt x="116958" y="935665"/>
                </a:lnTo>
                <a:lnTo>
                  <a:pt x="63795" y="425302"/>
                </a:lnTo>
                <a:lnTo>
                  <a:pt x="0" y="63795"/>
                </a:lnTo>
                <a:close/>
              </a:path>
            </a:pathLst>
          </a:cu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7" name="TextBox 6"/>
          <p:cNvSpPr txBox="1"/>
          <p:nvPr/>
        </p:nvSpPr>
        <p:spPr>
          <a:xfrm>
            <a:off x="424130" y="2572852"/>
            <a:ext cx="2286000" cy="1323439"/>
          </a:xfrm>
          <a:prstGeom prst="rect">
            <a:avLst/>
          </a:prstGeom>
          <a:noFill/>
        </p:spPr>
        <p:txBody>
          <a:bodyPr wrap="square" rtlCol="0">
            <a:spAutoFit/>
          </a:bodyPr>
          <a:lstStyle/>
          <a:p>
            <a:pPr algn="ctr"/>
            <a:endParaRPr lang="en-US" sz="2000" b="1" dirty="0" smtClean="0"/>
          </a:p>
          <a:p>
            <a:pPr algn="ctr"/>
            <a:r>
              <a:rPr lang="en-US" sz="1900" b="1" dirty="0" smtClean="0"/>
              <a:t>“pure” pre-AIA (First to Invent) application</a:t>
            </a:r>
            <a:endParaRPr lang="en-US" sz="1900" b="1" dirty="0"/>
          </a:p>
        </p:txBody>
      </p:sp>
      <p:sp>
        <p:nvSpPr>
          <p:cNvPr id="41" name="TextBox 40"/>
          <p:cNvSpPr txBox="1"/>
          <p:nvPr/>
        </p:nvSpPr>
        <p:spPr>
          <a:xfrm>
            <a:off x="3429000" y="2818329"/>
            <a:ext cx="2286000" cy="707886"/>
          </a:xfrm>
          <a:prstGeom prst="rect">
            <a:avLst/>
          </a:prstGeom>
          <a:noFill/>
        </p:spPr>
        <p:txBody>
          <a:bodyPr wrap="square" rtlCol="0">
            <a:spAutoFit/>
          </a:bodyPr>
          <a:lstStyle/>
          <a:p>
            <a:pPr algn="ctr"/>
            <a:r>
              <a:rPr lang="en-US" sz="2000" b="1" dirty="0">
                <a:solidFill>
                  <a:schemeClr val="bg1"/>
                </a:solidFill>
              </a:rPr>
              <a:t>t</a:t>
            </a:r>
            <a:r>
              <a:rPr lang="en-US" sz="2000" b="1" dirty="0" smtClean="0">
                <a:solidFill>
                  <a:schemeClr val="bg1"/>
                </a:solidFill>
              </a:rPr>
              <a:t>ransition</a:t>
            </a:r>
          </a:p>
          <a:p>
            <a:pPr algn="ctr"/>
            <a:r>
              <a:rPr lang="en-US" sz="2000" b="1" dirty="0" smtClean="0">
                <a:solidFill>
                  <a:schemeClr val="bg1"/>
                </a:solidFill>
              </a:rPr>
              <a:t>application</a:t>
            </a:r>
            <a:endParaRPr lang="en-US" sz="2000" b="1" dirty="0">
              <a:solidFill>
                <a:schemeClr val="bg1"/>
              </a:solidFill>
            </a:endParaRPr>
          </a:p>
        </p:txBody>
      </p:sp>
      <p:sp>
        <p:nvSpPr>
          <p:cNvPr id="42" name="TextBox 41" descr="&quot;&quot;"/>
          <p:cNvSpPr txBox="1"/>
          <p:nvPr/>
        </p:nvSpPr>
        <p:spPr>
          <a:xfrm>
            <a:off x="6553200" y="2529043"/>
            <a:ext cx="2286000" cy="1631216"/>
          </a:xfrm>
          <a:prstGeom prst="rect">
            <a:avLst/>
          </a:prstGeom>
          <a:noFill/>
        </p:spPr>
        <p:txBody>
          <a:bodyPr wrap="square" rtlCol="0">
            <a:spAutoFit/>
          </a:bodyPr>
          <a:lstStyle/>
          <a:p>
            <a:pPr algn="ctr"/>
            <a:endParaRPr lang="en-US" sz="2000" b="1" dirty="0" smtClean="0">
              <a:solidFill>
                <a:schemeClr val="bg1"/>
              </a:solidFill>
            </a:endParaRPr>
          </a:p>
          <a:p>
            <a:pPr algn="ctr"/>
            <a:r>
              <a:rPr lang="en-US" sz="2000" b="1" dirty="0" smtClean="0">
                <a:solidFill>
                  <a:schemeClr val="bg1"/>
                </a:solidFill>
              </a:rPr>
              <a:t>“pure” AIA </a:t>
            </a:r>
          </a:p>
          <a:p>
            <a:pPr algn="ctr"/>
            <a:r>
              <a:rPr lang="en-US" sz="2000" b="1" dirty="0" smtClean="0">
                <a:solidFill>
                  <a:schemeClr val="bg1"/>
                </a:solidFill>
              </a:rPr>
              <a:t>(First Inventor </a:t>
            </a:r>
          </a:p>
          <a:p>
            <a:pPr algn="ctr"/>
            <a:r>
              <a:rPr lang="en-US" sz="2000" b="1" dirty="0" smtClean="0">
                <a:solidFill>
                  <a:schemeClr val="bg1"/>
                </a:solidFill>
              </a:rPr>
              <a:t>to File) </a:t>
            </a:r>
          </a:p>
          <a:p>
            <a:pPr algn="ctr"/>
            <a:r>
              <a:rPr lang="en-US" sz="2000" b="1" dirty="0" smtClean="0">
                <a:solidFill>
                  <a:schemeClr val="bg1"/>
                </a:solidFill>
              </a:rPr>
              <a:t>application</a:t>
            </a:r>
            <a:endParaRPr lang="en-US" sz="2000" b="1" dirty="0">
              <a:solidFill>
                <a:schemeClr val="bg1"/>
              </a:solidFill>
            </a:endParaRPr>
          </a:p>
        </p:txBody>
      </p:sp>
      <p:sp>
        <p:nvSpPr>
          <p:cNvPr id="4" name="TextBox 3"/>
          <p:cNvSpPr txBox="1"/>
          <p:nvPr/>
        </p:nvSpPr>
        <p:spPr>
          <a:xfrm>
            <a:off x="609600" y="5507415"/>
            <a:ext cx="248786"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09600" y="6096000"/>
            <a:ext cx="8534400" cy="338554"/>
          </a:xfrm>
          <a:prstGeom prst="rect">
            <a:avLst/>
          </a:prstGeom>
          <a:noFill/>
        </p:spPr>
        <p:txBody>
          <a:bodyPr wrap="square" rtlCol="0">
            <a:spAutoFit/>
          </a:bodyPr>
          <a:lstStyle/>
          <a:p>
            <a:r>
              <a:rPr lang="en-US" sz="1600" dirty="0" smtClean="0">
                <a:solidFill>
                  <a:srgbClr val="002060"/>
                </a:solidFill>
                <a:latin typeface="Georgia" pitchFamily="18" charset="0"/>
              </a:rPr>
              <a:t>*</a:t>
            </a:r>
            <a:r>
              <a:rPr lang="en-US" sz="1400" dirty="0" smtClean="0">
                <a:solidFill>
                  <a:srgbClr val="002060"/>
                </a:solidFill>
                <a:latin typeface="Georgia" pitchFamily="18" charset="0"/>
              </a:rPr>
              <a:t>A 1.78 </a:t>
            </a:r>
            <a:r>
              <a:rPr lang="en-US" sz="1400" dirty="0">
                <a:solidFill>
                  <a:srgbClr val="002060"/>
                </a:solidFill>
                <a:latin typeface="Georgia" pitchFamily="18" charset="0"/>
              </a:rPr>
              <a:t>statement in a child transition </a:t>
            </a:r>
            <a:r>
              <a:rPr lang="en-US" sz="1400" dirty="0" smtClean="0">
                <a:solidFill>
                  <a:srgbClr val="002060"/>
                </a:solidFill>
                <a:latin typeface="Georgia" pitchFamily="18" charset="0"/>
              </a:rPr>
              <a:t>application is not needed if a parent contains </a:t>
            </a:r>
            <a:r>
              <a:rPr lang="en-US" sz="1400" dirty="0">
                <a:solidFill>
                  <a:srgbClr val="002060"/>
                </a:solidFill>
                <a:latin typeface="Georgia" pitchFamily="18" charset="0"/>
              </a:rPr>
              <a:t>a 1.55/1.78 statement.</a:t>
            </a:r>
          </a:p>
        </p:txBody>
      </p:sp>
    </p:spTree>
    <p:extLst>
      <p:ext uri="{BB962C8B-B14F-4D97-AF65-F5344CB8AC3E}">
        <p14:creationId xmlns:p14="http://schemas.microsoft.com/office/powerpoint/2010/main" val="2220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1.55/1.78 Statement</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26</a:t>
            </a:fld>
            <a:endParaRPr lang="en-US" dirty="0"/>
          </a:p>
        </p:txBody>
      </p:sp>
      <p:pic>
        <p:nvPicPr>
          <p:cNvPr id="5" name="Picture 2" descr="check box on ADS for making 1.55/1.78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33" t="55768" r="-33"/>
          <a:stretch/>
        </p:blipFill>
        <p:spPr bwMode="auto">
          <a:xfrm>
            <a:off x="838200" y="2728645"/>
            <a:ext cx="7538658" cy="1843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quot;&quot;"/>
          <p:cNvSpPr/>
          <p:nvPr/>
        </p:nvSpPr>
        <p:spPr>
          <a:xfrm>
            <a:off x="1066800" y="3962400"/>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7211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eck box on ADS for making 1.55/1.78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33" t="55768" r="-33"/>
          <a:stretch/>
        </p:blipFill>
        <p:spPr bwMode="auto">
          <a:xfrm>
            <a:off x="838200" y="2652445"/>
            <a:ext cx="7538658" cy="1843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2060"/>
                </a:solidFill>
              </a:rPr>
              <a:t>1.55/1.78 Statement</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27</a:t>
            </a:fld>
            <a:endParaRPr lang="en-US" dirty="0"/>
          </a:p>
        </p:txBody>
      </p:sp>
      <p:sp>
        <p:nvSpPr>
          <p:cNvPr id="3" name="Rectangle 2" descr="&quot;&quot;"/>
          <p:cNvSpPr/>
          <p:nvPr/>
        </p:nvSpPr>
        <p:spPr>
          <a:xfrm>
            <a:off x="1066800" y="3871645"/>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19200" y="3566845"/>
            <a:ext cx="6852858" cy="823302"/>
          </a:xfrm>
          <a:prstGeom prst="rect">
            <a:avLst/>
          </a:prstGeom>
          <a:solidFill>
            <a:schemeClr val="bg1"/>
          </a:solidFill>
          <a:ln>
            <a:noFill/>
          </a:ln>
          <a:effectLst/>
        </p:spPr>
        <p:txBody>
          <a:bodyPr wrap="square">
            <a:spAutoFit/>
          </a:bodyPr>
          <a:lstStyle/>
          <a:p>
            <a:r>
              <a:rPr lang="en-US" sz="950" b="1" dirty="0" smtClean="0">
                <a:latin typeface="Univers" pitchFamily="34" charset="0"/>
                <a:ea typeface="Tahoma" pitchFamily="34" charset="0"/>
                <a:cs typeface="Tahoma" pitchFamily="34" charset="0"/>
              </a:rPr>
              <a:t>This application          (1) claims priority to or the benefit of an application filed before March 16, 20  and (2)</a:t>
            </a:r>
            <a:r>
              <a:rPr lang="en-US" sz="950" b="1" dirty="0">
                <a:latin typeface="Univers" pitchFamily="34" charset="0"/>
                <a:ea typeface="Tahoma" pitchFamily="34" charset="0"/>
                <a:cs typeface="Tahoma" pitchFamily="34" charset="0"/>
              </a:rPr>
              <a:t> </a:t>
            </a:r>
            <a:r>
              <a:rPr lang="en-US" sz="950" b="1" dirty="0" smtClean="0">
                <a:latin typeface="Univers" pitchFamily="34" charset="0"/>
                <a:ea typeface="Tahoma" pitchFamily="34" charset="0"/>
                <a:cs typeface="Tahoma" pitchFamily="34" charset="0"/>
              </a:rPr>
              <a:t>also contains, or contained at any time, a claim to a claimed invention that has an effective filing date on or after March 16, 2013.</a:t>
            </a:r>
          </a:p>
          <a:p>
            <a:r>
              <a:rPr lang="en-US" sz="950" b="1" dirty="0" smtClean="0">
                <a:latin typeface="Univers" pitchFamily="34" charset="0"/>
                <a:ea typeface="Tahoma" pitchFamily="34" charset="0"/>
                <a:cs typeface="Tahoma" pitchFamily="34" charset="0"/>
              </a:rPr>
              <a:t>NOTE: By providing this statement under 37 CFR 1.55 or 1.78, this application, with a filing date on or after March 16, 2013, will be examined under the first inventor to file provisions of the AIA.</a:t>
            </a:r>
            <a:endParaRPr lang="en-US" sz="950" b="1" dirty="0">
              <a:latin typeface="Univers" pitchFamily="34" charset="0"/>
              <a:ea typeface="Tahoma" pitchFamily="34" charset="0"/>
              <a:cs typeface="Tahoma" pitchFamily="34" charset="0"/>
            </a:endParaRPr>
          </a:p>
        </p:txBody>
      </p:sp>
      <p:sp>
        <p:nvSpPr>
          <p:cNvPr id="9" name="Rectangle 8"/>
          <p:cNvSpPr/>
          <p:nvPr/>
        </p:nvSpPr>
        <p:spPr>
          <a:xfrm>
            <a:off x="2247900" y="3556918"/>
            <a:ext cx="4754880" cy="182880"/>
          </a:xfrm>
          <a:prstGeom prst="rect">
            <a:avLst/>
          </a:prstGeom>
          <a:solidFill>
            <a:srgbClr val="FFFF00"/>
          </a:solidFill>
          <a:ln>
            <a:noFill/>
          </a:ln>
          <a:effectLst/>
        </p:spPr>
        <p:txBody>
          <a:bodyPr wrap="square">
            <a:spAutoFit/>
          </a:bodyPr>
          <a:lstStyle/>
          <a:p>
            <a:r>
              <a:rPr lang="en-US" sz="950" b="1" dirty="0" smtClean="0">
                <a:latin typeface="Univers" pitchFamily="34" charset="0"/>
                <a:ea typeface="Tahoma" pitchFamily="34" charset="0"/>
                <a:cs typeface="Tahoma" pitchFamily="34" charset="0"/>
              </a:rPr>
              <a:t> (1) claims priority to or the benefit of an application filed before March 16, 2013</a:t>
            </a:r>
            <a:endParaRPr lang="en-US" sz="950" b="1" dirty="0">
              <a:latin typeface="Univers" pitchFamily="34" charset="0"/>
              <a:ea typeface="Tahoma" pitchFamily="34" charset="0"/>
              <a:cs typeface="Tahoma" pitchFamily="34" charset="0"/>
            </a:endParaRPr>
          </a:p>
        </p:txBody>
      </p:sp>
    </p:spTree>
    <p:extLst>
      <p:ext uri="{BB962C8B-B14F-4D97-AF65-F5344CB8AC3E}">
        <p14:creationId xmlns:p14="http://schemas.microsoft.com/office/powerpoint/2010/main" val="2030840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eck box on ADS for making 1.55/1.78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33" t="55768" r="-33"/>
          <a:stretch/>
        </p:blipFill>
        <p:spPr bwMode="auto">
          <a:xfrm>
            <a:off x="838200" y="2652445"/>
            <a:ext cx="7538658" cy="1843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2060"/>
                </a:solidFill>
              </a:rPr>
              <a:t>1.55/1.78 Statement</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28</a:t>
            </a:fld>
            <a:endParaRPr lang="en-US" dirty="0"/>
          </a:p>
        </p:txBody>
      </p:sp>
      <p:sp>
        <p:nvSpPr>
          <p:cNvPr id="3" name="Rectangle 2" descr="&quot;&quot;"/>
          <p:cNvSpPr/>
          <p:nvPr/>
        </p:nvSpPr>
        <p:spPr>
          <a:xfrm>
            <a:off x="1066800" y="3871645"/>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19200" y="3566845"/>
            <a:ext cx="6852858" cy="823302"/>
          </a:xfrm>
          <a:prstGeom prst="rect">
            <a:avLst/>
          </a:prstGeom>
          <a:solidFill>
            <a:schemeClr val="bg1"/>
          </a:solidFill>
          <a:ln>
            <a:noFill/>
          </a:ln>
          <a:effectLst/>
        </p:spPr>
        <p:txBody>
          <a:bodyPr wrap="square">
            <a:spAutoFit/>
          </a:bodyPr>
          <a:lstStyle/>
          <a:p>
            <a:r>
              <a:rPr lang="en-US" sz="950" b="1" dirty="0" smtClean="0">
                <a:latin typeface="Univers" pitchFamily="34" charset="0"/>
                <a:ea typeface="Tahoma" pitchFamily="34" charset="0"/>
                <a:cs typeface="Tahoma" pitchFamily="34" charset="0"/>
              </a:rPr>
              <a:t>This application (1) claims priority to or the benefit of an application filed before March 16, 2013 and (2)</a:t>
            </a:r>
            <a:r>
              <a:rPr lang="en-US" sz="950" b="1" dirty="0">
                <a:latin typeface="Univers" pitchFamily="34" charset="0"/>
                <a:ea typeface="Tahoma" pitchFamily="34" charset="0"/>
                <a:cs typeface="Tahoma" pitchFamily="34" charset="0"/>
              </a:rPr>
              <a:t> </a:t>
            </a:r>
            <a:r>
              <a:rPr lang="en-US" sz="950" b="1" dirty="0" smtClean="0">
                <a:latin typeface="Univers" pitchFamily="34" charset="0"/>
                <a:ea typeface="Tahoma" pitchFamily="34" charset="0"/>
                <a:cs typeface="Tahoma" pitchFamily="34" charset="0"/>
              </a:rPr>
              <a:t>also contains, or contained at any time, a claim to a claimed invention that has an effective filing date on or after March 16, 2013.</a:t>
            </a:r>
          </a:p>
          <a:p>
            <a:r>
              <a:rPr lang="en-US" sz="950" b="1" dirty="0" smtClean="0">
                <a:latin typeface="Univers" pitchFamily="34" charset="0"/>
                <a:ea typeface="Tahoma" pitchFamily="34" charset="0"/>
                <a:cs typeface="Tahoma" pitchFamily="34" charset="0"/>
              </a:rPr>
              <a:t>NOTE: By providing this statement under 37 CFR 1.55 or 1.78, this application, with a filing date on or after March 16, 2013, will be examined under the first inventor to file provisions of the AIA.</a:t>
            </a:r>
            <a:endParaRPr lang="en-US" sz="950" b="1" dirty="0">
              <a:latin typeface="Univers" pitchFamily="34" charset="0"/>
              <a:ea typeface="Tahoma" pitchFamily="34" charset="0"/>
              <a:cs typeface="Tahoma" pitchFamily="34" charset="0"/>
            </a:endParaRPr>
          </a:p>
        </p:txBody>
      </p:sp>
      <p:sp>
        <p:nvSpPr>
          <p:cNvPr id="9" name="Rectangle 8"/>
          <p:cNvSpPr/>
          <p:nvPr/>
        </p:nvSpPr>
        <p:spPr>
          <a:xfrm>
            <a:off x="1249680" y="3733800"/>
            <a:ext cx="6675120" cy="301752"/>
          </a:xfrm>
          <a:prstGeom prst="rect">
            <a:avLst/>
          </a:prstGeom>
          <a:solidFill>
            <a:srgbClr val="FFFF00"/>
          </a:solidFill>
          <a:ln>
            <a:noFill/>
          </a:ln>
          <a:effectLst/>
        </p:spPr>
        <p:txBody>
          <a:bodyPr wrap="square" anchor="ctr" anchorCtr="0">
            <a:spAutoFit/>
          </a:bodyPr>
          <a:lstStyle/>
          <a:p>
            <a:r>
              <a:rPr lang="en-US" sz="950" b="1" dirty="0">
                <a:latin typeface="Univers" pitchFamily="34" charset="0"/>
                <a:ea typeface="Tahoma" pitchFamily="34" charset="0"/>
                <a:cs typeface="Tahoma" pitchFamily="34" charset="0"/>
              </a:rPr>
              <a:t>c</a:t>
            </a:r>
            <a:r>
              <a:rPr lang="en-US" sz="950" b="1" dirty="0" smtClean="0">
                <a:latin typeface="Univers" pitchFamily="34" charset="0"/>
                <a:ea typeface="Tahoma" pitchFamily="34" charset="0"/>
                <a:cs typeface="Tahoma" pitchFamily="34" charset="0"/>
              </a:rPr>
              <a:t>ontains, or contained at any time, a claim to a claimed invention that has an effective filing date on or after March 16, 2013.</a:t>
            </a:r>
            <a:endParaRPr lang="en-US" sz="950" b="1" dirty="0">
              <a:latin typeface="Univers" pitchFamily="34" charset="0"/>
              <a:ea typeface="Tahoma" pitchFamily="34" charset="0"/>
              <a:cs typeface="Tahoma" pitchFamily="34" charset="0"/>
            </a:endParaRPr>
          </a:p>
        </p:txBody>
      </p:sp>
      <p:sp>
        <p:nvSpPr>
          <p:cNvPr id="10" name="Rectangle 9"/>
          <p:cNvSpPr/>
          <p:nvPr/>
        </p:nvSpPr>
        <p:spPr>
          <a:xfrm>
            <a:off x="6781800" y="3599481"/>
            <a:ext cx="901731" cy="146194"/>
          </a:xfrm>
          <a:prstGeom prst="rect">
            <a:avLst/>
          </a:prstGeom>
          <a:solidFill>
            <a:srgbClr val="FFFF00"/>
          </a:solidFill>
          <a:ln>
            <a:noFill/>
          </a:ln>
          <a:effectLst/>
        </p:spPr>
        <p:txBody>
          <a:bodyPr wrap="square" lIns="91440" tIns="0" bIns="0" anchor="t" anchorCtr="0">
            <a:spAutoFit/>
          </a:bodyPr>
          <a:lstStyle/>
          <a:p>
            <a:r>
              <a:rPr lang="en-US" sz="950" b="1" dirty="0">
                <a:latin typeface="Univers" pitchFamily="34" charset="0"/>
                <a:ea typeface="Tahoma" pitchFamily="34" charset="0"/>
                <a:cs typeface="Tahoma" pitchFamily="34" charset="0"/>
              </a:rPr>
              <a:t>a</a:t>
            </a:r>
            <a:r>
              <a:rPr lang="en-US" sz="950" b="1" dirty="0" smtClean="0">
                <a:latin typeface="Univers" pitchFamily="34" charset="0"/>
                <a:ea typeface="Tahoma" pitchFamily="34" charset="0"/>
                <a:cs typeface="Tahoma" pitchFamily="34" charset="0"/>
              </a:rPr>
              <a:t>nd (2) also</a:t>
            </a:r>
            <a:endParaRPr lang="en-US" sz="950" b="1" dirty="0">
              <a:latin typeface="Univers" pitchFamily="34" charset="0"/>
              <a:ea typeface="Tahoma" pitchFamily="34" charset="0"/>
              <a:cs typeface="Tahoma" pitchFamily="34" charset="0"/>
            </a:endParaRPr>
          </a:p>
        </p:txBody>
      </p:sp>
    </p:spTree>
    <p:extLst>
      <p:ext uri="{BB962C8B-B14F-4D97-AF65-F5344CB8AC3E}">
        <p14:creationId xmlns:p14="http://schemas.microsoft.com/office/powerpoint/2010/main" val="154206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eck box on ADS for making 1.55/1.78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33" t="55768" r="-33"/>
          <a:stretch/>
        </p:blipFill>
        <p:spPr bwMode="auto">
          <a:xfrm>
            <a:off x="838200" y="2652445"/>
            <a:ext cx="7538658" cy="1843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2060"/>
                </a:solidFill>
              </a:rPr>
              <a:t>1.55/1.78 Statement</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29</a:t>
            </a:fld>
            <a:endParaRPr lang="en-US" dirty="0"/>
          </a:p>
        </p:txBody>
      </p:sp>
      <p:sp>
        <p:nvSpPr>
          <p:cNvPr id="3" name="Rectangle 2"/>
          <p:cNvSpPr/>
          <p:nvPr/>
        </p:nvSpPr>
        <p:spPr>
          <a:xfrm>
            <a:off x="1066800" y="3871645"/>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19200" y="3566845"/>
            <a:ext cx="6852858" cy="823302"/>
          </a:xfrm>
          <a:prstGeom prst="rect">
            <a:avLst/>
          </a:prstGeom>
          <a:solidFill>
            <a:schemeClr val="bg1"/>
          </a:solidFill>
          <a:ln>
            <a:noFill/>
          </a:ln>
          <a:effectLst/>
        </p:spPr>
        <p:txBody>
          <a:bodyPr wrap="square">
            <a:spAutoFit/>
          </a:bodyPr>
          <a:lstStyle/>
          <a:p>
            <a:r>
              <a:rPr lang="en-US" sz="950" b="1" dirty="0" smtClean="0">
                <a:latin typeface="Univers" pitchFamily="34" charset="0"/>
                <a:ea typeface="Tahoma" pitchFamily="34" charset="0"/>
                <a:cs typeface="Tahoma" pitchFamily="34" charset="0"/>
              </a:rPr>
              <a:t>This application (1) claims priority to or the benefit of an application filed before March 16, 2013 and (2)</a:t>
            </a:r>
            <a:r>
              <a:rPr lang="en-US" sz="950" b="1" dirty="0">
                <a:latin typeface="Univers" pitchFamily="34" charset="0"/>
                <a:ea typeface="Tahoma" pitchFamily="34" charset="0"/>
                <a:cs typeface="Tahoma" pitchFamily="34" charset="0"/>
              </a:rPr>
              <a:t> </a:t>
            </a:r>
            <a:r>
              <a:rPr lang="en-US" sz="950" b="1" dirty="0" smtClean="0">
                <a:latin typeface="Univers" pitchFamily="34" charset="0"/>
                <a:ea typeface="Tahoma" pitchFamily="34" charset="0"/>
                <a:cs typeface="Tahoma" pitchFamily="34" charset="0"/>
              </a:rPr>
              <a:t>also contains, or contained at any time, a claim to a claimed invention that has an effective filing date on or after March 16, 2013.</a:t>
            </a:r>
          </a:p>
          <a:p>
            <a:r>
              <a:rPr lang="en-US" sz="950" b="1" dirty="0" smtClean="0">
                <a:latin typeface="Univers" pitchFamily="34" charset="0"/>
                <a:ea typeface="Tahoma" pitchFamily="34" charset="0"/>
                <a:cs typeface="Tahoma" pitchFamily="34" charset="0"/>
              </a:rPr>
              <a:t>NOTE: By providing this statement under 37 CFR 1.55 or 1.78, this application, with a filing date on or after March 16, 3013, will be examined under the first inventor to file provisions of the AIA.</a:t>
            </a:r>
            <a:endParaRPr lang="en-US" sz="950" b="1" dirty="0">
              <a:latin typeface="Univers" pitchFamily="34" charset="0"/>
              <a:ea typeface="Tahoma" pitchFamily="34" charset="0"/>
              <a:cs typeface="Tahoma" pitchFamily="34" charset="0"/>
            </a:endParaRPr>
          </a:p>
        </p:txBody>
      </p:sp>
      <p:sp>
        <p:nvSpPr>
          <p:cNvPr id="9" name="Rectangle 8"/>
          <p:cNvSpPr/>
          <p:nvPr/>
        </p:nvSpPr>
        <p:spPr>
          <a:xfrm>
            <a:off x="1219200" y="4043083"/>
            <a:ext cx="6823364" cy="384721"/>
          </a:xfrm>
          <a:prstGeom prst="rect">
            <a:avLst/>
          </a:prstGeom>
          <a:solidFill>
            <a:srgbClr val="FFFF00"/>
          </a:solidFill>
          <a:ln>
            <a:noFill/>
          </a:ln>
          <a:effectLst/>
        </p:spPr>
        <p:txBody>
          <a:bodyPr wrap="square" anchor="ctr" anchorCtr="0">
            <a:spAutoFit/>
          </a:bodyPr>
          <a:lstStyle/>
          <a:p>
            <a:r>
              <a:rPr lang="en-US" sz="950" b="1" dirty="0" smtClean="0">
                <a:latin typeface="Univers" pitchFamily="34" charset="0"/>
                <a:ea typeface="Tahoma" pitchFamily="34" charset="0"/>
                <a:cs typeface="Tahoma" pitchFamily="34" charset="0"/>
              </a:rPr>
              <a:t>NOTE:  By providing this statement under 37 CFR 1.55 or 1.78, this application, with a filing date on or after March 16, 2013, will be examined under the first inventor to file provisions of the AIA.</a:t>
            </a:r>
            <a:endParaRPr lang="en-US" sz="950" b="1" dirty="0">
              <a:latin typeface="Univers" pitchFamily="34" charset="0"/>
              <a:ea typeface="Tahoma" pitchFamily="34" charset="0"/>
              <a:cs typeface="Tahoma" pitchFamily="34" charset="0"/>
            </a:endParaRPr>
          </a:p>
        </p:txBody>
      </p:sp>
      <p:sp>
        <p:nvSpPr>
          <p:cNvPr id="10" name="Rectangle 9"/>
          <p:cNvSpPr/>
          <p:nvPr/>
        </p:nvSpPr>
        <p:spPr>
          <a:xfrm>
            <a:off x="6781800" y="3599481"/>
            <a:ext cx="901731" cy="146194"/>
          </a:xfrm>
          <a:prstGeom prst="rect">
            <a:avLst/>
          </a:prstGeom>
          <a:solidFill>
            <a:srgbClr val="FFFF00"/>
          </a:solidFill>
          <a:ln>
            <a:noFill/>
          </a:ln>
          <a:effectLst/>
        </p:spPr>
        <p:txBody>
          <a:bodyPr wrap="square" lIns="91440" tIns="0" bIns="0" anchor="t" anchorCtr="0">
            <a:spAutoFit/>
          </a:bodyPr>
          <a:lstStyle/>
          <a:p>
            <a:r>
              <a:rPr lang="en-US" sz="950" b="1" dirty="0">
                <a:latin typeface="Univers" pitchFamily="34" charset="0"/>
                <a:ea typeface="Tahoma" pitchFamily="34" charset="0"/>
                <a:cs typeface="Tahoma" pitchFamily="34" charset="0"/>
              </a:rPr>
              <a:t>a</a:t>
            </a:r>
            <a:r>
              <a:rPr lang="en-US" sz="950" b="1" dirty="0" smtClean="0">
                <a:latin typeface="Univers" pitchFamily="34" charset="0"/>
                <a:ea typeface="Tahoma" pitchFamily="34" charset="0"/>
                <a:cs typeface="Tahoma" pitchFamily="34" charset="0"/>
              </a:rPr>
              <a:t>nd (2) also</a:t>
            </a:r>
            <a:endParaRPr lang="en-US" sz="950" b="1" dirty="0">
              <a:latin typeface="Univers" pitchFamily="34" charset="0"/>
              <a:ea typeface="Tahoma" pitchFamily="34" charset="0"/>
              <a:cs typeface="Tahoma" pitchFamily="34" charset="0"/>
            </a:endParaRPr>
          </a:p>
        </p:txBody>
      </p:sp>
    </p:spTree>
    <p:extLst>
      <p:ext uri="{BB962C8B-B14F-4D97-AF65-F5344CB8AC3E}">
        <p14:creationId xmlns:p14="http://schemas.microsoft.com/office/powerpoint/2010/main" val="217367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b="1" dirty="0" smtClean="0">
                <a:solidFill>
                  <a:srgbClr val="002060"/>
                </a:solidFill>
              </a:rPr>
              <a:t>Test Your Knowledge!</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3</a:t>
            </a:fld>
            <a:endParaRPr lang="en-US" dirty="0">
              <a:solidFill>
                <a:prstClr val="black"/>
              </a:solidFill>
            </a:endParaRPr>
          </a:p>
        </p:txBody>
      </p:sp>
      <p:sp>
        <p:nvSpPr>
          <p:cNvPr id="2" name="Rectangle 1"/>
          <p:cNvSpPr/>
          <p:nvPr/>
        </p:nvSpPr>
        <p:spPr>
          <a:xfrm>
            <a:off x="838200" y="1905000"/>
            <a:ext cx="5715000" cy="3539430"/>
          </a:xfrm>
          <a:prstGeom prst="rect">
            <a:avLst/>
          </a:prstGeom>
        </p:spPr>
        <p:txBody>
          <a:bodyPr wrap="square">
            <a:spAutoFit/>
          </a:bodyPr>
          <a:lstStyle/>
          <a:p>
            <a:pPr lvl="0" eaLnBrk="0" fontAlgn="base" hangingPunct="0">
              <a:spcBef>
                <a:spcPct val="20000"/>
              </a:spcBef>
              <a:spcAft>
                <a:spcPct val="0"/>
              </a:spcAft>
            </a:pPr>
            <a:r>
              <a:rPr lang="en-US" sz="2800" kern="0" dirty="0" smtClean="0">
                <a:solidFill>
                  <a:srgbClr val="000000"/>
                </a:solidFill>
                <a:latin typeface="Georgia" pitchFamily="18" charset="0"/>
              </a:rPr>
              <a:t>We will be using Poll Everywhere </a:t>
            </a:r>
          </a:p>
          <a:p>
            <a:pPr lvl="0" eaLnBrk="0" fontAlgn="base" hangingPunct="0">
              <a:spcBef>
                <a:spcPct val="20000"/>
              </a:spcBef>
              <a:spcAft>
                <a:spcPct val="0"/>
              </a:spcAft>
            </a:pPr>
            <a:r>
              <a:rPr lang="en-US" sz="2800" kern="0" dirty="0" smtClean="0">
                <a:solidFill>
                  <a:srgbClr val="000000"/>
                </a:solidFill>
                <a:latin typeface="Georgia" pitchFamily="18" charset="0"/>
              </a:rPr>
              <a:t>to challenge the audience with questions</a:t>
            </a:r>
            <a:r>
              <a:rPr lang="en-US" sz="2800" kern="0" dirty="0">
                <a:solidFill>
                  <a:srgbClr val="000000"/>
                </a:solidFill>
                <a:latin typeface="Georgia" pitchFamily="18" charset="0"/>
              </a:rPr>
              <a:t> </a:t>
            </a:r>
            <a:r>
              <a:rPr lang="en-US" sz="2800" kern="0" dirty="0" smtClean="0">
                <a:solidFill>
                  <a:srgbClr val="000000"/>
                </a:solidFill>
                <a:latin typeface="Georgia" pitchFamily="18" charset="0"/>
              </a:rPr>
              <a:t>during the </a:t>
            </a:r>
          </a:p>
          <a:p>
            <a:pPr lvl="0" eaLnBrk="0" fontAlgn="base" hangingPunct="0">
              <a:spcBef>
                <a:spcPct val="20000"/>
              </a:spcBef>
              <a:spcAft>
                <a:spcPct val="0"/>
              </a:spcAft>
            </a:pPr>
            <a:r>
              <a:rPr lang="en-US" sz="2800" kern="0" dirty="0" smtClean="0">
                <a:solidFill>
                  <a:srgbClr val="000000"/>
                </a:solidFill>
                <a:latin typeface="Georgia" pitchFamily="18" charset="0"/>
              </a:rPr>
              <a:t>presentations.</a:t>
            </a:r>
          </a:p>
          <a:p>
            <a:pPr lvl="0" eaLnBrk="0" fontAlgn="base" hangingPunct="0">
              <a:spcBef>
                <a:spcPct val="20000"/>
              </a:spcBef>
              <a:spcAft>
                <a:spcPct val="0"/>
              </a:spcAft>
            </a:pPr>
            <a:endParaRPr lang="en-US" sz="2800" kern="0" dirty="0" smtClean="0">
              <a:solidFill>
                <a:srgbClr val="000000"/>
              </a:solidFill>
              <a:latin typeface="Georgia" pitchFamily="18" charset="0"/>
            </a:endParaRPr>
          </a:p>
          <a:p>
            <a:pPr lvl="0" eaLnBrk="0" fontAlgn="base" hangingPunct="0">
              <a:spcBef>
                <a:spcPct val="20000"/>
              </a:spcBef>
              <a:spcAft>
                <a:spcPct val="0"/>
              </a:spcAft>
            </a:pPr>
            <a:r>
              <a:rPr lang="en-US" sz="2800" kern="0" dirty="0" smtClean="0">
                <a:solidFill>
                  <a:srgbClr val="000000"/>
                </a:solidFill>
                <a:latin typeface="Georgia" pitchFamily="18" charset="0"/>
              </a:rPr>
              <a:t>Your participation is </a:t>
            </a:r>
          </a:p>
          <a:p>
            <a:pPr lvl="0" eaLnBrk="0" fontAlgn="base" hangingPunct="0">
              <a:spcBef>
                <a:spcPct val="20000"/>
              </a:spcBef>
              <a:spcAft>
                <a:spcPct val="0"/>
              </a:spcAft>
            </a:pPr>
            <a:r>
              <a:rPr lang="en-US" sz="2800" kern="0" dirty="0">
                <a:solidFill>
                  <a:srgbClr val="000000"/>
                </a:solidFill>
                <a:latin typeface="Georgia" pitchFamily="18" charset="0"/>
              </a:rPr>
              <a:t>v</a:t>
            </a:r>
            <a:r>
              <a:rPr lang="en-US" sz="2800" kern="0" dirty="0" smtClean="0">
                <a:solidFill>
                  <a:srgbClr val="000000"/>
                </a:solidFill>
                <a:latin typeface="Georgia" pitchFamily="18" charset="0"/>
              </a:rPr>
              <a:t>oluntary.</a:t>
            </a:r>
            <a:endParaRPr lang="en-US" sz="2800" kern="0" dirty="0">
              <a:solidFill>
                <a:srgbClr val="000000"/>
              </a:solidFill>
              <a:latin typeface="Georgia" pitchFamily="18" charset="0"/>
            </a:endParaRPr>
          </a:p>
        </p:txBody>
      </p:sp>
      <p:pic>
        <p:nvPicPr>
          <p:cNvPr id="1029"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3048000"/>
          </a:xfrm>
        </p:spPr>
        <p:txBody>
          <a:bodyPr/>
          <a:lstStyle/>
          <a:p>
            <a:pPr>
              <a:spcBef>
                <a:spcPts val="0"/>
              </a:spcBef>
              <a:spcAft>
                <a:spcPts val="0"/>
              </a:spcAft>
            </a:pPr>
            <a:r>
              <a:rPr lang="en-US" sz="2400" dirty="0" smtClean="0">
                <a:solidFill>
                  <a:schemeClr val="tx1"/>
                </a:solidFill>
              </a:rPr>
              <a:t/>
            </a:r>
            <a:br>
              <a:rPr lang="en-US" sz="2400" dirty="0" smtClean="0">
                <a:solidFill>
                  <a:schemeClr val="tx1"/>
                </a:solidFill>
              </a:rPr>
            </a:br>
            <a:endParaRPr lang="en-US" sz="2400" b="1" dirty="0">
              <a:solidFill>
                <a:schemeClr val="tx1"/>
              </a:solidFill>
            </a:endParaRPr>
          </a:p>
        </p:txBody>
      </p:sp>
      <p:sp>
        <p:nvSpPr>
          <p:cNvPr id="4" name="TextBox 3"/>
          <p:cNvSpPr txBox="1"/>
          <p:nvPr/>
        </p:nvSpPr>
        <p:spPr>
          <a:xfrm>
            <a:off x="-152399" y="2445365"/>
            <a:ext cx="9296400" cy="2739211"/>
          </a:xfrm>
          <a:prstGeom prst="rect">
            <a:avLst/>
          </a:prstGeom>
          <a:noFill/>
        </p:spPr>
        <p:txBody>
          <a:bodyPr wrap="square" rtlCol="0">
            <a:spAutoFit/>
          </a:bodyPr>
          <a:lstStyle/>
          <a:p>
            <a:pPr algn="ctr"/>
            <a:r>
              <a:rPr lang="en-US" sz="3800" b="1" dirty="0" smtClean="0">
                <a:solidFill>
                  <a:srgbClr val="002060"/>
                </a:solidFill>
              </a:rPr>
              <a:t>AIA First Inventor To File (FITF)</a:t>
            </a:r>
          </a:p>
          <a:p>
            <a:pPr algn="ctr"/>
            <a:r>
              <a:rPr lang="en-US" sz="3800" b="1" dirty="0" smtClean="0">
                <a:solidFill>
                  <a:srgbClr val="002060"/>
                </a:solidFill>
              </a:rPr>
              <a:t>Indicator</a:t>
            </a:r>
          </a:p>
          <a:p>
            <a:pPr algn="ctr"/>
            <a:endParaRPr lang="en-US" sz="3800" b="1" dirty="0" smtClean="0">
              <a:solidFill>
                <a:srgbClr val="002060"/>
              </a:solidFill>
            </a:endParaRPr>
          </a:p>
          <a:p>
            <a:pPr algn="ctr"/>
            <a:endParaRPr lang="en-US" sz="2000" b="1" dirty="0" smtClean="0">
              <a:solidFill>
                <a:srgbClr val="002060"/>
              </a:solidFill>
            </a:endParaRPr>
          </a:p>
          <a:p>
            <a:pPr algn="ctr"/>
            <a:r>
              <a:rPr lang="en-US" sz="3800" b="1" dirty="0" smtClean="0"/>
              <a:t>Sample Scenarios</a:t>
            </a:r>
          </a:p>
        </p:txBody>
      </p:sp>
    </p:spTree>
    <p:extLst>
      <p:ext uri="{BB962C8B-B14F-4D97-AF65-F5344CB8AC3E}">
        <p14:creationId xmlns:p14="http://schemas.microsoft.com/office/powerpoint/2010/main" val="362421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b="1" dirty="0" smtClean="0">
                <a:solidFill>
                  <a:srgbClr val="002060"/>
                </a:solidFill>
              </a:rPr>
              <a:t>Test Your Knowledge!</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31</a:t>
            </a:fld>
            <a:endParaRPr lang="en-US" dirty="0">
              <a:solidFill>
                <a:prstClr val="black"/>
              </a:solidFill>
            </a:endParaRPr>
          </a:p>
        </p:txBody>
      </p:sp>
      <p:sp>
        <p:nvSpPr>
          <p:cNvPr id="2" name="Rectangle 1"/>
          <p:cNvSpPr/>
          <p:nvPr/>
        </p:nvSpPr>
        <p:spPr>
          <a:xfrm>
            <a:off x="609600" y="2186428"/>
            <a:ext cx="6934200" cy="1471172"/>
          </a:xfrm>
          <a:prstGeom prst="rect">
            <a:avLst/>
          </a:prstGeom>
        </p:spPr>
        <p:txBody>
          <a:bodyPr wrap="square">
            <a:spAutoFit/>
          </a:bodyPr>
          <a:lstStyle/>
          <a:p>
            <a:pPr lvl="0" eaLnBrk="0" fontAlgn="base" hangingPunct="0">
              <a:spcBef>
                <a:spcPct val="20000"/>
              </a:spcBef>
              <a:spcAft>
                <a:spcPct val="0"/>
              </a:spcAft>
            </a:pPr>
            <a:r>
              <a:rPr lang="en-US" sz="2800" kern="0" dirty="0" smtClean="0">
                <a:solidFill>
                  <a:srgbClr val="000000"/>
                </a:solidFill>
                <a:latin typeface="Georgia" pitchFamily="18" charset="0"/>
              </a:rPr>
              <a:t>Consider the following AIA (FITF) Indicator Scenarios </a:t>
            </a:r>
            <a:r>
              <a:rPr lang="en-US" sz="2800" b="1" dirty="0">
                <a:latin typeface="Georgia" pitchFamily="18" charset="0"/>
              </a:rPr>
              <a:t>─</a:t>
            </a:r>
            <a:r>
              <a:rPr lang="en-US" sz="2800" dirty="0">
                <a:latin typeface="Georgia" pitchFamily="18" charset="0"/>
              </a:rPr>
              <a:t> </a:t>
            </a:r>
            <a:r>
              <a:rPr lang="en-US" sz="2800" kern="0" dirty="0" smtClean="0">
                <a:solidFill>
                  <a:srgbClr val="000000"/>
                </a:solidFill>
                <a:latin typeface="Georgia" pitchFamily="18" charset="0"/>
              </a:rPr>
              <a:t>we will be </a:t>
            </a:r>
            <a:r>
              <a:rPr lang="en-US" sz="2800" b="1" kern="0" dirty="0" smtClean="0">
                <a:solidFill>
                  <a:srgbClr val="000000"/>
                </a:solidFill>
                <a:latin typeface="Georgia" pitchFamily="18" charset="0"/>
              </a:rPr>
              <a:t>polling </a:t>
            </a:r>
          </a:p>
          <a:p>
            <a:pPr lvl="0" eaLnBrk="0" fontAlgn="base" hangingPunct="0">
              <a:spcBef>
                <a:spcPct val="20000"/>
              </a:spcBef>
              <a:spcAft>
                <a:spcPct val="0"/>
              </a:spcAft>
            </a:pPr>
            <a:r>
              <a:rPr lang="en-US" sz="2800" kern="0" dirty="0" smtClean="0">
                <a:solidFill>
                  <a:srgbClr val="000000"/>
                </a:solidFill>
                <a:latin typeface="Georgia" pitchFamily="18" charset="0"/>
              </a:rPr>
              <a:t>for your answers.</a:t>
            </a:r>
            <a:endParaRPr lang="en-US" sz="2800" kern="0" dirty="0">
              <a:solidFill>
                <a:srgbClr val="000000"/>
              </a:solidFill>
              <a:latin typeface="Georgia" pitchFamily="18" charset="0"/>
            </a:endParaRPr>
          </a:p>
        </p:txBody>
      </p:sp>
      <p:pic>
        <p:nvPicPr>
          <p:cNvPr id="1029"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6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32</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A.1</a:t>
            </a:r>
            <a:endParaRPr lang="en-US" dirty="0">
              <a:solidFill>
                <a:srgbClr val="C00000"/>
              </a:solidFill>
            </a:endParaRPr>
          </a:p>
        </p:txBody>
      </p:sp>
      <p:sp>
        <p:nvSpPr>
          <p:cNvPr id="2" name="Rectangle 1"/>
          <p:cNvSpPr/>
          <p:nvPr/>
        </p:nvSpPr>
        <p:spPr>
          <a:xfrm>
            <a:off x="609600" y="5105400"/>
            <a:ext cx="7772400"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A.1 ─  </a:t>
            </a:r>
            <a:r>
              <a:rPr lang="en-US" dirty="0" smtClean="0">
                <a:solidFill>
                  <a:srgbClr val="002060"/>
                </a:solidFill>
                <a:latin typeface="Georgia" pitchFamily="18" charset="0"/>
              </a:rPr>
              <a:t>YES OR NO?  Should the Applicant make a 1.78 statement in Application 2</a:t>
            </a:r>
            <a:r>
              <a:rPr lang="en-US" dirty="0">
                <a:solidFill>
                  <a:srgbClr val="002060"/>
                </a:solidFill>
                <a:latin typeface="Georgia" pitchFamily="18" charset="0"/>
              </a:rPr>
              <a:t> resulting in the application being designated as AIA </a:t>
            </a:r>
            <a:r>
              <a:rPr lang="en-US" dirty="0" smtClean="0">
                <a:solidFill>
                  <a:srgbClr val="002060"/>
                </a:solidFill>
                <a:latin typeface="Georgia" pitchFamily="18" charset="0"/>
              </a:rPr>
              <a:t>(FITF)?</a:t>
            </a:r>
            <a:endParaRPr lang="en-US" dirty="0">
              <a:solidFill>
                <a:srgbClr val="002060"/>
              </a:solidFill>
              <a:latin typeface="Georgia" pitchFamily="18" charset="0"/>
            </a:endParaRPr>
          </a:p>
        </p:txBody>
      </p:sp>
      <p:sp>
        <p:nvSpPr>
          <p:cNvPr id="13" name="Curved Right Arrow 12" descr="arrow"/>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766880"/>
            <a:chOff x="877389" y="1625523"/>
            <a:chExt cx="8201297" cy="2766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200329"/>
            </a:xfrm>
            <a:prstGeom prst="rect">
              <a:avLst/>
            </a:prstGeom>
            <a:noFill/>
          </p:spPr>
          <p:txBody>
            <a:bodyPr wrap="square" rtlCol="0">
              <a:spAutoFit/>
            </a:bodyPr>
            <a:lstStyle/>
            <a:p>
              <a:pPr algn="ctr"/>
              <a:r>
                <a:rPr lang="en-US" dirty="0" smtClean="0">
                  <a:solidFill>
                    <a:srgbClr val="FF0000"/>
                  </a:solidFill>
                </a:rPr>
                <a:t>US Nonprovisional Application 2 is filed</a:t>
              </a:r>
              <a:br>
                <a:rPr lang="en-US" dirty="0" smtClean="0">
                  <a:solidFill>
                    <a:srgbClr val="FF0000"/>
                  </a:solidFill>
                </a:rPr>
              </a:br>
              <a:r>
                <a:rPr lang="en-US" dirty="0"/>
                <a:t>A</a:t>
              </a:r>
              <a:r>
                <a:rPr lang="en-US" dirty="0" smtClean="0"/>
                <a:t>ll claims limited to subject matter A</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86024" y="3192074"/>
              <a:ext cx="2347776" cy="1200329"/>
            </a:xfrm>
            <a:prstGeom prst="rect">
              <a:avLst/>
            </a:prstGeom>
            <a:noFill/>
          </p:spPr>
          <p:txBody>
            <a:bodyPr wrap="square" rtlCol="0">
              <a:spAutoFit/>
            </a:bodyPr>
            <a:lstStyle/>
            <a:p>
              <a:pPr algn="ctr"/>
              <a:r>
                <a:rPr lang="en-US" dirty="0" smtClean="0">
                  <a:solidFill>
                    <a:srgbClr val="FF0000"/>
                  </a:solidFill>
                </a:rPr>
                <a:t>US Nonprovisional Application 1 is filed</a:t>
              </a:r>
            </a:p>
            <a:p>
              <a:pPr algn="ctr"/>
              <a:r>
                <a:rPr lang="en-US" dirty="0" smtClean="0"/>
                <a:t>Discloses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Tree>
    <p:extLst>
      <p:ext uri="{BB962C8B-B14F-4D97-AF65-F5344CB8AC3E}">
        <p14:creationId xmlns:p14="http://schemas.microsoft.com/office/powerpoint/2010/main" val="322941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33</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34</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A.1</a:t>
            </a:r>
            <a:endParaRPr lang="en-US" dirty="0">
              <a:solidFill>
                <a:srgbClr val="C00000"/>
              </a:solidFill>
            </a:endParaRPr>
          </a:p>
        </p:txBody>
      </p:sp>
      <p:sp>
        <p:nvSpPr>
          <p:cNvPr id="2" name="Rectangle 1"/>
          <p:cNvSpPr/>
          <p:nvPr/>
        </p:nvSpPr>
        <p:spPr>
          <a:xfrm>
            <a:off x="1017462" y="4783332"/>
            <a:ext cx="7162800" cy="338554"/>
          </a:xfrm>
          <a:prstGeom prst="rect">
            <a:avLst/>
          </a:prstGeom>
        </p:spPr>
        <p:txBody>
          <a:bodyPr wrap="square">
            <a:spAutoFit/>
          </a:bodyPr>
          <a:lstStyle/>
          <a:p>
            <a:r>
              <a:rPr lang="en-US" sz="1600" dirty="0" smtClean="0">
                <a:solidFill>
                  <a:srgbClr val="002060"/>
                </a:solidFill>
                <a:latin typeface="Georgia" pitchFamily="18" charset="0"/>
              </a:rPr>
              <a:t>Question A.1</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1.78 statement in Application 2?</a:t>
            </a:r>
            <a:endParaRPr lang="en-US" sz="1600" dirty="0">
              <a:solidFill>
                <a:srgbClr val="002060"/>
              </a:solidFill>
              <a:latin typeface="Georgia" pitchFamily="18" charset="0"/>
            </a:endParaRPr>
          </a:p>
        </p:txBody>
      </p:sp>
      <p:sp>
        <p:nvSpPr>
          <p:cNvPr id="13" name="Curved Right Arrow 12" descr="arrow"/>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766880"/>
            <a:chOff x="877389" y="1625523"/>
            <a:chExt cx="8201297" cy="2766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200329"/>
            </a:xfrm>
            <a:prstGeom prst="rect">
              <a:avLst/>
            </a:prstGeom>
            <a:noFill/>
          </p:spPr>
          <p:txBody>
            <a:bodyPr wrap="square" rtlCol="0">
              <a:spAutoFit/>
            </a:bodyPr>
            <a:lstStyle/>
            <a:p>
              <a:pPr algn="ctr"/>
              <a:r>
                <a:rPr lang="en-US" dirty="0">
                  <a:solidFill>
                    <a:srgbClr val="FF0000"/>
                  </a:solidFill>
                </a:rPr>
                <a:t>US Nonprovisional Application 2 is filed</a:t>
              </a:r>
              <a:br>
                <a:rPr lang="en-US" dirty="0">
                  <a:solidFill>
                    <a:srgbClr val="FF0000"/>
                  </a:solidFill>
                </a:rPr>
              </a:br>
              <a:r>
                <a:rPr lang="en-US" dirty="0"/>
                <a:t>All claims limited to subject matter A</a:t>
              </a:r>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09824" y="3192074"/>
              <a:ext cx="2376624" cy="1200329"/>
            </a:xfrm>
            <a:prstGeom prst="rect">
              <a:avLst/>
            </a:prstGeom>
            <a:noFill/>
          </p:spPr>
          <p:txBody>
            <a:bodyPr wrap="square" rtlCol="0">
              <a:spAutoFit/>
            </a:bodyPr>
            <a:lstStyle/>
            <a:p>
              <a:pPr algn="ctr"/>
              <a:r>
                <a:rPr lang="en-US" dirty="0">
                  <a:solidFill>
                    <a:srgbClr val="FF0000"/>
                  </a:solidFill>
                </a:rPr>
                <a:t>US Nonprovisional Application 1 is filed</a:t>
              </a:r>
            </a:p>
            <a:p>
              <a:pPr algn="ctr"/>
              <a:r>
                <a:rPr lang="en-US" dirty="0"/>
                <a:t>Discloses subject matter A</a:t>
              </a:r>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1144212" y="5257800"/>
            <a:ext cx="7161588" cy="923330"/>
          </a:xfrm>
          <a:prstGeom prst="rect">
            <a:avLst/>
          </a:prstGeom>
          <a:noFill/>
          <a:ln w="63500">
            <a:solidFill>
              <a:srgbClr val="00B050"/>
            </a:solidFill>
          </a:ln>
        </p:spPr>
        <p:txBody>
          <a:bodyPr wrap="square">
            <a:spAutoFit/>
          </a:bodyPr>
          <a:lstStyle/>
          <a:p>
            <a:r>
              <a:rPr lang="en-US" b="1" dirty="0" smtClean="0">
                <a:latin typeface="Georgia" pitchFamily="18" charset="0"/>
              </a:rPr>
              <a:t>Answer A.1</a:t>
            </a:r>
            <a:r>
              <a:rPr lang="en-US" b="1" dirty="0">
                <a:solidFill>
                  <a:srgbClr val="002060"/>
                </a:solidFill>
                <a:latin typeface="Georgia" pitchFamily="18" charset="0"/>
              </a:rPr>
              <a:t> ─</a:t>
            </a:r>
            <a:r>
              <a:rPr lang="en-US" b="1" dirty="0" smtClean="0">
                <a:latin typeface="Georgia" pitchFamily="18" charset="0"/>
              </a:rPr>
              <a:t>  NO.  </a:t>
            </a:r>
            <a:r>
              <a:rPr lang="en-US" dirty="0" smtClean="0">
                <a:latin typeface="Georgia" pitchFamily="18" charset="0"/>
              </a:rPr>
              <a:t>Although Application 2 is filed after the AIA (FITF) effective date as </a:t>
            </a:r>
            <a:r>
              <a:rPr lang="en-US" dirty="0">
                <a:latin typeface="Georgia" pitchFamily="18" charset="0"/>
              </a:rPr>
              <a:t>t</a:t>
            </a:r>
            <a:r>
              <a:rPr lang="en-US" dirty="0" smtClean="0">
                <a:latin typeface="Georgia" pitchFamily="18" charset="0"/>
              </a:rPr>
              <a:t>ransition </a:t>
            </a:r>
            <a:r>
              <a:rPr lang="en-US" dirty="0">
                <a:latin typeface="Georgia" pitchFamily="18" charset="0"/>
              </a:rPr>
              <a:t>a</a:t>
            </a:r>
            <a:r>
              <a:rPr lang="en-US" dirty="0" smtClean="0">
                <a:latin typeface="Georgia" pitchFamily="18" charset="0"/>
              </a:rPr>
              <a:t>pplication, there is no claimed invention with an effective filing date on or after 3/16/13. </a:t>
            </a:r>
            <a:endParaRPr lang="en-US" dirty="0">
              <a:latin typeface="Georgia" pitchFamily="18" charset="0"/>
            </a:endParaRPr>
          </a:p>
        </p:txBody>
      </p:sp>
    </p:spTree>
    <p:extLst>
      <p:ext uri="{BB962C8B-B14F-4D97-AF65-F5344CB8AC3E}">
        <p14:creationId xmlns:p14="http://schemas.microsoft.com/office/powerpoint/2010/main" val="12714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35</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A.2</a:t>
            </a:r>
            <a:endParaRPr lang="en-US" dirty="0">
              <a:solidFill>
                <a:srgbClr val="002060"/>
              </a:solidFill>
            </a:endParaRPr>
          </a:p>
        </p:txBody>
      </p:sp>
      <p:sp>
        <p:nvSpPr>
          <p:cNvPr id="13" name="Curved Right Arrow 12" descr="arrow"/>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489880"/>
            <a:chOff x="877389" y="1625523"/>
            <a:chExt cx="8201297" cy="2489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923330"/>
            </a:xfrm>
            <a:prstGeom prst="rect">
              <a:avLst/>
            </a:prstGeom>
            <a:noFill/>
          </p:spPr>
          <p:txBody>
            <a:bodyPr wrap="square" rtlCol="0">
              <a:spAutoFit/>
            </a:bodyPr>
            <a:lstStyle/>
            <a:p>
              <a:pPr algn="ctr"/>
              <a:r>
                <a:rPr lang="en-US" dirty="0">
                  <a:solidFill>
                    <a:srgbClr val="FF0000"/>
                  </a:solidFill>
                </a:rPr>
                <a:t>US Nonprovisional Application 2 filed</a:t>
              </a:r>
              <a:br>
                <a:rPr lang="en-US" dirty="0">
                  <a:solidFill>
                    <a:srgbClr val="FF0000"/>
                  </a:solidFill>
                </a:rPr>
              </a:br>
              <a:r>
                <a:rPr lang="en-US" dirty="0">
                  <a:solidFill>
                    <a:srgbClr val="FF0000"/>
                  </a:solidFill>
                </a:rPr>
                <a:t>1.78 statement:  </a:t>
              </a:r>
              <a:r>
                <a:rPr lang="en-US" b="1" dirty="0" smtClean="0">
                  <a:solidFill>
                    <a:srgbClr val="FF0000"/>
                  </a:solidFill>
                </a:rPr>
                <a:t>Yes</a:t>
              </a:r>
              <a:endParaRPr lang="en-US" b="1" dirty="0">
                <a:solidFill>
                  <a:srgbClr val="FF0000"/>
                </a:solidFill>
              </a:endParaRPr>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192074"/>
              <a:ext cx="2376624" cy="646331"/>
            </a:xfrm>
            <a:prstGeom prst="rect">
              <a:avLst/>
            </a:prstGeom>
            <a:noFill/>
          </p:spPr>
          <p:txBody>
            <a:bodyPr wrap="square" rtlCol="0">
              <a:spAutoFit/>
            </a:bodyPr>
            <a:lstStyle/>
            <a:p>
              <a:pPr algn="ctr"/>
              <a:r>
                <a:rPr lang="en-US" dirty="0">
                  <a:solidFill>
                    <a:srgbClr val="FF0000"/>
                  </a:solidFill>
                </a:rPr>
                <a:t>US Nonprovisional Application 1 is filed</a:t>
              </a:r>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21" name="Rectangle 20"/>
          <p:cNvSpPr/>
          <p:nvPr/>
        </p:nvSpPr>
        <p:spPr>
          <a:xfrm>
            <a:off x="1676400" y="5029199"/>
            <a:ext cx="6019800" cy="923330"/>
          </a:xfrm>
          <a:prstGeom prst="rect">
            <a:avLst/>
          </a:prstGeom>
          <a:noFill/>
          <a:ln w="63500">
            <a:solidFill>
              <a:srgbClr val="00B050"/>
            </a:solidFill>
          </a:ln>
          <a:effectLst/>
        </p:spPr>
        <p:txBody>
          <a:bodyPr wrap="square">
            <a:spAutoFit/>
          </a:bodyPr>
          <a:lstStyle/>
          <a:p>
            <a:r>
              <a:rPr lang="en-US" b="1" dirty="0" smtClean="0">
                <a:solidFill>
                  <a:srgbClr val="002060"/>
                </a:solidFill>
                <a:latin typeface="Georgia" pitchFamily="18" charset="0"/>
              </a:rPr>
              <a:t>Question A.2 </a:t>
            </a:r>
            <a:r>
              <a:rPr lang="en-US" b="1" dirty="0">
                <a:solidFill>
                  <a:srgbClr val="002060"/>
                </a:solidFill>
                <a:latin typeface="Georgia" pitchFamily="18" charset="0"/>
              </a:rPr>
              <a:t>─</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If the 1.78 statement was provided by the applicant, will </a:t>
            </a:r>
            <a:r>
              <a:rPr lang="en-US" dirty="0">
                <a:solidFill>
                  <a:srgbClr val="002060"/>
                </a:solidFill>
                <a:latin typeface="Georgia" pitchFamily="18" charset="0"/>
              </a:rPr>
              <a:t>the Office designate A</a:t>
            </a:r>
            <a:r>
              <a:rPr lang="en-US" dirty="0" smtClean="0">
                <a:solidFill>
                  <a:srgbClr val="002060"/>
                </a:solidFill>
                <a:latin typeface="Georgia" pitchFamily="18" charset="0"/>
              </a:rPr>
              <a:t>pplication 2 as </a:t>
            </a:r>
            <a:r>
              <a:rPr lang="en-US" dirty="0">
                <a:solidFill>
                  <a:srgbClr val="002060"/>
                </a:solidFill>
                <a:latin typeface="Georgia" pitchFamily="18" charset="0"/>
              </a:rPr>
              <a:t>P</a:t>
            </a:r>
            <a:r>
              <a:rPr lang="en-US" dirty="0" smtClean="0">
                <a:solidFill>
                  <a:srgbClr val="002060"/>
                </a:solidFill>
                <a:latin typeface="Georgia" pitchFamily="18" charset="0"/>
              </a:rPr>
              <a:t>re-AIA</a:t>
            </a:r>
            <a:r>
              <a:rPr lang="en-US" dirty="0">
                <a:solidFill>
                  <a:srgbClr val="002060"/>
                </a:solidFill>
                <a:latin typeface="Georgia" pitchFamily="18" charset="0"/>
              </a:rPr>
              <a:t>?</a:t>
            </a:r>
          </a:p>
        </p:txBody>
      </p:sp>
      <p:pic>
        <p:nvPicPr>
          <p:cNvPr id="1026" name="Picture 2" descr="MC90043388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1066686" cy="10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2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36</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A.2</a:t>
            </a:r>
            <a:endParaRPr lang="en-US" dirty="0">
              <a:solidFill>
                <a:srgbClr val="002060"/>
              </a:solidFill>
            </a:endParaRPr>
          </a:p>
        </p:txBody>
      </p:sp>
      <p:sp>
        <p:nvSpPr>
          <p:cNvPr id="13" name="Curved Right Arrow 12"/>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489880"/>
            <a:chOff x="877389" y="1625523"/>
            <a:chExt cx="8201297" cy="2489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923330"/>
            </a:xfrm>
            <a:prstGeom prst="rect">
              <a:avLst/>
            </a:prstGeom>
            <a:noFill/>
          </p:spPr>
          <p:txBody>
            <a:bodyPr wrap="square" rtlCol="0">
              <a:spAutoFit/>
            </a:bodyPr>
            <a:lstStyle/>
            <a:p>
              <a:pPr algn="ctr"/>
              <a:r>
                <a:rPr lang="en-US" dirty="0">
                  <a:solidFill>
                    <a:srgbClr val="FF0000"/>
                  </a:solidFill>
                </a:rPr>
                <a:t>US Nonprovisional Application 2 filed</a:t>
              </a:r>
              <a:br>
                <a:rPr lang="en-US" dirty="0">
                  <a:solidFill>
                    <a:srgbClr val="FF0000"/>
                  </a:solidFill>
                </a:rPr>
              </a:br>
              <a:r>
                <a:rPr lang="en-US" dirty="0">
                  <a:solidFill>
                    <a:srgbClr val="FF0000"/>
                  </a:solidFill>
                </a:rPr>
                <a:t>1.78 statement:  </a:t>
              </a:r>
              <a:r>
                <a:rPr lang="en-US" b="1" dirty="0">
                  <a:solidFill>
                    <a:srgbClr val="FF0000"/>
                  </a:solidFill>
                </a:rPr>
                <a:t>Yes</a:t>
              </a:r>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192074"/>
              <a:ext cx="2376624" cy="646331"/>
            </a:xfrm>
            <a:prstGeom prst="rect">
              <a:avLst/>
            </a:prstGeom>
            <a:noFill/>
          </p:spPr>
          <p:txBody>
            <a:bodyPr wrap="square" rtlCol="0">
              <a:spAutoFit/>
            </a:bodyPr>
            <a:lstStyle/>
            <a:p>
              <a:pPr algn="ctr"/>
              <a:r>
                <a:rPr lang="en-US" dirty="0">
                  <a:solidFill>
                    <a:srgbClr val="FF0000"/>
                  </a:solidFill>
                </a:rPr>
                <a:t>US Nonprovisional Application 1 is filed</a:t>
              </a:r>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21" name="Rectangle 20"/>
          <p:cNvSpPr/>
          <p:nvPr/>
        </p:nvSpPr>
        <p:spPr>
          <a:xfrm>
            <a:off x="1295400" y="4724400"/>
            <a:ext cx="6477000" cy="338554"/>
          </a:xfrm>
          <a:prstGeom prst="rect">
            <a:avLst/>
          </a:prstGeom>
          <a:noFill/>
          <a:ln>
            <a:noFill/>
          </a:ln>
          <a:effectLst/>
        </p:spPr>
        <p:txBody>
          <a:bodyPr wrap="square">
            <a:spAutoFit/>
          </a:bodyPr>
          <a:lstStyle/>
          <a:p>
            <a:r>
              <a:rPr lang="en-US" sz="1600" dirty="0" smtClean="0">
                <a:solidFill>
                  <a:srgbClr val="002060"/>
                </a:solidFill>
                <a:latin typeface="Georgia" pitchFamily="18" charset="0"/>
              </a:rPr>
              <a:t>Question A.2</a:t>
            </a:r>
            <a:r>
              <a:rPr lang="en-US" sz="1600" b="1" dirty="0" smtClean="0">
                <a:solidFill>
                  <a:srgbClr val="002060"/>
                </a:solidFill>
                <a:latin typeface="Georgia" pitchFamily="18" charset="0"/>
              </a:rPr>
              <a:t> </a:t>
            </a:r>
            <a:r>
              <a:rPr lang="en-US" sz="1600" b="1" dirty="0">
                <a:solidFill>
                  <a:srgbClr val="002060"/>
                </a:solidFill>
                <a:latin typeface="Georgia" pitchFamily="18" charset="0"/>
              </a:rPr>
              <a:t>─</a:t>
            </a:r>
            <a:r>
              <a:rPr lang="en-US" sz="1600" dirty="0" smtClean="0">
                <a:solidFill>
                  <a:srgbClr val="002060"/>
                </a:solidFill>
                <a:latin typeface="Georgia" pitchFamily="18" charset="0"/>
              </a:rPr>
              <a:t> </a:t>
            </a:r>
            <a:r>
              <a:rPr lang="en-US" sz="1600" dirty="0">
                <a:solidFill>
                  <a:srgbClr val="002060"/>
                </a:solidFill>
                <a:latin typeface="Georgia" pitchFamily="18" charset="0"/>
              </a:rPr>
              <a:t>Will the Office designate this application as pre-AIA?</a:t>
            </a:r>
          </a:p>
        </p:txBody>
      </p:sp>
      <p:sp>
        <p:nvSpPr>
          <p:cNvPr id="24" name="Rectangle 23"/>
          <p:cNvSpPr/>
          <p:nvPr/>
        </p:nvSpPr>
        <p:spPr>
          <a:xfrm>
            <a:off x="1562126" y="5150822"/>
            <a:ext cx="5615639" cy="1200329"/>
          </a:xfrm>
          <a:prstGeom prst="rect">
            <a:avLst/>
          </a:prstGeom>
          <a:noFill/>
          <a:ln w="63500">
            <a:solidFill>
              <a:srgbClr val="00B050"/>
            </a:solidFill>
          </a:ln>
        </p:spPr>
        <p:txBody>
          <a:bodyPr wrap="square">
            <a:spAutoFit/>
          </a:bodyPr>
          <a:lstStyle/>
          <a:p>
            <a:r>
              <a:rPr lang="en-US" b="1" dirty="0" smtClean="0">
                <a:latin typeface="Georgia" pitchFamily="18" charset="0"/>
              </a:rPr>
              <a:t>Answer A.2</a:t>
            </a:r>
            <a:r>
              <a:rPr lang="en-US" b="1" dirty="0" smtClean="0">
                <a:solidFill>
                  <a:srgbClr val="002060"/>
                </a:solidFill>
                <a:latin typeface="Georgia" pitchFamily="18" charset="0"/>
              </a:rPr>
              <a:t> </a:t>
            </a:r>
            <a:r>
              <a:rPr lang="en-US" b="1" dirty="0">
                <a:solidFill>
                  <a:srgbClr val="002060"/>
                </a:solidFill>
                <a:latin typeface="Georgia" pitchFamily="18" charset="0"/>
              </a:rPr>
              <a:t>─</a:t>
            </a:r>
            <a:r>
              <a:rPr lang="en-US" b="1" dirty="0" smtClean="0">
                <a:latin typeface="Georgia" pitchFamily="18" charset="0"/>
              </a:rPr>
              <a:t>  NO.  </a:t>
            </a:r>
            <a:r>
              <a:rPr lang="en-US" dirty="0" smtClean="0">
                <a:latin typeface="Georgia" pitchFamily="18" charset="0"/>
              </a:rPr>
              <a:t>The Office will designate Application 2 as AIA (FITF).  However, a conflict exists between the domestic benefit relationship and the 1.78 statement. </a:t>
            </a:r>
            <a:endParaRPr lang="en-US" dirty="0">
              <a:latin typeface="Georgia" pitchFamily="18" charset="0"/>
            </a:endParaRPr>
          </a:p>
        </p:txBody>
      </p:sp>
      <p:pic>
        <p:nvPicPr>
          <p:cNvPr id="25" name="Picture 2" descr="MC90043388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1066686" cy="10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37</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A.2</a:t>
            </a:r>
            <a:endParaRPr lang="en-US" dirty="0">
              <a:solidFill>
                <a:srgbClr val="002060"/>
              </a:solidFill>
            </a:endParaRPr>
          </a:p>
        </p:txBody>
      </p:sp>
      <p:sp>
        <p:nvSpPr>
          <p:cNvPr id="13" name="Curved Right Arrow 12" descr="arrow"/>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489880"/>
            <a:chOff x="877389" y="1625523"/>
            <a:chExt cx="8201297" cy="2489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923330"/>
            </a:xfrm>
            <a:prstGeom prst="rect">
              <a:avLst/>
            </a:prstGeom>
            <a:noFill/>
          </p:spPr>
          <p:txBody>
            <a:bodyPr wrap="square" rtlCol="0">
              <a:spAutoFit/>
            </a:bodyPr>
            <a:lstStyle/>
            <a:p>
              <a:pPr algn="ctr"/>
              <a:r>
                <a:rPr lang="en-US" dirty="0">
                  <a:solidFill>
                    <a:srgbClr val="FF0000"/>
                  </a:solidFill>
                </a:rPr>
                <a:t>US Nonprovisional Application 2 filed</a:t>
              </a:r>
              <a:br>
                <a:rPr lang="en-US" dirty="0">
                  <a:solidFill>
                    <a:srgbClr val="FF0000"/>
                  </a:solidFill>
                </a:rPr>
              </a:br>
              <a:r>
                <a:rPr lang="en-US" dirty="0">
                  <a:solidFill>
                    <a:srgbClr val="FF0000"/>
                  </a:solidFill>
                </a:rPr>
                <a:t>1.78 statement:  </a:t>
              </a:r>
              <a:r>
                <a:rPr lang="en-US" b="1" dirty="0">
                  <a:solidFill>
                    <a:srgbClr val="FF0000"/>
                  </a:solidFill>
                </a:rPr>
                <a:t>Yes</a:t>
              </a:r>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3192074"/>
              <a:ext cx="2376624" cy="646331"/>
            </a:xfrm>
            <a:prstGeom prst="rect">
              <a:avLst/>
            </a:prstGeom>
            <a:noFill/>
          </p:spPr>
          <p:txBody>
            <a:bodyPr wrap="square" rtlCol="0">
              <a:spAutoFit/>
            </a:bodyPr>
            <a:lstStyle/>
            <a:p>
              <a:pPr algn="ctr"/>
              <a:r>
                <a:rPr lang="en-US" dirty="0">
                  <a:solidFill>
                    <a:srgbClr val="FF0000"/>
                  </a:solidFill>
                </a:rPr>
                <a:t>US Nonprovisional Application 1 is filed</a:t>
              </a:r>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21" name="Rectangle 20"/>
          <p:cNvSpPr/>
          <p:nvPr/>
        </p:nvSpPr>
        <p:spPr>
          <a:xfrm>
            <a:off x="1483520" y="4895255"/>
            <a:ext cx="6498294" cy="923330"/>
          </a:xfrm>
          <a:prstGeom prst="rect">
            <a:avLst/>
          </a:prstGeom>
          <a:noFill/>
          <a:ln w="63500">
            <a:solidFill>
              <a:srgbClr val="002060"/>
            </a:solidFill>
          </a:ln>
          <a:effectLst/>
        </p:spPr>
        <p:txBody>
          <a:bodyPr wrap="square">
            <a:spAutoFit/>
          </a:bodyPr>
          <a:lstStyle/>
          <a:p>
            <a:r>
              <a:rPr lang="en-US" b="1" dirty="0" smtClean="0">
                <a:solidFill>
                  <a:srgbClr val="002060"/>
                </a:solidFill>
                <a:latin typeface="Georgia" pitchFamily="18" charset="0"/>
              </a:rPr>
              <a:t>CON/DIV Conflict </a:t>
            </a:r>
            <a:r>
              <a:rPr lang="en-US" dirty="0" smtClean="0">
                <a:solidFill>
                  <a:srgbClr val="002060"/>
                </a:solidFill>
                <a:latin typeface="Georgia" pitchFamily="18" charset="0"/>
              </a:rPr>
              <a:t>– if identified, the Office will resolve by notifying applicant and designating the application as pre-AIA despite Applicant’s 1.78 statement</a:t>
            </a:r>
            <a:endParaRPr lang="en-US" dirty="0">
              <a:solidFill>
                <a:srgbClr val="002060"/>
              </a:solidFill>
              <a:latin typeface="Georgia" pitchFamily="18" charset="0"/>
            </a:endParaRPr>
          </a:p>
        </p:txBody>
      </p:sp>
      <p:pic>
        <p:nvPicPr>
          <p:cNvPr id="24" name="Picture 2" descr="C:\Users\cspyrou\AppData\Local\Microsoft\Windows\Temporary Internet Files\Content.IE5\JJ0EV6WT\MC90043388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1066686" cy="10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1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38</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B.1</a:t>
            </a:r>
            <a:endParaRPr lang="en-US" dirty="0">
              <a:solidFill>
                <a:srgbClr val="C00000"/>
              </a:solidFill>
            </a:endParaRPr>
          </a:p>
        </p:txBody>
      </p:sp>
      <p:sp>
        <p:nvSpPr>
          <p:cNvPr id="2" name="Rectangle 1"/>
          <p:cNvSpPr/>
          <p:nvPr/>
        </p:nvSpPr>
        <p:spPr>
          <a:xfrm>
            <a:off x="502409" y="5105400"/>
            <a:ext cx="8144692" cy="646331"/>
          </a:xfrm>
          <a:prstGeom prst="rect">
            <a:avLst/>
          </a:prstGeom>
          <a:noFill/>
          <a:ln w="63500">
            <a:solidFill>
              <a:srgbClr val="00B050"/>
            </a:solidFill>
          </a:ln>
        </p:spPr>
        <p:txBody>
          <a:bodyPr wrap="square">
            <a:spAutoFit/>
          </a:bodyPr>
          <a:lstStyle/>
          <a:p>
            <a:r>
              <a:rPr lang="en-US" b="1" dirty="0">
                <a:solidFill>
                  <a:srgbClr val="002060"/>
                </a:solidFill>
                <a:latin typeface="Georgia" pitchFamily="18" charset="0"/>
              </a:rPr>
              <a:t>Question B.1 ─  </a:t>
            </a:r>
            <a:r>
              <a:rPr lang="en-US" dirty="0" smtClean="0">
                <a:solidFill>
                  <a:srgbClr val="002060"/>
                </a:solidFill>
                <a:latin typeface="Georgia" pitchFamily="18" charset="0"/>
              </a:rPr>
              <a:t>YES OR NO?  Should the Applicant make a 1.78 statement in Application 2 resulting in the application being designated as AIA (FITF)?</a:t>
            </a:r>
            <a:endParaRPr lang="en-US" dirty="0">
              <a:solidFill>
                <a:srgbClr val="002060"/>
              </a:solidFill>
              <a:latin typeface="Georgia" pitchFamily="18" charset="0"/>
            </a:endParaRPr>
          </a:p>
        </p:txBody>
      </p:sp>
      <p:sp>
        <p:nvSpPr>
          <p:cNvPr id="13" name="Curved Right Arrow 12"/>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3043878"/>
            <a:chOff x="877389" y="1625523"/>
            <a:chExt cx="8201297" cy="3043878"/>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477328"/>
            </a:xfrm>
            <a:prstGeom prst="rect">
              <a:avLst/>
            </a:prstGeom>
            <a:noFill/>
          </p:spPr>
          <p:txBody>
            <a:bodyPr wrap="square" rtlCol="0">
              <a:spAutoFit/>
            </a:bodyPr>
            <a:lstStyle/>
            <a:p>
              <a:pPr algn="ctr"/>
              <a:r>
                <a:rPr lang="en-US" dirty="0" smtClean="0">
                  <a:solidFill>
                    <a:srgbClr val="FF0000"/>
                  </a:solidFill>
                </a:rPr>
                <a:t>US Nonprovisional Application 2 is filed</a:t>
              </a:r>
              <a:br>
                <a:rPr lang="en-US" dirty="0" smtClean="0">
                  <a:solidFill>
                    <a:srgbClr val="FF0000"/>
                  </a:solidFill>
                </a:rPr>
              </a:br>
              <a:r>
                <a:rPr lang="en-US" dirty="0"/>
                <a:t>D</a:t>
              </a:r>
              <a:r>
                <a:rPr lang="en-US" dirty="0" smtClean="0"/>
                <a:t>iscloses subject matter A and B; some claims include subject matter B</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86024" y="3192074"/>
              <a:ext cx="2303179" cy="1200329"/>
            </a:xfrm>
            <a:prstGeom prst="rect">
              <a:avLst/>
            </a:prstGeom>
            <a:noFill/>
          </p:spPr>
          <p:txBody>
            <a:bodyPr wrap="square" rtlCol="0">
              <a:spAutoFit/>
            </a:bodyPr>
            <a:lstStyle/>
            <a:p>
              <a:pPr algn="ctr"/>
              <a:r>
                <a:rPr lang="en-US" dirty="0" smtClean="0">
                  <a:solidFill>
                    <a:srgbClr val="FF0000"/>
                  </a:solidFill>
                </a:rPr>
                <a:t>US Nonprovisional Application 1 is filed</a:t>
              </a:r>
            </a:p>
            <a:p>
              <a:pPr algn="ctr"/>
              <a:r>
                <a:rPr lang="en-US" dirty="0" smtClean="0"/>
                <a:t>Discloses only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Tree>
    <p:extLst>
      <p:ext uri="{BB962C8B-B14F-4D97-AF65-F5344CB8AC3E}">
        <p14:creationId xmlns:p14="http://schemas.microsoft.com/office/powerpoint/2010/main" val="31501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39</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Polling Notes</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4</a:t>
            </a:fld>
            <a:endParaRPr lang="en-US" dirty="0"/>
          </a:p>
        </p:txBody>
      </p:sp>
      <p:sp>
        <p:nvSpPr>
          <p:cNvPr id="5" name="TextBox 4"/>
          <p:cNvSpPr txBox="1"/>
          <p:nvPr/>
        </p:nvSpPr>
        <p:spPr>
          <a:xfrm>
            <a:off x="914400" y="2008525"/>
            <a:ext cx="7924800" cy="3477875"/>
          </a:xfrm>
          <a:prstGeom prst="rect">
            <a:avLst/>
          </a:prstGeom>
          <a:noFill/>
        </p:spPr>
        <p:txBody>
          <a:bodyPr wrap="square" rtlCol="0">
            <a:spAutoFit/>
          </a:bodyPr>
          <a:lstStyle/>
          <a:p>
            <a:pPr marL="342900" indent="-342900">
              <a:buFont typeface="Wingdings" pitchFamily="2" charset="2"/>
              <a:buChar char="Ø"/>
            </a:pPr>
            <a:r>
              <a:rPr lang="en-US" sz="2200" dirty="0"/>
              <a:t>S</a:t>
            </a:r>
            <a:r>
              <a:rPr lang="en-US" sz="2200" dirty="0" smtClean="0"/>
              <a:t>elect questions will be asked of the audience during some of the presentations</a:t>
            </a:r>
          </a:p>
          <a:p>
            <a:endParaRPr lang="en-US" sz="2200" dirty="0" smtClean="0"/>
          </a:p>
          <a:p>
            <a:pPr marL="342900" indent="-342900">
              <a:buFont typeface="Wingdings" pitchFamily="2" charset="2"/>
              <a:buChar char="Ø"/>
            </a:pPr>
            <a:r>
              <a:rPr lang="en-US" sz="2200" dirty="0" smtClean="0"/>
              <a:t>Answers will be accepted through </a:t>
            </a:r>
            <a:r>
              <a:rPr lang="en-US" sz="2200" b="1" dirty="0" smtClean="0"/>
              <a:t>Poll Everywhere:</a:t>
            </a:r>
            <a:endParaRPr lang="en-US" sz="2200" dirty="0" smtClean="0"/>
          </a:p>
          <a:p>
            <a:pPr marL="914400" lvl="1" indent="-457200">
              <a:buFont typeface="Arial" pitchFamily="34" charset="0"/>
              <a:buChar char="•"/>
            </a:pPr>
            <a:r>
              <a:rPr lang="en-US" sz="2200" dirty="0" smtClean="0"/>
              <a:t>Text message (cell phone) or</a:t>
            </a:r>
          </a:p>
          <a:p>
            <a:pPr marL="914400" lvl="1" indent="-457200">
              <a:buFont typeface="Arial" pitchFamily="34" charset="0"/>
              <a:buChar char="•"/>
            </a:pPr>
            <a:r>
              <a:rPr lang="en-US" sz="2200" dirty="0" smtClean="0"/>
              <a:t>Web page (cell phone’s Internet browser or computer)</a:t>
            </a:r>
          </a:p>
          <a:p>
            <a:endParaRPr lang="en-US" sz="2200" dirty="0" smtClean="0"/>
          </a:p>
          <a:p>
            <a:pPr marL="342900" indent="-342900">
              <a:buFont typeface="Wingdings" pitchFamily="2" charset="2"/>
              <a:buChar char="Ø"/>
            </a:pPr>
            <a:r>
              <a:rPr lang="en-US" sz="2200" dirty="0" smtClean="0"/>
              <a:t>Real-time display of your answers</a:t>
            </a:r>
          </a:p>
          <a:p>
            <a:endParaRPr lang="en-US" sz="2200" dirty="0" smtClean="0"/>
          </a:p>
          <a:p>
            <a:pPr marL="342900" indent="-342900">
              <a:buFont typeface="Wingdings" pitchFamily="2" charset="2"/>
              <a:buChar char="Ø"/>
            </a:pPr>
            <a:r>
              <a:rPr lang="en-US" sz="2200" dirty="0" smtClean="0"/>
              <a:t>Let’s Practice!</a:t>
            </a:r>
          </a:p>
        </p:txBody>
      </p:sp>
    </p:spTree>
    <p:extLst>
      <p:ext uri="{BB962C8B-B14F-4D97-AF65-F5344CB8AC3E}">
        <p14:creationId xmlns:p14="http://schemas.microsoft.com/office/powerpoint/2010/main" val="887486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40</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B.1</a:t>
            </a:r>
            <a:endParaRPr lang="en-US" dirty="0">
              <a:solidFill>
                <a:srgbClr val="C00000"/>
              </a:solidFill>
            </a:endParaRPr>
          </a:p>
        </p:txBody>
      </p:sp>
      <p:sp>
        <p:nvSpPr>
          <p:cNvPr id="13" name="Curved Right Arrow 12"/>
          <p:cNvSpPr/>
          <p:nvPr/>
        </p:nvSpPr>
        <p:spPr bwMode="auto">
          <a:xfrm rot="5400000">
            <a:off x="4158171" y="-633176"/>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713961"/>
            <a:ext cx="8201297" cy="3043878"/>
            <a:chOff x="877389" y="1625523"/>
            <a:chExt cx="8201297" cy="3043878"/>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477328"/>
            </a:xfrm>
            <a:prstGeom prst="rect">
              <a:avLst/>
            </a:prstGeom>
            <a:noFill/>
          </p:spPr>
          <p:txBody>
            <a:bodyPr wrap="square" rtlCol="0">
              <a:spAutoFit/>
            </a:bodyPr>
            <a:lstStyle/>
            <a:p>
              <a:pPr algn="ctr"/>
              <a:r>
                <a:rPr lang="en-US" dirty="0" smtClean="0">
                  <a:solidFill>
                    <a:srgbClr val="FF0000"/>
                  </a:solidFill>
                </a:rPr>
                <a:t>US Nonprovisional Application 2 is filed</a:t>
              </a:r>
              <a:r>
                <a:rPr lang="en-US" dirty="0">
                  <a:solidFill>
                    <a:srgbClr val="FF0000"/>
                  </a:solidFill>
                </a:rPr>
                <a:t/>
              </a:r>
              <a:br>
                <a:rPr lang="en-US" dirty="0">
                  <a:solidFill>
                    <a:srgbClr val="FF0000"/>
                  </a:solidFill>
                </a:rPr>
              </a:br>
              <a:r>
                <a:rPr lang="en-US" dirty="0" smtClean="0"/>
                <a:t>Discloses </a:t>
              </a:r>
              <a:r>
                <a:rPr lang="en-US" dirty="0"/>
                <a:t>subject matter A and B; some claims include subject matter B</a:t>
              </a:r>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86024" y="3192074"/>
              <a:ext cx="2303179" cy="1200329"/>
            </a:xfrm>
            <a:prstGeom prst="rect">
              <a:avLst/>
            </a:prstGeom>
            <a:noFill/>
          </p:spPr>
          <p:txBody>
            <a:bodyPr wrap="square" rtlCol="0">
              <a:spAutoFit/>
            </a:bodyPr>
            <a:lstStyle/>
            <a:p>
              <a:pPr algn="ctr"/>
              <a:r>
                <a:rPr lang="en-US" dirty="0" smtClean="0">
                  <a:solidFill>
                    <a:srgbClr val="FF0000"/>
                  </a:solidFill>
                </a:rPr>
                <a:t>US Nonprovisional Application 1 is filed</a:t>
              </a:r>
            </a:p>
            <a:p>
              <a:pPr algn="ctr"/>
              <a:r>
                <a:rPr lang="en-US" dirty="0" smtClean="0"/>
                <a:t>Discloses only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762000" y="5562600"/>
            <a:ext cx="7620000" cy="646331"/>
          </a:xfrm>
          <a:prstGeom prst="rect">
            <a:avLst/>
          </a:prstGeom>
          <a:noFill/>
          <a:ln w="63500">
            <a:solidFill>
              <a:srgbClr val="00B050"/>
            </a:solidFill>
          </a:ln>
        </p:spPr>
        <p:txBody>
          <a:bodyPr wrap="square">
            <a:spAutoFit/>
          </a:bodyPr>
          <a:lstStyle/>
          <a:p>
            <a:r>
              <a:rPr lang="en-US" b="1" dirty="0" smtClean="0">
                <a:latin typeface="Georgia" pitchFamily="18" charset="0"/>
              </a:rPr>
              <a:t>Answer B.1</a:t>
            </a:r>
            <a:r>
              <a:rPr lang="en-US" b="1" dirty="0">
                <a:solidFill>
                  <a:srgbClr val="002060"/>
                </a:solidFill>
                <a:latin typeface="Georgia" pitchFamily="18" charset="0"/>
              </a:rPr>
              <a:t> ─</a:t>
            </a:r>
            <a:r>
              <a:rPr lang="en-US" b="1" dirty="0" smtClean="0">
                <a:latin typeface="Georgia" pitchFamily="18" charset="0"/>
              </a:rPr>
              <a:t>  YES.  </a:t>
            </a:r>
            <a:r>
              <a:rPr lang="en-US" dirty="0" smtClean="0">
                <a:latin typeface="Georgia" pitchFamily="18" charset="0"/>
              </a:rPr>
              <a:t>It is a transition application and there is at least one claimed invention having an effective filing date on or after 3/16/13.  </a:t>
            </a:r>
            <a:endParaRPr lang="en-US" dirty="0">
              <a:latin typeface="Georgia" pitchFamily="18" charset="0"/>
            </a:endParaRPr>
          </a:p>
        </p:txBody>
      </p:sp>
      <p:sp>
        <p:nvSpPr>
          <p:cNvPr id="21" name="Rectangle 20"/>
          <p:cNvSpPr/>
          <p:nvPr/>
        </p:nvSpPr>
        <p:spPr>
          <a:xfrm>
            <a:off x="883273" y="4876800"/>
            <a:ext cx="7041391" cy="584775"/>
          </a:xfrm>
          <a:prstGeom prst="rect">
            <a:avLst/>
          </a:prstGeom>
        </p:spPr>
        <p:txBody>
          <a:bodyPr wrap="square">
            <a:spAutoFit/>
          </a:bodyPr>
          <a:lstStyle/>
          <a:p>
            <a:r>
              <a:rPr lang="en-US" sz="1600" dirty="0" smtClean="0">
                <a:solidFill>
                  <a:srgbClr val="002060"/>
                </a:solidFill>
                <a:latin typeface="Georgia" pitchFamily="18" charset="0"/>
              </a:rPr>
              <a:t>Question B.1</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1.78 statement in Application 2 resulting in the application being designated as AIA (FITF)?</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258823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41</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B.2</a:t>
            </a:r>
            <a:endParaRPr lang="en-US" dirty="0">
              <a:solidFill>
                <a:srgbClr val="002060"/>
              </a:solidFill>
            </a:endParaRPr>
          </a:p>
        </p:txBody>
      </p:sp>
      <p:sp>
        <p:nvSpPr>
          <p:cNvPr id="19" name="Rectangle 18"/>
          <p:cNvSpPr/>
          <p:nvPr/>
        </p:nvSpPr>
        <p:spPr>
          <a:xfrm>
            <a:off x="502409" y="5449669"/>
            <a:ext cx="8144692" cy="646331"/>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B.2</a:t>
            </a:r>
            <a:r>
              <a:rPr lang="en-US" b="1" dirty="0">
                <a:solidFill>
                  <a:srgbClr val="002060"/>
                </a:solidFill>
                <a:latin typeface="Georgia" pitchFamily="18" charset="0"/>
              </a:rPr>
              <a:t>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Should the Applicant make a 1.78 statement in Application 2 resulting in the application being designated as AIA (FITF)?</a:t>
            </a:r>
            <a:endParaRPr lang="en-US" dirty="0">
              <a:solidFill>
                <a:srgbClr val="002060"/>
              </a:solidFill>
              <a:latin typeface="Georgia" pitchFamily="18" charset="0"/>
            </a:endParaRPr>
          </a:p>
        </p:txBody>
      </p:sp>
      <p:sp>
        <p:nvSpPr>
          <p:cNvPr id="24" name="Curved Right Arrow 23"/>
          <p:cNvSpPr/>
          <p:nvPr/>
        </p:nvSpPr>
        <p:spPr bwMode="auto">
          <a:xfrm rot="5400000">
            <a:off x="2562137" y="-104905"/>
            <a:ext cx="760092" cy="4512767"/>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5" name="Straight Arrow Connector 24" descr="timeline showing provisional filed 1-15-13 and nonprovisional filed 3-20-13"/>
          <p:cNvCxnSpPr/>
          <p:nvPr/>
        </p:nvCxnSpPr>
        <p:spPr>
          <a:xfrm>
            <a:off x="329565" y="3103394"/>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52912" y="2480999"/>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8" name="Straight Connector 27"/>
          <p:cNvCxnSpPr/>
          <p:nvPr/>
        </p:nvCxnSpPr>
        <p:spPr>
          <a:xfrm>
            <a:off x="5181600" y="279514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90403" y="27985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4236" y="2487368"/>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31" name="Rectangle 30"/>
          <p:cNvSpPr/>
          <p:nvPr/>
        </p:nvSpPr>
        <p:spPr>
          <a:xfrm>
            <a:off x="1769779" y="1968131"/>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3" name="Straight Connector 32"/>
          <p:cNvCxnSpPr/>
          <p:nvPr/>
        </p:nvCxnSpPr>
        <p:spPr bwMode="auto">
          <a:xfrm>
            <a:off x="2895600" y="2627893"/>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1905000" y="3632277"/>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35" name="TextBox 34"/>
          <p:cNvSpPr txBox="1"/>
          <p:nvPr/>
        </p:nvSpPr>
        <p:spPr>
          <a:xfrm>
            <a:off x="-14497" y="3328545"/>
            <a:ext cx="2209800" cy="1200329"/>
          </a:xfrm>
          <a:prstGeom prst="rect">
            <a:avLst/>
          </a:prstGeom>
          <a:noFill/>
        </p:spPr>
        <p:txBody>
          <a:bodyPr wrap="square" rtlCol="0">
            <a:spAutoFit/>
          </a:bodyPr>
          <a:lstStyle/>
          <a:p>
            <a:pPr algn="ctr"/>
            <a:r>
              <a:rPr lang="en-US" dirty="0" smtClean="0">
                <a:solidFill>
                  <a:srgbClr val="FF0000"/>
                </a:solidFill>
              </a:rPr>
              <a:t>US Nonprovisional Appl’n 1 filed</a:t>
            </a:r>
          </a:p>
          <a:p>
            <a:pPr algn="ctr"/>
            <a:r>
              <a:rPr lang="en-US" dirty="0" smtClean="0"/>
              <a:t>Discloses only subject matter A</a:t>
            </a:r>
            <a:endParaRPr lang="en-US" dirty="0"/>
          </a:p>
        </p:txBody>
      </p:sp>
      <p:sp>
        <p:nvSpPr>
          <p:cNvPr id="37" name="TextBox 36"/>
          <p:cNvSpPr txBox="1"/>
          <p:nvPr/>
        </p:nvSpPr>
        <p:spPr>
          <a:xfrm>
            <a:off x="3691535" y="3280511"/>
            <a:ext cx="3014065" cy="1477328"/>
          </a:xfrm>
          <a:prstGeom prst="rect">
            <a:avLst/>
          </a:prstGeom>
          <a:noFill/>
        </p:spPr>
        <p:txBody>
          <a:bodyPr wrap="square" rtlCol="0">
            <a:spAutoFit/>
          </a:bodyPr>
          <a:lstStyle/>
          <a:p>
            <a:pPr algn="ctr"/>
            <a:r>
              <a:rPr lang="en-US" dirty="0" smtClean="0">
                <a:solidFill>
                  <a:srgbClr val="FF0000"/>
                </a:solidFill>
              </a:rPr>
              <a:t>US Nonprov. Appl’n 2 filed</a:t>
            </a:r>
            <a:r>
              <a:rPr lang="en-US" dirty="0">
                <a:solidFill>
                  <a:srgbClr val="FF0000"/>
                </a:solidFill>
              </a:rPr>
              <a:t/>
            </a:r>
            <a:br>
              <a:rPr lang="en-US" dirty="0">
                <a:solidFill>
                  <a:srgbClr val="FF0000"/>
                </a:solidFill>
              </a:rPr>
            </a:br>
            <a:r>
              <a:rPr lang="en-US" dirty="0" smtClean="0"/>
              <a:t>Discloses </a:t>
            </a:r>
            <a:r>
              <a:rPr lang="en-US" dirty="0"/>
              <a:t>subject matter A and B; Claims have only ever been drawn to subject matter A</a:t>
            </a:r>
          </a:p>
        </p:txBody>
      </p:sp>
    </p:spTree>
    <p:extLst>
      <p:ext uri="{BB962C8B-B14F-4D97-AF65-F5344CB8AC3E}">
        <p14:creationId xmlns:p14="http://schemas.microsoft.com/office/powerpoint/2010/main" val="1801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42</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B.2</a:t>
            </a:r>
            <a:endParaRPr lang="en-US" dirty="0">
              <a:solidFill>
                <a:srgbClr val="002060"/>
              </a:solidFill>
            </a:endParaRPr>
          </a:p>
        </p:txBody>
      </p:sp>
      <p:sp>
        <p:nvSpPr>
          <p:cNvPr id="24" name="Rectangle 23"/>
          <p:cNvSpPr/>
          <p:nvPr/>
        </p:nvSpPr>
        <p:spPr>
          <a:xfrm>
            <a:off x="761999" y="5638800"/>
            <a:ext cx="7503169" cy="646331"/>
          </a:xfrm>
          <a:prstGeom prst="rect">
            <a:avLst/>
          </a:prstGeom>
          <a:noFill/>
          <a:ln w="63500">
            <a:solidFill>
              <a:srgbClr val="00B050"/>
            </a:solidFill>
          </a:ln>
        </p:spPr>
        <p:txBody>
          <a:bodyPr wrap="square">
            <a:spAutoFit/>
          </a:bodyPr>
          <a:lstStyle/>
          <a:p>
            <a:r>
              <a:rPr lang="en-US" b="1" dirty="0" smtClean="0">
                <a:latin typeface="Georgia" pitchFamily="18" charset="0"/>
              </a:rPr>
              <a:t>Answer B.2</a:t>
            </a:r>
            <a:r>
              <a:rPr lang="en-US" b="1" dirty="0">
                <a:solidFill>
                  <a:srgbClr val="002060"/>
                </a:solidFill>
                <a:latin typeface="Georgia" pitchFamily="18" charset="0"/>
              </a:rPr>
              <a:t> ─</a:t>
            </a:r>
            <a:r>
              <a:rPr lang="en-US" b="1" dirty="0" smtClean="0">
                <a:latin typeface="Georgia" pitchFamily="18" charset="0"/>
              </a:rPr>
              <a:t>  NO.  </a:t>
            </a:r>
            <a:r>
              <a:rPr lang="en-US" dirty="0" smtClean="0">
                <a:latin typeface="Georgia" pitchFamily="18" charset="0"/>
              </a:rPr>
              <a:t>Although it is an Transition Application, there is no claimed invention with an effective filing date on or after 3/16/13.  </a:t>
            </a:r>
            <a:endParaRPr lang="en-US" dirty="0">
              <a:latin typeface="Georgia" pitchFamily="18" charset="0"/>
            </a:endParaRPr>
          </a:p>
        </p:txBody>
      </p:sp>
      <p:sp>
        <p:nvSpPr>
          <p:cNvPr id="19" name="Rectangle 18"/>
          <p:cNvSpPr/>
          <p:nvPr/>
        </p:nvSpPr>
        <p:spPr>
          <a:xfrm>
            <a:off x="999308" y="4964259"/>
            <a:ext cx="7077892" cy="584775"/>
          </a:xfrm>
          <a:prstGeom prst="rect">
            <a:avLst/>
          </a:prstGeom>
        </p:spPr>
        <p:txBody>
          <a:bodyPr wrap="square">
            <a:spAutoFit/>
          </a:bodyPr>
          <a:lstStyle/>
          <a:p>
            <a:r>
              <a:rPr lang="en-US" sz="1600" dirty="0" smtClean="0">
                <a:solidFill>
                  <a:srgbClr val="002060"/>
                </a:solidFill>
                <a:latin typeface="Georgia" pitchFamily="18" charset="0"/>
              </a:rPr>
              <a:t>Question B.2</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1.78 statement in Application 2 resulting in the application being designated as AIA (FITF)?</a:t>
            </a:r>
            <a:endParaRPr lang="en-US" sz="1600" dirty="0">
              <a:solidFill>
                <a:srgbClr val="002060"/>
              </a:solidFill>
              <a:latin typeface="Georgia" pitchFamily="18" charset="0"/>
            </a:endParaRPr>
          </a:p>
        </p:txBody>
      </p:sp>
      <p:grpSp>
        <p:nvGrpSpPr>
          <p:cNvPr id="21" name="Group 20" descr="timeline showing provisional filed 1-15-13 and nonprovisional filed 3-20-13"/>
          <p:cNvGrpSpPr/>
          <p:nvPr/>
        </p:nvGrpSpPr>
        <p:grpSpPr>
          <a:xfrm>
            <a:off x="-14497" y="1771433"/>
            <a:ext cx="9082297" cy="2986406"/>
            <a:chOff x="-14497" y="1771433"/>
            <a:chExt cx="9082297" cy="2986406"/>
          </a:xfrm>
        </p:grpSpPr>
        <p:sp>
          <p:nvSpPr>
            <p:cNvPr id="25" name="Curved Right Arrow 24"/>
            <p:cNvSpPr/>
            <p:nvPr/>
          </p:nvSpPr>
          <p:spPr bwMode="auto">
            <a:xfrm rot="5400000">
              <a:off x="2562137" y="-104905"/>
              <a:ext cx="760092" cy="4512767"/>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6" name="Straight Arrow Connector 25"/>
            <p:cNvCxnSpPr/>
            <p:nvPr/>
          </p:nvCxnSpPr>
          <p:spPr>
            <a:xfrm>
              <a:off x="329565" y="3103394"/>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52912" y="2480999"/>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9" name="Straight Connector 28"/>
            <p:cNvCxnSpPr/>
            <p:nvPr/>
          </p:nvCxnSpPr>
          <p:spPr>
            <a:xfrm>
              <a:off x="5181600" y="279514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90403" y="27985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4236" y="2487368"/>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33" name="Rectangle 32"/>
            <p:cNvSpPr/>
            <p:nvPr/>
          </p:nvSpPr>
          <p:spPr>
            <a:xfrm>
              <a:off x="1769779" y="1968131"/>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4" name="Straight Connector 33"/>
            <p:cNvCxnSpPr/>
            <p:nvPr/>
          </p:nvCxnSpPr>
          <p:spPr bwMode="auto">
            <a:xfrm>
              <a:off x="2895600" y="2627893"/>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1905000" y="3632277"/>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37" name="TextBox 36"/>
            <p:cNvSpPr txBox="1"/>
            <p:nvPr/>
          </p:nvSpPr>
          <p:spPr>
            <a:xfrm>
              <a:off x="-14497" y="3328545"/>
              <a:ext cx="2209800" cy="1200329"/>
            </a:xfrm>
            <a:prstGeom prst="rect">
              <a:avLst/>
            </a:prstGeom>
            <a:noFill/>
          </p:spPr>
          <p:txBody>
            <a:bodyPr wrap="square" rtlCol="0">
              <a:spAutoFit/>
            </a:bodyPr>
            <a:lstStyle/>
            <a:p>
              <a:pPr algn="ctr"/>
              <a:r>
                <a:rPr lang="en-US" dirty="0" smtClean="0">
                  <a:solidFill>
                    <a:srgbClr val="FF0000"/>
                  </a:solidFill>
                </a:rPr>
                <a:t>US Nonprovisional Appl’n 1 filed</a:t>
              </a:r>
            </a:p>
            <a:p>
              <a:pPr algn="ctr"/>
              <a:r>
                <a:rPr lang="en-US" dirty="0" smtClean="0"/>
                <a:t>Discloses only subject matter A</a:t>
              </a:r>
              <a:endParaRPr lang="en-US" dirty="0"/>
            </a:p>
          </p:txBody>
        </p:sp>
        <p:sp>
          <p:nvSpPr>
            <p:cNvPr id="38" name="TextBox 37"/>
            <p:cNvSpPr txBox="1"/>
            <p:nvPr/>
          </p:nvSpPr>
          <p:spPr>
            <a:xfrm>
              <a:off x="3691535" y="3280511"/>
              <a:ext cx="3014065" cy="1477328"/>
            </a:xfrm>
            <a:prstGeom prst="rect">
              <a:avLst/>
            </a:prstGeom>
            <a:noFill/>
          </p:spPr>
          <p:txBody>
            <a:bodyPr wrap="square" rtlCol="0">
              <a:spAutoFit/>
            </a:bodyPr>
            <a:lstStyle/>
            <a:p>
              <a:pPr algn="ctr"/>
              <a:r>
                <a:rPr lang="en-US" dirty="0" smtClean="0">
                  <a:solidFill>
                    <a:srgbClr val="FF0000"/>
                  </a:solidFill>
                </a:rPr>
                <a:t>US Nonprov. Appl’n 2 filed</a:t>
              </a:r>
              <a:r>
                <a:rPr lang="en-US" dirty="0">
                  <a:solidFill>
                    <a:srgbClr val="FF0000"/>
                  </a:solidFill>
                </a:rPr>
                <a:t/>
              </a:r>
              <a:br>
                <a:rPr lang="en-US" dirty="0">
                  <a:solidFill>
                    <a:srgbClr val="FF0000"/>
                  </a:solidFill>
                </a:rPr>
              </a:br>
              <a:r>
                <a:rPr lang="en-US" dirty="0" smtClean="0"/>
                <a:t>Discloses </a:t>
              </a:r>
              <a:r>
                <a:rPr lang="en-US" dirty="0"/>
                <a:t>subject matter A and B; Claims have only ever been drawn to subject matter A</a:t>
              </a:r>
            </a:p>
          </p:txBody>
        </p:sp>
      </p:grpSp>
    </p:spTree>
    <p:extLst>
      <p:ext uri="{BB962C8B-B14F-4D97-AF65-F5344CB8AC3E}">
        <p14:creationId xmlns:p14="http://schemas.microsoft.com/office/powerpoint/2010/main" val="96243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43</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B.3</a:t>
            </a:r>
            <a:endParaRPr lang="en-US" dirty="0">
              <a:solidFill>
                <a:srgbClr val="002060"/>
              </a:solidFill>
            </a:endParaRPr>
          </a:p>
        </p:txBody>
      </p:sp>
      <p:grpSp>
        <p:nvGrpSpPr>
          <p:cNvPr id="2" name="Group 1" descr="timeline showing provisional filed 1-15-13 and nonprovisional filed 3-20-13"/>
          <p:cNvGrpSpPr/>
          <p:nvPr/>
        </p:nvGrpSpPr>
        <p:grpSpPr>
          <a:xfrm>
            <a:off x="-14497" y="1771433"/>
            <a:ext cx="9310897" cy="2986406"/>
            <a:chOff x="-14497" y="1771433"/>
            <a:chExt cx="9310897" cy="2986406"/>
          </a:xfrm>
        </p:grpSpPr>
        <p:sp>
          <p:nvSpPr>
            <p:cNvPr id="13" name="Curved Right Arrow 12"/>
            <p:cNvSpPr/>
            <p:nvPr/>
          </p:nvSpPr>
          <p:spPr bwMode="auto">
            <a:xfrm rot="5400000">
              <a:off x="2562137" y="-104905"/>
              <a:ext cx="760092" cy="4512767"/>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p:cNvCxnSpPr/>
            <p:nvPr/>
          </p:nvCxnSpPr>
          <p:spPr>
            <a:xfrm>
              <a:off x="329565" y="3103394"/>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2912" y="2480999"/>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5181600" y="279514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0403" y="27985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4236" y="2487368"/>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1769779" y="1968131"/>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2" name="Straight Connector 31"/>
            <p:cNvCxnSpPr/>
            <p:nvPr/>
          </p:nvCxnSpPr>
          <p:spPr bwMode="auto">
            <a:xfrm>
              <a:off x="2895600" y="2627893"/>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905000" y="3632277"/>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TextBox 18"/>
            <p:cNvSpPr txBox="1"/>
            <p:nvPr/>
          </p:nvSpPr>
          <p:spPr>
            <a:xfrm>
              <a:off x="-14497" y="3328545"/>
              <a:ext cx="2209800" cy="1200329"/>
            </a:xfrm>
            <a:prstGeom prst="rect">
              <a:avLst/>
            </a:prstGeom>
            <a:noFill/>
          </p:spPr>
          <p:txBody>
            <a:bodyPr wrap="square" rtlCol="0">
              <a:spAutoFit/>
            </a:bodyPr>
            <a:lstStyle/>
            <a:p>
              <a:pPr algn="ctr"/>
              <a:r>
                <a:rPr lang="en-US" dirty="0" smtClean="0">
                  <a:solidFill>
                    <a:srgbClr val="FF0000"/>
                  </a:solidFill>
                </a:rPr>
                <a:t>US Nonprovisional Appl’n 1 filed</a:t>
              </a:r>
            </a:p>
            <a:p>
              <a:pPr algn="ctr"/>
              <a:r>
                <a:rPr lang="en-US" dirty="0" smtClean="0"/>
                <a:t>Discloses only subject matter A</a:t>
              </a:r>
              <a:endParaRPr lang="en-US" dirty="0"/>
            </a:p>
          </p:txBody>
        </p:sp>
        <p:sp>
          <p:nvSpPr>
            <p:cNvPr id="24" name="TextBox 23"/>
            <p:cNvSpPr txBox="1"/>
            <p:nvPr/>
          </p:nvSpPr>
          <p:spPr>
            <a:xfrm>
              <a:off x="3691535" y="3280511"/>
              <a:ext cx="3014065" cy="1477328"/>
            </a:xfrm>
            <a:prstGeom prst="rect">
              <a:avLst/>
            </a:prstGeom>
            <a:noFill/>
          </p:spPr>
          <p:txBody>
            <a:bodyPr wrap="square" rtlCol="0">
              <a:spAutoFit/>
            </a:bodyPr>
            <a:lstStyle/>
            <a:p>
              <a:pPr algn="ctr"/>
              <a:r>
                <a:rPr lang="en-US" dirty="0" smtClean="0">
                  <a:solidFill>
                    <a:srgbClr val="FF0000"/>
                  </a:solidFill>
                </a:rPr>
                <a:t>US Nonprov. Appl’n 2 filed</a:t>
              </a:r>
              <a:r>
                <a:rPr lang="en-US" dirty="0">
                  <a:solidFill>
                    <a:srgbClr val="FF0000"/>
                  </a:solidFill>
                </a:rPr>
                <a:t/>
              </a:r>
              <a:br>
                <a:rPr lang="en-US" dirty="0">
                  <a:solidFill>
                    <a:srgbClr val="FF0000"/>
                  </a:solidFill>
                </a:rPr>
              </a:br>
              <a:r>
                <a:rPr lang="en-US" dirty="0" smtClean="0"/>
                <a:t>Discloses </a:t>
              </a:r>
              <a:r>
                <a:rPr lang="en-US" dirty="0"/>
                <a:t>subject matter A and B; Claims have only ever been drawn to subject matter A</a:t>
              </a:r>
            </a:p>
          </p:txBody>
        </p:sp>
        <p:cxnSp>
          <p:nvCxnSpPr>
            <p:cNvPr id="25" name="Straight Connector 24"/>
            <p:cNvCxnSpPr/>
            <p:nvPr/>
          </p:nvCxnSpPr>
          <p:spPr>
            <a:xfrm>
              <a:off x="7848600" y="2819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73967" y="3402211"/>
              <a:ext cx="2822433" cy="1200329"/>
            </a:xfrm>
            <a:prstGeom prst="rect">
              <a:avLst/>
            </a:prstGeom>
            <a:noFill/>
          </p:spPr>
          <p:txBody>
            <a:bodyPr wrap="square" rtlCol="0">
              <a:spAutoFit/>
            </a:bodyPr>
            <a:lstStyle/>
            <a:p>
              <a:pPr algn="ctr"/>
              <a:r>
                <a:rPr lang="en-US" dirty="0" smtClean="0">
                  <a:solidFill>
                    <a:srgbClr val="FF0000"/>
                  </a:solidFill>
                </a:rPr>
                <a:t>Amdt filed in US Nonprov. Appl’n 2 </a:t>
              </a:r>
            </a:p>
            <a:p>
              <a:pPr algn="ctr"/>
              <a:r>
                <a:rPr lang="en-US" dirty="0" smtClean="0"/>
                <a:t>Claims drawn </a:t>
              </a:r>
              <a:r>
                <a:rPr lang="en-US" dirty="0"/>
                <a:t>to subject matter </a:t>
              </a:r>
              <a:r>
                <a:rPr lang="en-US" dirty="0" smtClean="0"/>
                <a:t>A and B</a:t>
              </a:r>
              <a:endParaRPr lang="en-US" dirty="0"/>
            </a:p>
          </p:txBody>
        </p:sp>
      </p:grpSp>
      <p:sp>
        <p:nvSpPr>
          <p:cNvPr id="28" name="Rectangle 27"/>
          <p:cNvSpPr/>
          <p:nvPr/>
        </p:nvSpPr>
        <p:spPr>
          <a:xfrm>
            <a:off x="531561" y="5105400"/>
            <a:ext cx="8144692"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B.3</a:t>
            </a:r>
            <a:r>
              <a:rPr lang="en-US" b="1" dirty="0">
                <a:solidFill>
                  <a:srgbClr val="002060"/>
                </a:solidFill>
                <a:latin typeface="Georgia" pitchFamily="18" charset="0"/>
              </a:rPr>
              <a:t>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When the amendment is filed, should the Applicant make a 1.78 statement in Application 2 resulting in </a:t>
            </a:r>
            <a:r>
              <a:rPr lang="en-US" dirty="0">
                <a:solidFill>
                  <a:srgbClr val="002060"/>
                </a:solidFill>
                <a:latin typeface="Georgia" pitchFamily="18" charset="0"/>
              </a:rPr>
              <a:t>A</a:t>
            </a:r>
            <a:r>
              <a:rPr lang="en-US" dirty="0" smtClean="0">
                <a:solidFill>
                  <a:srgbClr val="002060"/>
                </a:solidFill>
                <a:latin typeface="Georgia" pitchFamily="18" charset="0"/>
              </a:rPr>
              <a:t>pplication 2 being designated as AIA (FITF)?</a:t>
            </a:r>
            <a:endParaRPr lang="en-US" dirty="0">
              <a:solidFill>
                <a:srgbClr val="002060"/>
              </a:solidFill>
              <a:latin typeface="Georgia" pitchFamily="18" charset="0"/>
            </a:endParaRPr>
          </a:p>
        </p:txBody>
      </p:sp>
    </p:spTree>
    <p:extLst>
      <p:ext uri="{BB962C8B-B14F-4D97-AF65-F5344CB8AC3E}">
        <p14:creationId xmlns:p14="http://schemas.microsoft.com/office/powerpoint/2010/main" val="384718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44</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B.3</a:t>
            </a:r>
            <a:endParaRPr lang="en-US" dirty="0">
              <a:solidFill>
                <a:srgbClr val="002060"/>
              </a:solidFill>
            </a:endParaRPr>
          </a:p>
        </p:txBody>
      </p:sp>
      <p:sp>
        <p:nvSpPr>
          <p:cNvPr id="13" name="Curved Right Arrow 12"/>
          <p:cNvSpPr/>
          <p:nvPr/>
        </p:nvSpPr>
        <p:spPr bwMode="auto">
          <a:xfrm rot="5400000">
            <a:off x="2562137" y="-299316"/>
            <a:ext cx="760092" cy="4512767"/>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descr="timeline showing provisional filed 1-15-13 and nonprovisional filed 3-20-13"/>
          <p:cNvCxnSpPr/>
          <p:nvPr/>
        </p:nvCxnSpPr>
        <p:spPr>
          <a:xfrm>
            <a:off x="329565" y="2908983"/>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2912" y="2286588"/>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5181600" y="260073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0403" y="2604183"/>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4236" y="2292957"/>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1769779" y="1773720"/>
            <a:ext cx="2590800" cy="369332"/>
          </a:xfrm>
          <a:prstGeom prst="rect">
            <a:avLst/>
          </a:prstGeom>
        </p:spPr>
        <p:txBody>
          <a:bodyPr wrap="square">
            <a:spAutoFit/>
          </a:bodyPr>
          <a:lstStyle/>
          <a:p>
            <a:pPr algn="ctr"/>
            <a:r>
              <a:rPr lang="en-US" dirty="0" smtClean="0">
                <a:latin typeface="Georgia" pitchFamily="18" charset="0"/>
              </a:rPr>
              <a:t>Continuation-in-Part</a:t>
            </a:r>
            <a:endParaRPr lang="en-US" dirty="0">
              <a:latin typeface="Georgia" pitchFamily="18" charset="0"/>
            </a:endParaRPr>
          </a:p>
        </p:txBody>
      </p:sp>
      <p:cxnSp>
        <p:nvCxnSpPr>
          <p:cNvPr id="32" name="Straight Connector 31"/>
          <p:cNvCxnSpPr/>
          <p:nvPr/>
        </p:nvCxnSpPr>
        <p:spPr bwMode="auto">
          <a:xfrm>
            <a:off x="2895600" y="2433482"/>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905000" y="3437866"/>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TextBox 18"/>
          <p:cNvSpPr txBox="1"/>
          <p:nvPr/>
        </p:nvSpPr>
        <p:spPr>
          <a:xfrm>
            <a:off x="-14497" y="3134134"/>
            <a:ext cx="2209800" cy="1200329"/>
          </a:xfrm>
          <a:prstGeom prst="rect">
            <a:avLst/>
          </a:prstGeom>
          <a:noFill/>
        </p:spPr>
        <p:txBody>
          <a:bodyPr wrap="square" rtlCol="0">
            <a:spAutoFit/>
          </a:bodyPr>
          <a:lstStyle/>
          <a:p>
            <a:pPr algn="ctr"/>
            <a:r>
              <a:rPr lang="en-US" dirty="0" smtClean="0">
                <a:solidFill>
                  <a:srgbClr val="FF0000"/>
                </a:solidFill>
              </a:rPr>
              <a:t>US Nonprovisional Appl’n 1 filed</a:t>
            </a:r>
          </a:p>
          <a:p>
            <a:pPr algn="ctr"/>
            <a:r>
              <a:rPr lang="en-US" dirty="0" smtClean="0"/>
              <a:t>Discloses only subject matter A</a:t>
            </a:r>
            <a:endParaRPr lang="en-US" dirty="0"/>
          </a:p>
        </p:txBody>
      </p:sp>
      <p:sp>
        <p:nvSpPr>
          <p:cNvPr id="24" name="TextBox 23"/>
          <p:cNvSpPr txBox="1"/>
          <p:nvPr/>
        </p:nvSpPr>
        <p:spPr>
          <a:xfrm>
            <a:off x="3691535" y="3086100"/>
            <a:ext cx="3014065" cy="1477328"/>
          </a:xfrm>
          <a:prstGeom prst="rect">
            <a:avLst/>
          </a:prstGeom>
          <a:noFill/>
        </p:spPr>
        <p:txBody>
          <a:bodyPr wrap="square" rtlCol="0">
            <a:spAutoFit/>
          </a:bodyPr>
          <a:lstStyle/>
          <a:p>
            <a:pPr algn="ctr"/>
            <a:r>
              <a:rPr lang="en-US" dirty="0" smtClean="0">
                <a:solidFill>
                  <a:srgbClr val="FF0000"/>
                </a:solidFill>
              </a:rPr>
              <a:t>US Nonprov. Appl’n 2 filed</a:t>
            </a:r>
            <a:r>
              <a:rPr lang="en-US" dirty="0">
                <a:solidFill>
                  <a:srgbClr val="FF0000"/>
                </a:solidFill>
              </a:rPr>
              <a:t/>
            </a:r>
            <a:br>
              <a:rPr lang="en-US" dirty="0">
                <a:solidFill>
                  <a:srgbClr val="FF0000"/>
                </a:solidFill>
              </a:rPr>
            </a:br>
            <a:r>
              <a:rPr lang="en-US" dirty="0" smtClean="0"/>
              <a:t>Discloses </a:t>
            </a:r>
            <a:r>
              <a:rPr lang="en-US" dirty="0"/>
              <a:t>subject matter A and B; Claims have only ever been drawn to subject matter A</a:t>
            </a:r>
          </a:p>
        </p:txBody>
      </p:sp>
      <p:cxnSp>
        <p:nvCxnSpPr>
          <p:cNvPr id="25" name="Straight Connector 24"/>
          <p:cNvCxnSpPr/>
          <p:nvPr/>
        </p:nvCxnSpPr>
        <p:spPr>
          <a:xfrm>
            <a:off x="7848600" y="2624989"/>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73967" y="3207800"/>
            <a:ext cx="2822433" cy="1200329"/>
          </a:xfrm>
          <a:prstGeom prst="rect">
            <a:avLst/>
          </a:prstGeom>
          <a:noFill/>
        </p:spPr>
        <p:txBody>
          <a:bodyPr wrap="square" rtlCol="0">
            <a:spAutoFit/>
          </a:bodyPr>
          <a:lstStyle/>
          <a:p>
            <a:pPr algn="ctr"/>
            <a:r>
              <a:rPr lang="en-US" dirty="0" smtClean="0">
                <a:solidFill>
                  <a:srgbClr val="FF0000"/>
                </a:solidFill>
              </a:rPr>
              <a:t>Amdt filed in US Nonprov. Appl’n 2 </a:t>
            </a:r>
          </a:p>
          <a:p>
            <a:pPr algn="ctr"/>
            <a:r>
              <a:rPr lang="en-US" dirty="0" smtClean="0"/>
              <a:t>Claims drawn </a:t>
            </a:r>
            <a:r>
              <a:rPr lang="en-US" dirty="0"/>
              <a:t>to subject matter </a:t>
            </a:r>
            <a:r>
              <a:rPr lang="en-US" dirty="0" smtClean="0"/>
              <a:t>A and B</a:t>
            </a:r>
            <a:endParaRPr lang="en-US" dirty="0"/>
          </a:p>
        </p:txBody>
      </p:sp>
      <p:sp>
        <p:nvSpPr>
          <p:cNvPr id="29" name="Rectangle 28"/>
          <p:cNvSpPr/>
          <p:nvPr/>
        </p:nvSpPr>
        <p:spPr>
          <a:xfrm>
            <a:off x="1195249" y="5562600"/>
            <a:ext cx="6577151" cy="646331"/>
          </a:xfrm>
          <a:prstGeom prst="rect">
            <a:avLst/>
          </a:prstGeom>
          <a:noFill/>
          <a:ln w="63500">
            <a:solidFill>
              <a:srgbClr val="00B050"/>
            </a:solidFill>
          </a:ln>
        </p:spPr>
        <p:txBody>
          <a:bodyPr wrap="square">
            <a:spAutoFit/>
          </a:bodyPr>
          <a:lstStyle/>
          <a:p>
            <a:r>
              <a:rPr lang="en-US" b="1" dirty="0" smtClean="0">
                <a:latin typeface="Georgia" pitchFamily="18" charset="0"/>
              </a:rPr>
              <a:t>Answer B.3</a:t>
            </a:r>
            <a:r>
              <a:rPr lang="en-US" b="1" dirty="0">
                <a:solidFill>
                  <a:srgbClr val="002060"/>
                </a:solidFill>
                <a:latin typeface="Georgia" pitchFamily="18" charset="0"/>
              </a:rPr>
              <a:t> ─</a:t>
            </a:r>
            <a:r>
              <a:rPr lang="en-US" b="1" dirty="0" smtClean="0">
                <a:latin typeface="Georgia" pitchFamily="18" charset="0"/>
              </a:rPr>
              <a:t>  YES.  </a:t>
            </a:r>
            <a:r>
              <a:rPr lang="en-US" dirty="0" smtClean="0">
                <a:latin typeface="Georgia" pitchFamily="18" charset="0"/>
              </a:rPr>
              <a:t>The statement should be filed with the amendment either in a separate paper or by corrected ADS.  </a:t>
            </a:r>
            <a:endParaRPr lang="en-US" dirty="0">
              <a:latin typeface="Georgia" pitchFamily="18" charset="0"/>
            </a:endParaRPr>
          </a:p>
        </p:txBody>
      </p:sp>
      <p:sp>
        <p:nvSpPr>
          <p:cNvPr id="21" name="Rectangle 20"/>
          <p:cNvSpPr/>
          <p:nvPr/>
        </p:nvSpPr>
        <p:spPr>
          <a:xfrm>
            <a:off x="533400" y="4840069"/>
            <a:ext cx="8534400" cy="584775"/>
          </a:xfrm>
          <a:prstGeom prst="rect">
            <a:avLst/>
          </a:prstGeom>
        </p:spPr>
        <p:txBody>
          <a:bodyPr wrap="square">
            <a:spAutoFit/>
          </a:bodyPr>
          <a:lstStyle/>
          <a:p>
            <a:r>
              <a:rPr lang="en-US" sz="1600" dirty="0" smtClean="0">
                <a:solidFill>
                  <a:srgbClr val="002060"/>
                </a:solidFill>
                <a:latin typeface="Georgia" pitchFamily="18" charset="0"/>
              </a:rPr>
              <a:t>Question B.3</a:t>
            </a:r>
            <a:r>
              <a:rPr lang="en-US" sz="1600" b="1" dirty="0">
                <a:solidFill>
                  <a:srgbClr val="002060"/>
                </a:solidFill>
                <a:latin typeface="Georgia" pitchFamily="18" charset="0"/>
              </a:rPr>
              <a:t> ─</a:t>
            </a:r>
            <a:r>
              <a:rPr lang="en-US" sz="1600" dirty="0" smtClean="0">
                <a:solidFill>
                  <a:srgbClr val="002060"/>
                </a:solidFill>
                <a:latin typeface="Georgia" pitchFamily="18" charset="0"/>
              </a:rPr>
              <a:t>  When the amendment is filed, should the Applicant make a 1.78 statement in Application 2 resulting in the application being designated as AIA (FITF)?</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118665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45</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C.1</a:t>
            </a:r>
            <a:endParaRPr lang="en-US" dirty="0">
              <a:solidFill>
                <a:srgbClr val="002060"/>
              </a:solidFill>
            </a:endParaRPr>
          </a:p>
        </p:txBody>
      </p:sp>
      <p:sp>
        <p:nvSpPr>
          <p:cNvPr id="13" name="Curved Right Arrow 12"/>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766880"/>
            <a:chOff x="877389" y="1625523"/>
            <a:chExt cx="8201297" cy="2766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200329"/>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a:t>A</a:t>
              </a:r>
              <a:r>
                <a:rPr lang="en-US" dirty="0" smtClean="0"/>
                <a:t>ll claims limited to subject matter A</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4355" y="3192074"/>
              <a:ext cx="2452824" cy="1200329"/>
            </a:xfrm>
            <a:prstGeom prst="rect">
              <a:avLst/>
            </a:prstGeom>
            <a:noFill/>
          </p:spPr>
          <p:txBody>
            <a:bodyPr wrap="square" rtlCol="0">
              <a:spAutoFit/>
            </a:bodyPr>
            <a:lstStyle/>
            <a:p>
              <a:pPr algn="ctr"/>
              <a:r>
                <a:rPr lang="en-US" dirty="0" smtClean="0">
                  <a:solidFill>
                    <a:srgbClr val="FF0000"/>
                  </a:solidFill>
                </a:rPr>
                <a:t>Japanese Application is filed</a:t>
              </a:r>
            </a:p>
            <a:p>
              <a:pPr algn="ctr"/>
              <a:r>
                <a:rPr lang="en-US" dirty="0" smtClean="0"/>
                <a:t>Discloses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Foreign Priority Claim</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502409" y="4953000"/>
            <a:ext cx="8144692"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C.1</a:t>
            </a:r>
            <a:r>
              <a:rPr lang="en-US" b="1" dirty="0">
                <a:solidFill>
                  <a:srgbClr val="002060"/>
                </a:solidFill>
                <a:latin typeface="Georgia" pitchFamily="18" charset="0"/>
              </a:rPr>
              <a:t>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Should the Applicant make a 1.55 statement in the Nonprovisional Application resulting in the application being designated as AIA (FITF)?</a:t>
            </a:r>
            <a:endParaRPr lang="en-US" dirty="0">
              <a:solidFill>
                <a:srgbClr val="002060"/>
              </a:solidFill>
              <a:latin typeface="Georgia" pitchFamily="18" charset="0"/>
            </a:endParaRPr>
          </a:p>
        </p:txBody>
      </p:sp>
    </p:spTree>
    <p:extLst>
      <p:ext uri="{BB962C8B-B14F-4D97-AF65-F5344CB8AC3E}">
        <p14:creationId xmlns:p14="http://schemas.microsoft.com/office/powerpoint/2010/main" val="220066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46</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C.1</a:t>
            </a:r>
            <a:endParaRPr lang="en-US" dirty="0">
              <a:solidFill>
                <a:srgbClr val="002060"/>
              </a:solidFill>
            </a:endParaRPr>
          </a:p>
        </p:txBody>
      </p:sp>
      <p:sp>
        <p:nvSpPr>
          <p:cNvPr id="13" name="Curved Right Arrow 12"/>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2766880"/>
            <a:chOff x="877389" y="1625523"/>
            <a:chExt cx="8201297" cy="2766880"/>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200329"/>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a:t>A</a:t>
              </a:r>
              <a:r>
                <a:rPr lang="en-US" dirty="0" smtClean="0"/>
                <a:t>ll claims limited to subject matter A</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4355" y="3192074"/>
              <a:ext cx="2452824" cy="1200329"/>
            </a:xfrm>
            <a:prstGeom prst="rect">
              <a:avLst/>
            </a:prstGeom>
            <a:noFill/>
          </p:spPr>
          <p:txBody>
            <a:bodyPr wrap="square" rtlCol="0">
              <a:spAutoFit/>
            </a:bodyPr>
            <a:lstStyle/>
            <a:p>
              <a:pPr algn="ctr"/>
              <a:r>
                <a:rPr lang="en-US" dirty="0" smtClean="0">
                  <a:solidFill>
                    <a:srgbClr val="FF0000"/>
                  </a:solidFill>
                </a:rPr>
                <a:t>Japanese Application is filed</a:t>
              </a:r>
            </a:p>
            <a:p>
              <a:pPr algn="ctr"/>
              <a:r>
                <a:rPr lang="en-US" dirty="0" smtClean="0"/>
                <a:t>Discloses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Foreign Priority Claim</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826531" y="5602069"/>
            <a:ext cx="7326869" cy="646331"/>
          </a:xfrm>
          <a:prstGeom prst="rect">
            <a:avLst/>
          </a:prstGeom>
          <a:noFill/>
          <a:ln w="63500">
            <a:solidFill>
              <a:srgbClr val="00B050"/>
            </a:solidFill>
          </a:ln>
        </p:spPr>
        <p:txBody>
          <a:bodyPr wrap="square">
            <a:spAutoFit/>
          </a:bodyPr>
          <a:lstStyle/>
          <a:p>
            <a:r>
              <a:rPr lang="en-US" b="1" dirty="0" smtClean="0">
                <a:latin typeface="Georgia" pitchFamily="18" charset="0"/>
              </a:rPr>
              <a:t>Answer C.1</a:t>
            </a:r>
            <a:r>
              <a:rPr lang="en-US" b="1" dirty="0">
                <a:solidFill>
                  <a:srgbClr val="002060"/>
                </a:solidFill>
                <a:latin typeface="Georgia" pitchFamily="18" charset="0"/>
              </a:rPr>
              <a:t> ─</a:t>
            </a:r>
            <a:r>
              <a:rPr lang="en-US" b="1" dirty="0" smtClean="0">
                <a:latin typeface="Georgia" pitchFamily="18" charset="0"/>
              </a:rPr>
              <a:t>  NO.  </a:t>
            </a:r>
            <a:r>
              <a:rPr lang="en-US" dirty="0" smtClean="0">
                <a:latin typeface="Georgia" pitchFamily="18" charset="0"/>
              </a:rPr>
              <a:t>Although it is a transition </a:t>
            </a:r>
            <a:r>
              <a:rPr lang="en-US" dirty="0">
                <a:latin typeface="Georgia" pitchFamily="18" charset="0"/>
              </a:rPr>
              <a:t>a</a:t>
            </a:r>
            <a:r>
              <a:rPr lang="en-US" dirty="0" smtClean="0">
                <a:latin typeface="Georgia" pitchFamily="18" charset="0"/>
              </a:rPr>
              <a:t>pplication, there is no claimed invention with an effective filing date on or after 3/16/13. </a:t>
            </a:r>
            <a:endParaRPr lang="en-US" dirty="0">
              <a:latin typeface="Georgia" pitchFamily="18" charset="0"/>
            </a:endParaRPr>
          </a:p>
        </p:txBody>
      </p:sp>
      <p:sp>
        <p:nvSpPr>
          <p:cNvPr id="21" name="Rectangle 20"/>
          <p:cNvSpPr/>
          <p:nvPr/>
        </p:nvSpPr>
        <p:spPr>
          <a:xfrm>
            <a:off x="774658" y="4953000"/>
            <a:ext cx="7683542" cy="584775"/>
          </a:xfrm>
          <a:prstGeom prst="rect">
            <a:avLst/>
          </a:prstGeom>
        </p:spPr>
        <p:txBody>
          <a:bodyPr wrap="square">
            <a:spAutoFit/>
          </a:bodyPr>
          <a:lstStyle/>
          <a:p>
            <a:r>
              <a:rPr lang="en-US" sz="1600" dirty="0" smtClean="0">
                <a:solidFill>
                  <a:srgbClr val="002060"/>
                </a:solidFill>
                <a:latin typeface="Georgia" pitchFamily="18" charset="0"/>
              </a:rPr>
              <a:t>Question C.1</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1.55 statement in the Nonprovisional Application resulting in the application being designated as AIA (FITF)?</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11179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47</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C.2</a:t>
            </a:r>
            <a:endParaRPr lang="en-US" dirty="0">
              <a:solidFill>
                <a:srgbClr val="002060"/>
              </a:solidFill>
            </a:endParaRPr>
          </a:p>
        </p:txBody>
      </p:sp>
      <p:sp>
        <p:nvSpPr>
          <p:cNvPr id="13" name="Curved Right Arrow 12"/>
          <p:cNvSpPr/>
          <p:nvPr/>
        </p:nvSpPr>
        <p:spPr bwMode="auto">
          <a:xfrm rot="5400000">
            <a:off x="4158171" y="-442137"/>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905000"/>
            <a:ext cx="8201297" cy="3043878"/>
            <a:chOff x="877389" y="1625523"/>
            <a:chExt cx="8201297" cy="3043878"/>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477328"/>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a:t>D</a:t>
              </a:r>
              <a:r>
                <a:rPr lang="en-US" dirty="0" smtClean="0"/>
                <a:t>iscloses subject matter A and B; some claims include subject matter B</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09824" y="3192074"/>
              <a:ext cx="2423976" cy="1200329"/>
            </a:xfrm>
            <a:prstGeom prst="rect">
              <a:avLst/>
            </a:prstGeom>
            <a:noFill/>
          </p:spPr>
          <p:txBody>
            <a:bodyPr wrap="square" rtlCol="0">
              <a:spAutoFit/>
            </a:bodyPr>
            <a:lstStyle/>
            <a:p>
              <a:pPr algn="ctr"/>
              <a:r>
                <a:rPr lang="en-US" dirty="0" smtClean="0">
                  <a:solidFill>
                    <a:srgbClr val="FF0000"/>
                  </a:solidFill>
                </a:rPr>
                <a:t>Japanese Application is filed</a:t>
              </a:r>
            </a:p>
            <a:p>
              <a:pPr algn="ctr"/>
              <a:r>
                <a:rPr lang="en-US" dirty="0" smtClean="0"/>
                <a:t>Discloses only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Foreign Priority Claim</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329564" y="5221069"/>
            <a:ext cx="8509636" cy="646331"/>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C.2</a:t>
            </a:r>
            <a:r>
              <a:rPr lang="en-US" b="1" dirty="0">
                <a:solidFill>
                  <a:srgbClr val="002060"/>
                </a:solidFill>
                <a:latin typeface="Georgia" pitchFamily="18" charset="0"/>
              </a:rPr>
              <a:t>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Should the Applicant make a 1.55 statement in the Nonprovisional Application resulting in the application being designated AIA?</a:t>
            </a:r>
            <a:endParaRPr lang="en-US" dirty="0">
              <a:solidFill>
                <a:srgbClr val="002060"/>
              </a:solidFill>
              <a:latin typeface="Georgia" pitchFamily="18" charset="0"/>
            </a:endParaRPr>
          </a:p>
        </p:txBody>
      </p:sp>
    </p:spTree>
    <p:extLst>
      <p:ext uri="{BB962C8B-B14F-4D97-AF65-F5344CB8AC3E}">
        <p14:creationId xmlns:p14="http://schemas.microsoft.com/office/powerpoint/2010/main" val="29202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48</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C.2</a:t>
            </a:r>
            <a:endParaRPr lang="en-US" dirty="0">
              <a:solidFill>
                <a:srgbClr val="002060"/>
              </a:solidFill>
            </a:endParaRPr>
          </a:p>
        </p:txBody>
      </p:sp>
      <p:sp>
        <p:nvSpPr>
          <p:cNvPr id="13" name="Curved Right Arrow 12"/>
          <p:cNvSpPr/>
          <p:nvPr/>
        </p:nvSpPr>
        <p:spPr bwMode="auto">
          <a:xfrm rot="5400000">
            <a:off x="4139155" y="-633176"/>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10549" y="1713961"/>
            <a:ext cx="8201297" cy="3043878"/>
            <a:chOff x="877389" y="1625523"/>
            <a:chExt cx="8201297" cy="3043878"/>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477328"/>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a:t>D</a:t>
              </a:r>
              <a:r>
                <a:rPr lang="en-US" dirty="0" smtClean="0"/>
                <a:t>iscloses subject matter A and B; some claims include subject matter B</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09824" y="3192074"/>
              <a:ext cx="2423976" cy="1200329"/>
            </a:xfrm>
            <a:prstGeom prst="rect">
              <a:avLst/>
            </a:prstGeom>
            <a:noFill/>
          </p:spPr>
          <p:txBody>
            <a:bodyPr wrap="square" rtlCol="0">
              <a:spAutoFit/>
            </a:bodyPr>
            <a:lstStyle/>
            <a:p>
              <a:pPr algn="ctr"/>
              <a:r>
                <a:rPr lang="en-US" dirty="0" smtClean="0">
                  <a:solidFill>
                    <a:srgbClr val="FF0000"/>
                  </a:solidFill>
                </a:rPr>
                <a:t>Japanese Application is filed</a:t>
              </a:r>
            </a:p>
            <a:p>
              <a:pPr algn="ctr"/>
              <a:r>
                <a:rPr lang="en-US" dirty="0" smtClean="0"/>
                <a:t>Discloses only subject 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Foreign Priority Claim</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21" name="Rectangle 20"/>
          <p:cNvSpPr/>
          <p:nvPr/>
        </p:nvSpPr>
        <p:spPr>
          <a:xfrm>
            <a:off x="654809" y="4901625"/>
            <a:ext cx="7727191" cy="584775"/>
          </a:xfrm>
          <a:prstGeom prst="rect">
            <a:avLst/>
          </a:prstGeom>
        </p:spPr>
        <p:txBody>
          <a:bodyPr wrap="square">
            <a:spAutoFit/>
          </a:bodyPr>
          <a:lstStyle/>
          <a:p>
            <a:r>
              <a:rPr lang="en-US" sz="1600" dirty="0" smtClean="0">
                <a:solidFill>
                  <a:srgbClr val="002060"/>
                </a:solidFill>
                <a:latin typeface="Georgia" pitchFamily="18" charset="0"/>
              </a:rPr>
              <a:t>Question C.2</a:t>
            </a:r>
            <a:r>
              <a:rPr lang="en-US" sz="1600" b="1" dirty="0">
                <a:solidFill>
                  <a:srgbClr val="002060"/>
                </a:solidFill>
                <a:latin typeface="Georgia" pitchFamily="18" charset="0"/>
              </a:rPr>
              <a:t> ─ </a:t>
            </a:r>
            <a:r>
              <a:rPr lang="en-US" sz="1600" dirty="0" smtClean="0">
                <a:solidFill>
                  <a:srgbClr val="002060"/>
                </a:solidFill>
                <a:latin typeface="Georgia" pitchFamily="18" charset="0"/>
              </a:rPr>
              <a:t> Should the Applicant make a 1.55 statement in the Nonprovisional Application resulting in the application being designated as AIA (FITF)?</a:t>
            </a:r>
            <a:endParaRPr lang="en-US" sz="1600" dirty="0">
              <a:solidFill>
                <a:srgbClr val="002060"/>
              </a:solidFill>
              <a:latin typeface="Georgia" pitchFamily="18" charset="0"/>
            </a:endParaRPr>
          </a:p>
        </p:txBody>
      </p:sp>
      <p:sp>
        <p:nvSpPr>
          <p:cNvPr id="24" name="Rectangle 23"/>
          <p:cNvSpPr/>
          <p:nvPr/>
        </p:nvSpPr>
        <p:spPr>
          <a:xfrm>
            <a:off x="685800" y="5562600"/>
            <a:ext cx="7595416" cy="646331"/>
          </a:xfrm>
          <a:prstGeom prst="rect">
            <a:avLst/>
          </a:prstGeom>
          <a:noFill/>
          <a:ln w="63500">
            <a:solidFill>
              <a:srgbClr val="00B050"/>
            </a:solidFill>
          </a:ln>
        </p:spPr>
        <p:txBody>
          <a:bodyPr wrap="square">
            <a:spAutoFit/>
          </a:bodyPr>
          <a:lstStyle/>
          <a:p>
            <a:r>
              <a:rPr lang="en-US" b="1" dirty="0" smtClean="0">
                <a:latin typeface="Georgia" pitchFamily="18" charset="0"/>
              </a:rPr>
              <a:t>Answer C.2</a:t>
            </a:r>
            <a:r>
              <a:rPr lang="en-US" b="1" dirty="0">
                <a:solidFill>
                  <a:srgbClr val="002060"/>
                </a:solidFill>
                <a:latin typeface="Georgia" pitchFamily="18" charset="0"/>
              </a:rPr>
              <a:t> ─</a:t>
            </a:r>
            <a:r>
              <a:rPr lang="en-US" b="1" dirty="0" smtClean="0">
                <a:latin typeface="Georgia" pitchFamily="18" charset="0"/>
              </a:rPr>
              <a:t>  YES.  </a:t>
            </a:r>
            <a:r>
              <a:rPr lang="en-US" dirty="0" smtClean="0">
                <a:latin typeface="Georgia" pitchFamily="18" charset="0"/>
              </a:rPr>
              <a:t>It is a transitional application and there is at least one claimed invention having an effective filing date on or after 3/16/13.</a:t>
            </a:r>
            <a:endParaRPr lang="en-US" dirty="0">
              <a:latin typeface="Georgia" pitchFamily="18" charset="0"/>
            </a:endParaRPr>
          </a:p>
        </p:txBody>
      </p:sp>
    </p:spTree>
    <p:extLst>
      <p:ext uri="{BB962C8B-B14F-4D97-AF65-F5344CB8AC3E}">
        <p14:creationId xmlns:p14="http://schemas.microsoft.com/office/powerpoint/2010/main" val="267556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49</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D.1</a:t>
            </a:r>
            <a:endParaRPr lang="en-US" dirty="0">
              <a:solidFill>
                <a:srgbClr val="002060"/>
              </a:solidFill>
            </a:endParaRPr>
          </a:p>
        </p:txBody>
      </p:sp>
      <p:sp>
        <p:nvSpPr>
          <p:cNvPr id="13" name="Curved Right Arrow 12"/>
          <p:cNvSpPr/>
          <p:nvPr/>
        </p:nvSpPr>
        <p:spPr bwMode="auto">
          <a:xfrm rot="5400000">
            <a:off x="4121341" y="-1152272"/>
            <a:ext cx="760092" cy="654913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descr="timeline showing first provisional filed 1-15-13, second provisional filed 3-20-13, and nonprovisional filed 1-10-14"/>
          <p:cNvCxnSpPr/>
          <p:nvPr/>
        </p:nvCxnSpPr>
        <p:spPr>
          <a:xfrm>
            <a:off x="329565" y="3103394"/>
            <a:ext cx="85858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24600" y="3477279"/>
            <a:ext cx="2706194" cy="1200329"/>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smtClean="0"/>
              <a:t>Claims include subject matter B</a:t>
            </a:r>
            <a:endParaRPr lang="en-US" dirty="0"/>
          </a:p>
        </p:txBody>
      </p:sp>
      <p:sp>
        <p:nvSpPr>
          <p:cNvPr id="20" name="TextBox 19"/>
          <p:cNvSpPr txBox="1"/>
          <p:nvPr/>
        </p:nvSpPr>
        <p:spPr>
          <a:xfrm>
            <a:off x="4016959" y="2492510"/>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71536" y="289990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52947" y="2819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8047" y="3461733"/>
            <a:ext cx="2209800" cy="1200329"/>
          </a:xfrm>
          <a:prstGeom prst="rect">
            <a:avLst/>
          </a:prstGeom>
          <a:noFill/>
        </p:spPr>
        <p:txBody>
          <a:bodyPr wrap="square" rtlCol="0">
            <a:spAutoFit/>
          </a:bodyPr>
          <a:lstStyle/>
          <a:p>
            <a:pPr algn="ctr"/>
            <a:r>
              <a:rPr lang="en-US" dirty="0" smtClean="0">
                <a:solidFill>
                  <a:srgbClr val="FF0000"/>
                </a:solidFill>
              </a:rPr>
              <a:t>US Provisional 1 </a:t>
            </a:r>
          </a:p>
          <a:p>
            <a:pPr algn="ctr"/>
            <a:r>
              <a:rPr lang="en-US" dirty="0" smtClean="0">
                <a:solidFill>
                  <a:srgbClr val="FF0000"/>
                </a:solidFill>
              </a:rPr>
              <a:t>is filed</a:t>
            </a:r>
          </a:p>
          <a:p>
            <a:pPr algn="ctr"/>
            <a:r>
              <a:rPr lang="en-US" dirty="0" smtClean="0"/>
              <a:t>Discloses subject matter A</a:t>
            </a:r>
            <a:endParaRPr lang="en-US" dirty="0"/>
          </a:p>
        </p:txBody>
      </p:sp>
      <p:sp>
        <p:nvSpPr>
          <p:cNvPr id="23" name="TextBox 22"/>
          <p:cNvSpPr txBox="1"/>
          <p:nvPr/>
        </p:nvSpPr>
        <p:spPr>
          <a:xfrm>
            <a:off x="506780" y="2477550"/>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4265167" y="1447800"/>
            <a:ext cx="3431033" cy="369332"/>
          </a:xfrm>
          <a:prstGeom prst="rect">
            <a:avLst/>
          </a:prstGeom>
        </p:spPr>
        <p:txBody>
          <a:bodyPr wrap="square">
            <a:spAutoFit/>
          </a:bodyPr>
          <a:lstStyle/>
          <a:p>
            <a:pPr algn="ctr"/>
            <a:r>
              <a:rPr lang="en-US" dirty="0" smtClean="0">
                <a:latin typeface="Georgia" pitchFamily="18" charset="0"/>
              </a:rPr>
              <a:t>Domestic Benefit Claims</a:t>
            </a:r>
            <a:endParaRPr lang="en-US" dirty="0">
              <a:latin typeface="Georgia" pitchFamily="18" charset="0"/>
            </a:endParaRPr>
          </a:p>
        </p:txBody>
      </p:sp>
      <p:cxnSp>
        <p:nvCxnSpPr>
          <p:cNvPr id="32" name="Straight Connector 31"/>
          <p:cNvCxnSpPr/>
          <p:nvPr/>
        </p:nvCxnSpPr>
        <p:spPr bwMode="auto">
          <a:xfrm>
            <a:off x="3124200" y="2415578"/>
            <a:ext cx="0" cy="1292534"/>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2133600" y="3708112"/>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Curved Right Arrow 18"/>
          <p:cNvSpPr/>
          <p:nvPr/>
        </p:nvSpPr>
        <p:spPr bwMode="auto">
          <a:xfrm rot="5400000">
            <a:off x="5874352" y="647833"/>
            <a:ext cx="642110" cy="3145851"/>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1" name="Straight Connector 20"/>
          <p:cNvCxnSpPr/>
          <p:nvPr/>
        </p:nvCxnSpPr>
        <p:spPr>
          <a:xfrm>
            <a:off x="4824203" y="28366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19303" y="3383956"/>
            <a:ext cx="2209800" cy="1200329"/>
          </a:xfrm>
          <a:prstGeom prst="rect">
            <a:avLst/>
          </a:prstGeom>
          <a:noFill/>
        </p:spPr>
        <p:txBody>
          <a:bodyPr wrap="square" rtlCol="0">
            <a:spAutoFit/>
          </a:bodyPr>
          <a:lstStyle/>
          <a:p>
            <a:pPr algn="ctr"/>
            <a:r>
              <a:rPr lang="en-US" dirty="0" smtClean="0">
                <a:solidFill>
                  <a:srgbClr val="FF0000"/>
                </a:solidFill>
              </a:rPr>
              <a:t>US Provisional 2 </a:t>
            </a:r>
          </a:p>
          <a:p>
            <a:pPr algn="ctr"/>
            <a:r>
              <a:rPr lang="en-US" dirty="0" smtClean="0">
                <a:solidFill>
                  <a:srgbClr val="FF0000"/>
                </a:solidFill>
              </a:rPr>
              <a:t>is filed</a:t>
            </a:r>
          </a:p>
          <a:p>
            <a:pPr algn="ctr"/>
            <a:r>
              <a:rPr lang="en-US" dirty="0" smtClean="0"/>
              <a:t>Discloses subject matter A and B</a:t>
            </a:r>
            <a:endParaRPr lang="en-US" dirty="0"/>
          </a:p>
        </p:txBody>
      </p:sp>
      <p:sp>
        <p:nvSpPr>
          <p:cNvPr id="25" name="TextBox 24"/>
          <p:cNvSpPr txBox="1"/>
          <p:nvPr/>
        </p:nvSpPr>
        <p:spPr>
          <a:xfrm>
            <a:off x="6773668" y="2523717"/>
            <a:ext cx="1989332" cy="307777"/>
          </a:xfrm>
          <a:prstGeom prst="rect">
            <a:avLst/>
          </a:prstGeom>
          <a:noFill/>
        </p:spPr>
        <p:txBody>
          <a:bodyPr wrap="square" rtlCol="0">
            <a:spAutoFit/>
          </a:bodyPr>
          <a:lstStyle/>
          <a:p>
            <a:pPr algn="ctr"/>
            <a:r>
              <a:rPr lang="en-US" sz="1400" b="1" dirty="0" smtClean="0"/>
              <a:t>January 10, 2014</a:t>
            </a:r>
            <a:endParaRPr lang="en-US" sz="1400" b="1" dirty="0"/>
          </a:p>
        </p:txBody>
      </p:sp>
      <p:sp>
        <p:nvSpPr>
          <p:cNvPr id="26" name="Rectangle 25"/>
          <p:cNvSpPr/>
          <p:nvPr/>
        </p:nvSpPr>
        <p:spPr>
          <a:xfrm>
            <a:off x="502409" y="5105400"/>
            <a:ext cx="8144692"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D.1</a:t>
            </a:r>
            <a:r>
              <a:rPr lang="en-US" b="1" dirty="0">
                <a:solidFill>
                  <a:srgbClr val="002060"/>
                </a:solidFill>
                <a:latin typeface="Georgia" pitchFamily="18" charset="0"/>
              </a:rPr>
              <a:t> ─</a:t>
            </a:r>
            <a:r>
              <a:rPr lang="en-US" dirty="0" smtClean="0">
                <a:solidFill>
                  <a:srgbClr val="002060"/>
                </a:solidFill>
                <a:latin typeface="Georgia" pitchFamily="18" charset="0"/>
              </a:rPr>
              <a:t>  YES OR NO?  Should the Applicant make a 1.78 statement in the Nonprovisional Application resulting in the application being designated as AIA (FITF)?</a:t>
            </a:r>
            <a:endParaRPr lang="en-US" dirty="0">
              <a:solidFill>
                <a:srgbClr val="002060"/>
              </a:solidFill>
              <a:latin typeface="Georgia" pitchFamily="18" charset="0"/>
            </a:endParaRPr>
          </a:p>
        </p:txBody>
      </p:sp>
    </p:spTree>
    <p:extLst>
      <p:ext uri="{BB962C8B-B14F-4D97-AF65-F5344CB8AC3E}">
        <p14:creationId xmlns:p14="http://schemas.microsoft.com/office/powerpoint/2010/main" val="207174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Introductory Question</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5</a:t>
            </a:fld>
            <a:endParaRPr lang="en-US" dirty="0"/>
          </a:p>
        </p:txBody>
      </p:sp>
      <p:sp>
        <p:nvSpPr>
          <p:cNvPr id="5" name="TextBox 4"/>
          <p:cNvSpPr txBox="1"/>
          <p:nvPr/>
        </p:nvSpPr>
        <p:spPr>
          <a:xfrm>
            <a:off x="533400" y="1524000"/>
            <a:ext cx="8229600" cy="1292662"/>
          </a:xfrm>
          <a:prstGeom prst="rect">
            <a:avLst/>
          </a:prstGeom>
          <a:noFill/>
          <a:ln w="63500">
            <a:solidFill>
              <a:srgbClr val="00B050"/>
            </a:solidFill>
          </a:ln>
        </p:spPr>
        <p:txBody>
          <a:bodyPr wrap="square" lIns="274320" tIns="274320" rIns="274320" bIns="0" rtlCol="0" anchor="ctr" anchorCtr="0">
            <a:spAutoFit/>
          </a:bodyPr>
          <a:lstStyle/>
          <a:p>
            <a:r>
              <a:rPr lang="en-US" sz="2200" b="1" dirty="0" smtClean="0"/>
              <a:t>Introductory Question </a:t>
            </a:r>
            <a:r>
              <a:rPr lang="en-US" sz="2200" dirty="0" smtClean="0"/>
              <a:t>─ YES OR NO?  Have you received an Office action on the merits in an AIA (FITF) application?</a:t>
            </a:r>
          </a:p>
          <a:p>
            <a:pPr marL="342900" indent="-342900">
              <a:buFont typeface="Wingdings" pitchFamily="2" charset="2"/>
              <a:buChar char="Ø"/>
            </a:pPr>
            <a:endParaRPr lang="en-US" sz="2200" dirty="0"/>
          </a:p>
        </p:txBody>
      </p:sp>
      <p:sp>
        <p:nvSpPr>
          <p:cNvPr id="7" name="TextBox 6"/>
          <p:cNvSpPr txBox="1"/>
          <p:nvPr/>
        </p:nvSpPr>
        <p:spPr>
          <a:xfrm>
            <a:off x="533400" y="3109079"/>
            <a:ext cx="8305800" cy="3139321"/>
          </a:xfrm>
          <a:prstGeom prst="rect">
            <a:avLst/>
          </a:prstGeom>
          <a:noFill/>
        </p:spPr>
        <p:txBody>
          <a:bodyPr wrap="square" rtlCol="0">
            <a:spAutoFit/>
          </a:bodyPr>
          <a:lstStyle/>
          <a:p>
            <a:pPr marL="285750" indent="-285750">
              <a:buFont typeface="Wingdings" pitchFamily="2" charset="2"/>
              <a:buChar char="Ø"/>
            </a:pPr>
            <a:r>
              <a:rPr lang="en-US" dirty="0" smtClean="0"/>
              <a:t>If texting from your phone, send a text message to </a:t>
            </a:r>
            <a:r>
              <a:rPr lang="en-US" b="1" dirty="0" smtClean="0"/>
              <a:t>phone number 22333 </a:t>
            </a:r>
            <a:r>
              <a:rPr lang="en-US" dirty="0" smtClean="0"/>
              <a:t>and use the code that corresponds to your </a:t>
            </a:r>
            <a:r>
              <a:rPr lang="en-US" dirty="0"/>
              <a:t>answer as the body of your text </a:t>
            </a:r>
            <a:r>
              <a:rPr lang="en-US" dirty="0" smtClean="0"/>
              <a:t>message.</a:t>
            </a:r>
          </a:p>
          <a:p>
            <a:pPr marL="742950" lvl="1" indent="-285750">
              <a:buFont typeface="Arial" pitchFamily="34" charset="0"/>
              <a:buChar char="•"/>
            </a:pPr>
            <a:r>
              <a:rPr lang="en-US" dirty="0" smtClean="0"/>
              <a:t>Codes will differ question-to-question and will be displayed on the current polling slide as, for example:</a:t>
            </a:r>
          </a:p>
          <a:p>
            <a:pPr marL="1200150" lvl="2" indent="-285750">
              <a:buFont typeface="Georgia" pitchFamily="18" charset="0"/>
              <a:buChar char="─"/>
            </a:pPr>
            <a:r>
              <a:rPr lang="en-US" dirty="0" smtClean="0"/>
              <a:t>76101 for </a:t>
            </a:r>
            <a:r>
              <a:rPr lang="en-US" b="1" dirty="0" smtClean="0"/>
              <a:t>Yes</a:t>
            </a:r>
          </a:p>
          <a:p>
            <a:pPr marL="1200150" lvl="2" indent="-285750">
              <a:buFont typeface="Georgia" pitchFamily="18" charset="0"/>
              <a:buChar char="─"/>
            </a:pPr>
            <a:r>
              <a:rPr lang="en-US" dirty="0" smtClean="0"/>
              <a:t>76102 for </a:t>
            </a:r>
            <a:r>
              <a:rPr lang="en-US" b="1" dirty="0" smtClean="0"/>
              <a:t>No</a:t>
            </a:r>
          </a:p>
          <a:p>
            <a:pPr marL="1200150" lvl="2" indent="-285750">
              <a:buFont typeface="Georgia" pitchFamily="18" charset="0"/>
              <a:buChar char="─"/>
            </a:pPr>
            <a:r>
              <a:rPr lang="en-US" dirty="0" smtClean="0"/>
              <a:t>76103 for </a:t>
            </a:r>
            <a:r>
              <a:rPr lang="en-US" b="1" dirty="0" smtClean="0"/>
              <a:t>I Don’t Know </a:t>
            </a:r>
          </a:p>
          <a:p>
            <a:endParaRPr lang="en-US" dirty="0"/>
          </a:p>
          <a:p>
            <a:pPr marL="285750" indent="-285750">
              <a:buFont typeface="Wingdings" pitchFamily="2" charset="2"/>
              <a:buChar char="Ø"/>
            </a:pPr>
            <a:r>
              <a:rPr lang="en-US" dirty="0" smtClean="0"/>
              <a:t>If using the Internet, go to </a:t>
            </a:r>
            <a:r>
              <a:rPr lang="en-US" b="1" dirty="0" smtClean="0"/>
              <a:t>pollev.com/uspto4 </a:t>
            </a:r>
            <a:r>
              <a:rPr lang="en-US" dirty="0" smtClean="0"/>
              <a:t>from </a:t>
            </a:r>
            <a:r>
              <a:rPr lang="en-US" dirty="0"/>
              <a:t>any </a:t>
            </a:r>
            <a:r>
              <a:rPr lang="en-US" dirty="0" smtClean="0"/>
              <a:t>browser:</a:t>
            </a:r>
          </a:p>
          <a:p>
            <a:pPr marL="742950" lvl="1" indent="-285750">
              <a:buFont typeface="Arial" pitchFamily="34" charset="0"/>
              <a:buChar char="•"/>
            </a:pPr>
            <a:r>
              <a:rPr lang="en-US" dirty="0" smtClean="0"/>
              <a:t>Select the appropriate radio button for your answer and submit</a:t>
            </a:r>
            <a:endParaRPr lang="en-US" dirty="0"/>
          </a:p>
        </p:txBody>
      </p:sp>
    </p:spTree>
    <p:extLst>
      <p:ext uri="{BB962C8B-B14F-4D97-AF65-F5344CB8AC3E}">
        <p14:creationId xmlns:p14="http://schemas.microsoft.com/office/powerpoint/2010/main" val="1599272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50</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D.1</a:t>
            </a:r>
            <a:endParaRPr lang="en-US" dirty="0">
              <a:solidFill>
                <a:srgbClr val="002060"/>
              </a:solidFill>
            </a:endParaRPr>
          </a:p>
        </p:txBody>
      </p:sp>
      <p:sp>
        <p:nvSpPr>
          <p:cNvPr id="13" name="Curved Right Arrow 12"/>
          <p:cNvSpPr/>
          <p:nvPr/>
        </p:nvSpPr>
        <p:spPr bwMode="auto">
          <a:xfrm rot="5400000">
            <a:off x="4113721" y="-1103282"/>
            <a:ext cx="760092" cy="654913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descr="timeline showing first provisional filed 1-15-13, second provisional filed 3-20-13, and nonprovisional filed 1-10-14"/>
          <p:cNvCxnSpPr/>
          <p:nvPr/>
        </p:nvCxnSpPr>
        <p:spPr>
          <a:xfrm>
            <a:off x="329565" y="3103394"/>
            <a:ext cx="85858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24600" y="3477279"/>
            <a:ext cx="2706194" cy="1200329"/>
          </a:xfrm>
          <a:prstGeom prst="rect">
            <a:avLst/>
          </a:prstGeom>
          <a:noFill/>
        </p:spPr>
        <p:txBody>
          <a:bodyPr wrap="square" rtlCol="0">
            <a:spAutoFit/>
          </a:bodyPr>
          <a:lstStyle/>
          <a:p>
            <a:pPr algn="ctr"/>
            <a:r>
              <a:rPr lang="en-US" dirty="0" smtClean="0">
                <a:solidFill>
                  <a:srgbClr val="FF0000"/>
                </a:solidFill>
              </a:rPr>
              <a:t>US Nonprovisional Application is filed</a:t>
            </a:r>
            <a:br>
              <a:rPr lang="en-US" dirty="0" smtClean="0">
                <a:solidFill>
                  <a:srgbClr val="FF0000"/>
                </a:solidFill>
              </a:rPr>
            </a:br>
            <a:r>
              <a:rPr lang="en-US" dirty="0" smtClean="0"/>
              <a:t>Claims include subject matter B</a:t>
            </a:r>
            <a:endParaRPr lang="en-US" dirty="0"/>
          </a:p>
        </p:txBody>
      </p:sp>
      <p:sp>
        <p:nvSpPr>
          <p:cNvPr id="20" name="TextBox 19"/>
          <p:cNvSpPr txBox="1"/>
          <p:nvPr/>
        </p:nvSpPr>
        <p:spPr>
          <a:xfrm>
            <a:off x="4016959" y="2492510"/>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71536" y="289990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52947" y="2819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8047" y="3461733"/>
            <a:ext cx="2209800" cy="1200329"/>
          </a:xfrm>
          <a:prstGeom prst="rect">
            <a:avLst/>
          </a:prstGeom>
          <a:noFill/>
        </p:spPr>
        <p:txBody>
          <a:bodyPr wrap="square" rtlCol="0">
            <a:spAutoFit/>
          </a:bodyPr>
          <a:lstStyle/>
          <a:p>
            <a:pPr algn="ctr"/>
            <a:r>
              <a:rPr lang="en-US" dirty="0" smtClean="0">
                <a:solidFill>
                  <a:srgbClr val="FF0000"/>
                </a:solidFill>
              </a:rPr>
              <a:t>US Provisional 1 </a:t>
            </a:r>
          </a:p>
          <a:p>
            <a:pPr algn="ctr"/>
            <a:r>
              <a:rPr lang="en-US" dirty="0" smtClean="0">
                <a:solidFill>
                  <a:srgbClr val="FF0000"/>
                </a:solidFill>
              </a:rPr>
              <a:t>is filed</a:t>
            </a:r>
          </a:p>
          <a:p>
            <a:pPr algn="ctr"/>
            <a:r>
              <a:rPr lang="en-US" dirty="0" smtClean="0"/>
              <a:t>Discloses subject matter A</a:t>
            </a:r>
            <a:endParaRPr lang="en-US" dirty="0"/>
          </a:p>
        </p:txBody>
      </p:sp>
      <p:sp>
        <p:nvSpPr>
          <p:cNvPr id="23" name="TextBox 22"/>
          <p:cNvSpPr txBox="1"/>
          <p:nvPr/>
        </p:nvSpPr>
        <p:spPr>
          <a:xfrm>
            <a:off x="506780" y="2477550"/>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cxnSp>
        <p:nvCxnSpPr>
          <p:cNvPr id="32" name="Straight Connector 31"/>
          <p:cNvCxnSpPr/>
          <p:nvPr/>
        </p:nvCxnSpPr>
        <p:spPr bwMode="auto">
          <a:xfrm>
            <a:off x="3124200" y="2415578"/>
            <a:ext cx="0" cy="1292534"/>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2133600" y="3708112"/>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Curved Right Arrow 18"/>
          <p:cNvSpPr/>
          <p:nvPr/>
        </p:nvSpPr>
        <p:spPr bwMode="auto">
          <a:xfrm rot="5400000">
            <a:off x="5874352" y="647833"/>
            <a:ext cx="642110" cy="3145851"/>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1" name="Straight Connector 20"/>
          <p:cNvCxnSpPr/>
          <p:nvPr/>
        </p:nvCxnSpPr>
        <p:spPr>
          <a:xfrm>
            <a:off x="4824203" y="28366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19303" y="3383956"/>
            <a:ext cx="2209800" cy="1200329"/>
          </a:xfrm>
          <a:prstGeom prst="rect">
            <a:avLst/>
          </a:prstGeom>
          <a:noFill/>
        </p:spPr>
        <p:txBody>
          <a:bodyPr wrap="square" rtlCol="0">
            <a:spAutoFit/>
          </a:bodyPr>
          <a:lstStyle/>
          <a:p>
            <a:pPr algn="ctr"/>
            <a:r>
              <a:rPr lang="en-US" dirty="0" smtClean="0">
                <a:solidFill>
                  <a:srgbClr val="FF0000"/>
                </a:solidFill>
              </a:rPr>
              <a:t>US Provisional 2 </a:t>
            </a:r>
          </a:p>
          <a:p>
            <a:pPr algn="ctr"/>
            <a:r>
              <a:rPr lang="en-US" dirty="0" smtClean="0">
                <a:solidFill>
                  <a:srgbClr val="FF0000"/>
                </a:solidFill>
              </a:rPr>
              <a:t>is filed</a:t>
            </a:r>
          </a:p>
          <a:p>
            <a:pPr algn="ctr"/>
            <a:r>
              <a:rPr lang="en-US" dirty="0" smtClean="0"/>
              <a:t>Discloses subject matter A and B</a:t>
            </a:r>
            <a:endParaRPr lang="en-US" dirty="0"/>
          </a:p>
        </p:txBody>
      </p:sp>
      <p:sp>
        <p:nvSpPr>
          <p:cNvPr id="25" name="TextBox 24"/>
          <p:cNvSpPr txBox="1"/>
          <p:nvPr/>
        </p:nvSpPr>
        <p:spPr>
          <a:xfrm>
            <a:off x="6773668" y="2523717"/>
            <a:ext cx="1989332" cy="307777"/>
          </a:xfrm>
          <a:prstGeom prst="rect">
            <a:avLst/>
          </a:prstGeom>
          <a:noFill/>
        </p:spPr>
        <p:txBody>
          <a:bodyPr wrap="square" rtlCol="0">
            <a:spAutoFit/>
          </a:bodyPr>
          <a:lstStyle/>
          <a:p>
            <a:pPr algn="ctr"/>
            <a:r>
              <a:rPr lang="en-US" sz="1400" b="1" dirty="0" smtClean="0"/>
              <a:t>January 10, 2014</a:t>
            </a:r>
            <a:endParaRPr lang="en-US" sz="1400" b="1" dirty="0"/>
          </a:p>
        </p:txBody>
      </p:sp>
      <p:sp>
        <p:nvSpPr>
          <p:cNvPr id="28" name="Rectangle 27"/>
          <p:cNvSpPr/>
          <p:nvPr/>
        </p:nvSpPr>
        <p:spPr>
          <a:xfrm>
            <a:off x="885153" y="5644551"/>
            <a:ext cx="7649247" cy="646331"/>
          </a:xfrm>
          <a:prstGeom prst="rect">
            <a:avLst/>
          </a:prstGeom>
          <a:noFill/>
          <a:ln w="63500">
            <a:solidFill>
              <a:srgbClr val="00B050"/>
            </a:solidFill>
          </a:ln>
        </p:spPr>
        <p:txBody>
          <a:bodyPr wrap="square">
            <a:spAutoFit/>
          </a:bodyPr>
          <a:lstStyle/>
          <a:p>
            <a:r>
              <a:rPr lang="en-US" b="1" dirty="0" smtClean="0">
                <a:latin typeface="Georgia" pitchFamily="18" charset="0"/>
              </a:rPr>
              <a:t>Answer D.1</a:t>
            </a:r>
            <a:r>
              <a:rPr lang="en-US" b="1" dirty="0">
                <a:solidFill>
                  <a:srgbClr val="002060"/>
                </a:solidFill>
                <a:latin typeface="Georgia" pitchFamily="18" charset="0"/>
              </a:rPr>
              <a:t> ─</a:t>
            </a:r>
            <a:r>
              <a:rPr lang="en-US" b="1" dirty="0" smtClean="0">
                <a:latin typeface="Georgia" pitchFamily="18" charset="0"/>
              </a:rPr>
              <a:t>  YES.  </a:t>
            </a:r>
            <a:r>
              <a:rPr lang="en-US" dirty="0" smtClean="0">
                <a:latin typeface="Georgia" pitchFamily="18" charset="0"/>
              </a:rPr>
              <a:t>It is a transition application with at least one claimed invention having an effective filing date on or after 3/16/13.</a:t>
            </a:r>
            <a:endParaRPr lang="en-US" dirty="0">
              <a:latin typeface="Georgia" pitchFamily="18" charset="0"/>
            </a:endParaRPr>
          </a:p>
        </p:txBody>
      </p:sp>
      <p:sp>
        <p:nvSpPr>
          <p:cNvPr id="29" name="Rectangle 28"/>
          <p:cNvSpPr/>
          <p:nvPr/>
        </p:nvSpPr>
        <p:spPr>
          <a:xfrm>
            <a:off x="811580" y="4977825"/>
            <a:ext cx="7875220" cy="584775"/>
          </a:xfrm>
          <a:prstGeom prst="rect">
            <a:avLst/>
          </a:prstGeom>
        </p:spPr>
        <p:txBody>
          <a:bodyPr wrap="square">
            <a:spAutoFit/>
          </a:bodyPr>
          <a:lstStyle/>
          <a:p>
            <a:r>
              <a:rPr lang="en-US" sz="1600" dirty="0" smtClean="0">
                <a:solidFill>
                  <a:srgbClr val="002060"/>
                </a:solidFill>
                <a:latin typeface="Georgia" pitchFamily="18" charset="0"/>
              </a:rPr>
              <a:t>Question D.1 </a:t>
            </a:r>
            <a:r>
              <a:rPr lang="en-US" sz="1600" b="1" dirty="0">
                <a:solidFill>
                  <a:srgbClr val="002060"/>
                </a:solidFill>
                <a:latin typeface="Georgia" pitchFamily="18" charset="0"/>
              </a:rPr>
              <a:t>─</a:t>
            </a:r>
            <a:r>
              <a:rPr lang="en-US" sz="1600" dirty="0" smtClean="0">
                <a:solidFill>
                  <a:srgbClr val="002060"/>
                </a:solidFill>
                <a:latin typeface="Georgia" pitchFamily="18" charset="0"/>
              </a:rPr>
              <a:t>   Should the Applicant make a 1.78 statement in the Nonprovisional Application resulting in the application being designated as AIA (FITF)?</a:t>
            </a:r>
            <a:endParaRPr lang="en-US" sz="1600" dirty="0">
              <a:solidFill>
                <a:srgbClr val="002060"/>
              </a:solidFill>
              <a:latin typeface="Georgia" pitchFamily="18" charset="0"/>
            </a:endParaRPr>
          </a:p>
        </p:txBody>
      </p:sp>
      <p:sp>
        <p:nvSpPr>
          <p:cNvPr id="30" name="Rectangle 29"/>
          <p:cNvSpPr/>
          <p:nvPr/>
        </p:nvSpPr>
        <p:spPr>
          <a:xfrm>
            <a:off x="4265167" y="1524000"/>
            <a:ext cx="3431033" cy="369332"/>
          </a:xfrm>
          <a:prstGeom prst="rect">
            <a:avLst/>
          </a:prstGeom>
        </p:spPr>
        <p:txBody>
          <a:bodyPr wrap="square">
            <a:spAutoFit/>
          </a:bodyPr>
          <a:lstStyle/>
          <a:p>
            <a:pPr algn="ctr"/>
            <a:r>
              <a:rPr lang="en-US" dirty="0" smtClean="0">
                <a:latin typeface="Georgia" pitchFamily="18" charset="0"/>
              </a:rPr>
              <a:t>Domestic Benefit Claims</a:t>
            </a:r>
            <a:endParaRPr lang="en-US" dirty="0">
              <a:latin typeface="Georgia" pitchFamily="18" charset="0"/>
            </a:endParaRPr>
          </a:p>
        </p:txBody>
      </p:sp>
    </p:spTree>
    <p:extLst>
      <p:ext uri="{BB962C8B-B14F-4D97-AF65-F5344CB8AC3E}">
        <p14:creationId xmlns:p14="http://schemas.microsoft.com/office/powerpoint/2010/main" val="182580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51</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E.1</a:t>
            </a:r>
            <a:endParaRPr lang="en-US" dirty="0">
              <a:solidFill>
                <a:srgbClr val="C00000"/>
              </a:solidFill>
            </a:endParaRPr>
          </a:p>
        </p:txBody>
      </p:sp>
      <p:sp>
        <p:nvSpPr>
          <p:cNvPr id="13" name="Curved Right Arrow 12"/>
          <p:cNvSpPr/>
          <p:nvPr/>
        </p:nvSpPr>
        <p:spPr bwMode="auto">
          <a:xfrm rot="5400000">
            <a:off x="4158171" y="-590415"/>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756722"/>
            <a:ext cx="8038011" cy="2465941"/>
            <a:chOff x="877389" y="1625523"/>
            <a:chExt cx="8038011" cy="2465941"/>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TextBox 18"/>
          <p:cNvSpPr txBox="1"/>
          <p:nvPr/>
        </p:nvSpPr>
        <p:spPr>
          <a:xfrm>
            <a:off x="700224" y="3323273"/>
            <a:ext cx="2576376" cy="923330"/>
          </a:xfrm>
          <a:prstGeom prst="rect">
            <a:avLst/>
          </a:prstGeom>
          <a:noFill/>
        </p:spPr>
        <p:txBody>
          <a:bodyPr wrap="square" rtlCol="0">
            <a:spAutoFit/>
          </a:bodyPr>
          <a:lstStyle/>
          <a:p>
            <a:pPr algn="ctr"/>
            <a:r>
              <a:rPr lang="en-US" dirty="0" smtClean="0">
                <a:solidFill>
                  <a:srgbClr val="FF0000"/>
                </a:solidFill>
              </a:rPr>
              <a:t>PCT Application is filed</a:t>
            </a:r>
          </a:p>
          <a:p>
            <a:pPr algn="ctr"/>
            <a:r>
              <a:rPr lang="en-US" dirty="0" smtClean="0"/>
              <a:t>Discloses subject matter A</a:t>
            </a:r>
            <a:endParaRPr lang="en-US" dirty="0"/>
          </a:p>
        </p:txBody>
      </p:sp>
      <p:sp>
        <p:nvSpPr>
          <p:cNvPr id="21" name="TextBox 20"/>
          <p:cNvSpPr txBox="1"/>
          <p:nvPr/>
        </p:nvSpPr>
        <p:spPr>
          <a:xfrm>
            <a:off x="5824668" y="3323272"/>
            <a:ext cx="2706194" cy="1477328"/>
          </a:xfrm>
          <a:prstGeom prst="rect">
            <a:avLst/>
          </a:prstGeom>
          <a:noFill/>
        </p:spPr>
        <p:txBody>
          <a:bodyPr wrap="square" rtlCol="0">
            <a:spAutoFit/>
          </a:bodyPr>
          <a:lstStyle/>
          <a:p>
            <a:pPr algn="ctr"/>
            <a:r>
              <a:rPr lang="en-US" dirty="0" smtClean="0">
                <a:solidFill>
                  <a:srgbClr val="FF0000"/>
                </a:solidFill>
              </a:rPr>
              <a:t>US Nonprovisional Application 2 is filed (Bypass)</a:t>
            </a:r>
            <a:br>
              <a:rPr lang="en-US" dirty="0" smtClean="0">
                <a:solidFill>
                  <a:srgbClr val="FF0000"/>
                </a:solidFill>
              </a:rPr>
            </a:br>
            <a:r>
              <a:rPr lang="en-US" dirty="0"/>
              <a:t>A</a:t>
            </a:r>
            <a:r>
              <a:rPr lang="en-US" dirty="0" smtClean="0"/>
              <a:t>ll claims limited to subject matter A</a:t>
            </a:r>
            <a:endParaRPr lang="en-US" dirty="0"/>
          </a:p>
        </p:txBody>
      </p:sp>
      <p:sp>
        <p:nvSpPr>
          <p:cNvPr id="24" name="Rectangle 23"/>
          <p:cNvSpPr/>
          <p:nvPr/>
        </p:nvSpPr>
        <p:spPr>
          <a:xfrm>
            <a:off x="465871" y="5221069"/>
            <a:ext cx="8144692" cy="646331"/>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E.1</a:t>
            </a:r>
            <a:r>
              <a:rPr lang="en-US" b="1" dirty="0">
                <a:solidFill>
                  <a:srgbClr val="002060"/>
                </a:solidFill>
                <a:latin typeface="Georgia" pitchFamily="18" charset="0"/>
              </a:rPr>
              <a:t> ─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Should the Applicant make a 1.78 statement in Application </a:t>
            </a:r>
            <a:r>
              <a:rPr lang="en-US" dirty="0">
                <a:solidFill>
                  <a:srgbClr val="002060"/>
                </a:solidFill>
                <a:latin typeface="Georgia" pitchFamily="18" charset="0"/>
              </a:rPr>
              <a:t>2 resulting in the application being designated as AIA </a:t>
            </a:r>
            <a:r>
              <a:rPr lang="en-US" dirty="0" smtClean="0">
                <a:solidFill>
                  <a:srgbClr val="002060"/>
                </a:solidFill>
                <a:latin typeface="Georgia" pitchFamily="18" charset="0"/>
              </a:rPr>
              <a:t>(FITF)?</a:t>
            </a:r>
            <a:endParaRPr lang="en-US" dirty="0">
              <a:solidFill>
                <a:srgbClr val="002060"/>
              </a:solidFill>
              <a:latin typeface="Georgia" pitchFamily="18" charset="0"/>
            </a:endParaRPr>
          </a:p>
        </p:txBody>
      </p:sp>
    </p:spTree>
    <p:extLst>
      <p:ext uri="{BB962C8B-B14F-4D97-AF65-F5344CB8AC3E}">
        <p14:creationId xmlns:p14="http://schemas.microsoft.com/office/powerpoint/2010/main" val="112008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52</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53</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Scenario E.1</a:t>
            </a:r>
            <a:endParaRPr lang="en-US" dirty="0">
              <a:solidFill>
                <a:srgbClr val="C00000"/>
              </a:solidFill>
            </a:endParaRPr>
          </a:p>
        </p:txBody>
      </p:sp>
      <p:sp>
        <p:nvSpPr>
          <p:cNvPr id="2" name="Rectangle 1"/>
          <p:cNvSpPr/>
          <p:nvPr/>
        </p:nvSpPr>
        <p:spPr>
          <a:xfrm>
            <a:off x="999271" y="5031938"/>
            <a:ext cx="7154129" cy="584775"/>
          </a:xfrm>
          <a:prstGeom prst="rect">
            <a:avLst/>
          </a:prstGeom>
        </p:spPr>
        <p:txBody>
          <a:bodyPr wrap="square">
            <a:spAutoFit/>
          </a:bodyPr>
          <a:lstStyle/>
          <a:p>
            <a:r>
              <a:rPr lang="en-US" sz="1600" dirty="0" smtClean="0">
                <a:solidFill>
                  <a:srgbClr val="002060"/>
                </a:solidFill>
                <a:latin typeface="Georgia" pitchFamily="18" charset="0"/>
              </a:rPr>
              <a:t>Question E.1</a:t>
            </a:r>
            <a:r>
              <a:rPr lang="en-US" sz="1600" b="1" dirty="0" smtClean="0">
                <a:solidFill>
                  <a:srgbClr val="002060"/>
                </a:solidFill>
                <a:latin typeface="Georgia" pitchFamily="18" charset="0"/>
              </a:rPr>
              <a:t> ─</a:t>
            </a:r>
            <a:r>
              <a:rPr lang="en-US" sz="1600" dirty="0" smtClean="0">
                <a:solidFill>
                  <a:srgbClr val="002060"/>
                </a:solidFill>
                <a:latin typeface="Georgia" pitchFamily="18" charset="0"/>
              </a:rPr>
              <a:t>  Should the Applicant make a 1.78 statement in Application </a:t>
            </a:r>
            <a:r>
              <a:rPr lang="en-US" sz="1600" dirty="0">
                <a:solidFill>
                  <a:srgbClr val="002060"/>
                </a:solidFill>
                <a:latin typeface="Georgia" pitchFamily="18" charset="0"/>
              </a:rPr>
              <a:t>2 resulting in the application being designated as AIA </a:t>
            </a:r>
            <a:r>
              <a:rPr lang="en-US" sz="1600" dirty="0" smtClean="0">
                <a:solidFill>
                  <a:srgbClr val="002060"/>
                </a:solidFill>
                <a:latin typeface="Georgia" pitchFamily="18" charset="0"/>
              </a:rPr>
              <a:t>(FITF)?</a:t>
            </a:r>
            <a:endParaRPr lang="en-US" sz="1600" dirty="0">
              <a:solidFill>
                <a:srgbClr val="002060"/>
              </a:solidFill>
              <a:latin typeface="Georgia" pitchFamily="18" charset="0"/>
            </a:endParaRPr>
          </a:p>
        </p:txBody>
      </p:sp>
      <p:sp>
        <p:nvSpPr>
          <p:cNvPr id="13" name="Curved Right Arrow 12"/>
          <p:cNvSpPr/>
          <p:nvPr/>
        </p:nvSpPr>
        <p:spPr bwMode="auto">
          <a:xfrm rot="5400000">
            <a:off x="4158171" y="-633176"/>
            <a:ext cx="760092" cy="5226844"/>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grpSp>
        <p:nvGrpSpPr>
          <p:cNvPr id="39" name="Group 38" descr="timeline showing provisional filed 1-15-13 and nonprovisional filed 3-20-13"/>
          <p:cNvGrpSpPr/>
          <p:nvPr/>
        </p:nvGrpSpPr>
        <p:grpSpPr>
          <a:xfrm>
            <a:off x="329565" y="1713961"/>
            <a:ext cx="8201297" cy="3043878"/>
            <a:chOff x="877389" y="1625523"/>
            <a:chExt cx="8201297" cy="3043878"/>
          </a:xfrm>
        </p:grpSpPr>
        <p:cxnSp>
          <p:nvCxnSpPr>
            <p:cNvPr id="16" name="Straight Arrow Connector 15"/>
            <p:cNvCxnSpPr/>
            <p:nvPr/>
          </p:nvCxnSpPr>
          <p:spPr>
            <a:xfrm>
              <a:off x="877389" y="2823917"/>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492" y="3192073"/>
              <a:ext cx="2706194" cy="1477328"/>
            </a:xfrm>
            <a:prstGeom prst="rect">
              <a:avLst/>
            </a:prstGeom>
            <a:noFill/>
          </p:spPr>
          <p:txBody>
            <a:bodyPr wrap="square" rtlCol="0">
              <a:spAutoFit/>
            </a:bodyPr>
            <a:lstStyle/>
            <a:p>
              <a:pPr algn="ctr"/>
              <a:r>
                <a:rPr lang="en-US" dirty="0" smtClean="0">
                  <a:solidFill>
                    <a:srgbClr val="FF0000"/>
                  </a:solidFill>
                </a:rPr>
                <a:t>US Nonprovisional Application 2 is filed (Bypass)</a:t>
              </a:r>
              <a:br>
                <a:rPr lang="en-US" dirty="0" smtClean="0">
                  <a:solidFill>
                    <a:srgbClr val="FF0000"/>
                  </a:solidFill>
                </a:rPr>
              </a:br>
              <a:r>
                <a:rPr lang="en-US" dirty="0"/>
                <a:t>A</a:t>
              </a:r>
              <a:r>
                <a:rPr lang="en-US" dirty="0" smtClean="0"/>
                <a:t>ll claims limited to subject matter A</a:t>
              </a:r>
              <a:endParaRPr lang="en-US" dirty="0"/>
            </a:p>
          </p:txBody>
        </p:sp>
        <p:sp>
          <p:nvSpPr>
            <p:cNvPr id="20" name="TextBox 19"/>
            <p:cNvSpPr txBox="1"/>
            <p:nvPr/>
          </p:nvSpPr>
          <p:spPr>
            <a:xfrm>
              <a:off x="6858000" y="2201522"/>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665244" y="251566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38203" y="251911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54669" y="3192074"/>
              <a:ext cx="2745955" cy="923330"/>
            </a:xfrm>
            <a:prstGeom prst="rect">
              <a:avLst/>
            </a:prstGeom>
            <a:noFill/>
          </p:spPr>
          <p:txBody>
            <a:bodyPr wrap="square" rtlCol="0">
              <a:spAutoFit/>
            </a:bodyPr>
            <a:lstStyle/>
            <a:p>
              <a:pPr algn="ctr"/>
              <a:r>
                <a:rPr lang="en-US" dirty="0" smtClean="0">
                  <a:solidFill>
                    <a:srgbClr val="FF0000"/>
                  </a:solidFill>
                </a:rPr>
                <a:t>PCT Application is filed</a:t>
              </a:r>
            </a:p>
            <a:p>
              <a:pPr algn="ctr"/>
              <a:r>
                <a:rPr lang="en-US" dirty="0" smtClean="0"/>
                <a:t>Discloses subject</a:t>
              </a:r>
            </a:p>
            <a:p>
              <a:pPr algn="ctr"/>
              <a:r>
                <a:rPr lang="en-US" dirty="0" smtClean="0"/>
                <a:t>matter A</a:t>
              </a:r>
              <a:endParaRPr lang="en-US" dirty="0"/>
            </a:p>
          </p:txBody>
        </p:sp>
        <p:sp>
          <p:nvSpPr>
            <p:cNvPr id="23" name="TextBox 22"/>
            <p:cNvSpPr txBox="1"/>
            <p:nvPr/>
          </p:nvSpPr>
          <p:spPr>
            <a:xfrm>
              <a:off x="1692036" y="2207891"/>
              <a:ext cx="1783773" cy="307777"/>
            </a:xfrm>
            <a:prstGeom prst="rect">
              <a:avLst/>
            </a:prstGeom>
            <a:noFill/>
          </p:spPr>
          <p:txBody>
            <a:bodyPr wrap="square" rtlCol="0">
              <a:spAutoFit/>
            </a:bodyPr>
            <a:lstStyle/>
            <a:p>
              <a:pPr algn="ctr"/>
              <a:r>
                <a:rPr lang="en-US" sz="1400" b="1" dirty="0" smtClean="0"/>
                <a:t>January 15, 2013</a:t>
              </a:r>
              <a:endParaRPr lang="en-US" sz="1400" b="1" dirty="0"/>
            </a:p>
          </p:txBody>
        </p:sp>
        <p:sp>
          <p:nvSpPr>
            <p:cNvPr id="27" name="Rectangle 26"/>
            <p:cNvSpPr/>
            <p:nvPr/>
          </p:nvSpPr>
          <p:spPr>
            <a:xfrm>
              <a:off x="3827179" y="1625523"/>
              <a:ext cx="2590800" cy="369332"/>
            </a:xfrm>
            <a:prstGeom prst="rect">
              <a:avLst/>
            </a:prstGeom>
          </p:spPr>
          <p:txBody>
            <a:bodyPr wrap="square">
              <a:spAutoFit/>
            </a:bodyPr>
            <a:lstStyle/>
            <a:p>
              <a:pPr algn="ctr"/>
              <a:r>
                <a:rPr lang="en-US" dirty="0" smtClean="0">
                  <a:latin typeface="Georgia" pitchFamily="18" charset="0"/>
                </a:rPr>
                <a:t>Continuation</a:t>
              </a:r>
              <a:endParaRPr lang="en-US" dirty="0">
                <a:latin typeface="Georgia" pitchFamily="18" charset="0"/>
              </a:endParaRPr>
            </a:p>
          </p:txBody>
        </p:sp>
        <p:cxnSp>
          <p:nvCxnSpPr>
            <p:cNvPr id="32" name="Straight Connector 31"/>
            <p:cNvCxnSpPr/>
            <p:nvPr/>
          </p:nvCxnSpPr>
          <p:spPr bwMode="auto">
            <a:xfrm>
              <a:off x="5274979" y="2348416"/>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267200" y="3352800"/>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grpSp>
      <p:sp>
        <p:nvSpPr>
          <p:cNvPr id="19" name="Rectangle 18"/>
          <p:cNvSpPr/>
          <p:nvPr/>
        </p:nvSpPr>
        <p:spPr>
          <a:xfrm>
            <a:off x="606845" y="5678269"/>
            <a:ext cx="8003755" cy="646331"/>
          </a:xfrm>
          <a:prstGeom prst="rect">
            <a:avLst/>
          </a:prstGeom>
          <a:noFill/>
          <a:ln w="63500">
            <a:solidFill>
              <a:srgbClr val="00B050"/>
            </a:solidFill>
          </a:ln>
        </p:spPr>
        <p:txBody>
          <a:bodyPr wrap="square">
            <a:spAutoFit/>
          </a:bodyPr>
          <a:lstStyle/>
          <a:p>
            <a:r>
              <a:rPr lang="en-US" b="1" dirty="0" smtClean="0">
                <a:latin typeface="Georgia" pitchFamily="18" charset="0"/>
              </a:rPr>
              <a:t>Answer E.1</a:t>
            </a:r>
            <a:r>
              <a:rPr lang="en-US" b="1" dirty="0">
                <a:solidFill>
                  <a:srgbClr val="002060"/>
                </a:solidFill>
                <a:latin typeface="Georgia" pitchFamily="18" charset="0"/>
              </a:rPr>
              <a:t> ─</a:t>
            </a:r>
            <a:r>
              <a:rPr lang="en-US" b="1" dirty="0" smtClean="0">
                <a:latin typeface="Georgia" pitchFamily="18" charset="0"/>
              </a:rPr>
              <a:t>  NO.  </a:t>
            </a:r>
            <a:r>
              <a:rPr lang="en-US" dirty="0" smtClean="0">
                <a:latin typeface="Georgia" pitchFamily="18" charset="0"/>
              </a:rPr>
              <a:t>Although Application 2 is a </a:t>
            </a:r>
            <a:r>
              <a:rPr lang="en-US" dirty="0">
                <a:latin typeface="Georgia" pitchFamily="18" charset="0"/>
              </a:rPr>
              <a:t>t</a:t>
            </a:r>
            <a:r>
              <a:rPr lang="en-US" dirty="0" smtClean="0">
                <a:latin typeface="Georgia" pitchFamily="18" charset="0"/>
              </a:rPr>
              <a:t>ransition </a:t>
            </a:r>
            <a:r>
              <a:rPr lang="en-US" dirty="0">
                <a:latin typeface="Georgia" pitchFamily="18" charset="0"/>
              </a:rPr>
              <a:t>a</a:t>
            </a:r>
            <a:r>
              <a:rPr lang="en-US" dirty="0" smtClean="0">
                <a:latin typeface="Georgia" pitchFamily="18" charset="0"/>
              </a:rPr>
              <a:t>pplication, there is no claimed invention with an effective filing date on or after 3/16/13.</a:t>
            </a:r>
            <a:endParaRPr lang="en-US" dirty="0">
              <a:latin typeface="Georgia" pitchFamily="18" charset="0"/>
            </a:endParaRPr>
          </a:p>
        </p:txBody>
      </p:sp>
    </p:spTree>
    <p:extLst>
      <p:ext uri="{BB962C8B-B14F-4D97-AF65-F5344CB8AC3E}">
        <p14:creationId xmlns:p14="http://schemas.microsoft.com/office/powerpoint/2010/main" val="316612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54</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E.2</a:t>
            </a:r>
            <a:endParaRPr lang="en-US" dirty="0">
              <a:solidFill>
                <a:srgbClr val="002060"/>
              </a:solidFill>
            </a:endParaRPr>
          </a:p>
        </p:txBody>
      </p:sp>
      <p:sp>
        <p:nvSpPr>
          <p:cNvPr id="26" name="Rectangle 25"/>
          <p:cNvSpPr/>
          <p:nvPr/>
        </p:nvSpPr>
        <p:spPr>
          <a:xfrm>
            <a:off x="502409" y="5105400"/>
            <a:ext cx="8108191"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Question E.2</a:t>
            </a:r>
            <a:r>
              <a:rPr lang="en-US" b="1" dirty="0">
                <a:solidFill>
                  <a:srgbClr val="002060"/>
                </a:solidFill>
                <a:latin typeface="Georgia" pitchFamily="18" charset="0"/>
              </a:rPr>
              <a:t> ─ </a:t>
            </a:r>
            <a:r>
              <a:rPr lang="en-US" b="1" dirty="0" smtClean="0">
                <a:solidFill>
                  <a:srgbClr val="002060"/>
                </a:solidFill>
                <a:latin typeface="Georgia" pitchFamily="18" charset="0"/>
              </a:rPr>
              <a:t> </a:t>
            </a:r>
            <a:r>
              <a:rPr lang="en-US" dirty="0" smtClean="0">
                <a:solidFill>
                  <a:srgbClr val="002060"/>
                </a:solidFill>
                <a:latin typeface="Georgia" pitchFamily="18" charset="0"/>
              </a:rPr>
              <a:t>YES OR NO?  Should the Applicant make a 1.55 statement in the Nonprovisional Application resulting in the application being designated as AIA (FITF)?</a:t>
            </a:r>
            <a:endParaRPr lang="en-US" dirty="0">
              <a:solidFill>
                <a:srgbClr val="002060"/>
              </a:solidFill>
              <a:latin typeface="Georgia" pitchFamily="18" charset="0"/>
            </a:endParaRPr>
          </a:p>
        </p:txBody>
      </p:sp>
      <p:sp>
        <p:nvSpPr>
          <p:cNvPr id="29" name="Curved Right Arrow 28"/>
          <p:cNvSpPr/>
          <p:nvPr/>
        </p:nvSpPr>
        <p:spPr bwMode="auto">
          <a:xfrm rot="5400000">
            <a:off x="2763203" y="-20004"/>
            <a:ext cx="760092" cy="4000501"/>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30" name="Straight Arrow Connector 29" descr="timeline showing Japanese application filed 9-20-12, PCT filed 9-20-13, nonprovisional filed 3-20-15"/>
          <p:cNvCxnSpPr/>
          <p:nvPr/>
        </p:nvCxnSpPr>
        <p:spPr>
          <a:xfrm>
            <a:off x="304800" y="2903364"/>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48400" y="3277249"/>
            <a:ext cx="2971802" cy="1477328"/>
          </a:xfrm>
          <a:prstGeom prst="rect">
            <a:avLst/>
          </a:prstGeom>
          <a:noFill/>
        </p:spPr>
        <p:txBody>
          <a:bodyPr wrap="square" rtlCol="0">
            <a:spAutoFit/>
          </a:bodyPr>
          <a:lstStyle/>
          <a:p>
            <a:pPr algn="ctr"/>
            <a:r>
              <a:rPr lang="en-US" dirty="0" smtClean="0">
                <a:solidFill>
                  <a:srgbClr val="FF0000"/>
                </a:solidFill>
              </a:rPr>
              <a:t>US Nonprovisional </a:t>
            </a:r>
          </a:p>
          <a:p>
            <a:pPr algn="ctr"/>
            <a:r>
              <a:rPr lang="en-US" dirty="0" smtClean="0">
                <a:solidFill>
                  <a:srgbClr val="FF0000"/>
                </a:solidFill>
              </a:rPr>
              <a:t>Appl’n filed</a:t>
            </a:r>
            <a:br>
              <a:rPr lang="en-US" dirty="0" smtClean="0">
                <a:solidFill>
                  <a:srgbClr val="FF0000"/>
                </a:solidFill>
              </a:rPr>
            </a:br>
            <a:r>
              <a:rPr lang="en-US" dirty="0" smtClean="0"/>
              <a:t>Discloses subject matter A and B; All claims limited to subject matter A</a:t>
            </a:r>
            <a:endParaRPr lang="en-US" dirty="0"/>
          </a:p>
        </p:txBody>
      </p:sp>
      <p:sp>
        <p:nvSpPr>
          <p:cNvPr id="33" name="TextBox 32"/>
          <p:cNvSpPr txBox="1"/>
          <p:nvPr/>
        </p:nvSpPr>
        <p:spPr>
          <a:xfrm>
            <a:off x="4038599" y="2311593"/>
            <a:ext cx="2209800" cy="307777"/>
          </a:xfrm>
          <a:prstGeom prst="rect">
            <a:avLst/>
          </a:prstGeom>
          <a:noFill/>
        </p:spPr>
        <p:txBody>
          <a:bodyPr wrap="square" rtlCol="0">
            <a:spAutoFit/>
          </a:bodyPr>
          <a:lstStyle/>
          <a:p>
            <a:pPr algn="ctr"/>
            <a:r>
              <a:rPr lang="en-US" sz="1400" b="1" dirty="0" smtClean="0"/>
              <a:t>September 20, 2013</a:t>
            </a:r>
            <a:endParaRPr lang="en-US" sz="1400" b="1" dirty="0"/>
          </a:p>
        </p:txBody>
      </p:sp>
      <p:cxnSp>
        <p:nvCxnSpPr>
          <p:cNvPr id="34" name="Straight Connector 33"/>
          <p:cNvCxnSpPr/>
          <p:nvPr/>
        </p:nvCxnSpPr>
        <p:spPr>
          <a:xfrm>
            <a:off x="7867103" y="269987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52947" y="261937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200" y="3261703"/>
            <a:ext cx="2381647" cy="923330"/>
          </a:xfrm>
          <a:prstGeom prst="rect">
            <a:avLst/>
          </a:prstGeom>
          <a:noFill/>
        </p:spPr>
        <p:txBody>
          <a:bodyPr wrap="square" rtlCol="0">
            <a:spAutoFit/>
          </a:bodyPr>
          <a:lstStyle/>
          <a:p>
            <a:pPr algn="ctr"/>
            <a:r>
              <a:rPr lang="en-US" dirty="0" smtClean="0">
                <a:solidFill>
                  <a:srgbClr val="FF0000"/>
                </a:solidFill>
              </a:rPr>
              <a:t>Japanese Appl’n filed</a:t>
            </a:r>
          </a:p>
          <a:p>
            <a:pPr algn="ctr"/>
            <a:r>
              <a:rPr lang="en-US" dirty="0" smtClean="0"/>
              <a:t>Discloses subject matter A</a:t>
            </a:r>
            <a:endParaRPr lang="en-US" dirty="0"/>
          </a:p>
        </p:txBody>
      </p:sp>
      <p:sp>
        <p:nvSpPr>
          <p:cNvPr id="38" name="TextBox 37"/>
          <p:cNvSpPr txBox="1"/>
          <p:nvPr/>
        </p:nvSpPr>
        <p:spPr>
          <a:xfrm>
            <a:off x="329565" y="2292479"/>
            <a:ext cx="2236420" cy="307777"/>
          </a:xfrm>
          <a:prstGeom prst="rect">
            <a:avLst/>
          </a:prstGeom>
          <a:noFill/>
        </p:spPr>
        <p:txBody>
          <a:bodyPr wrap="square" rtlCol="0">
            <a:spAutoFit/>
          </a:bodyPr>
          <a:lstStyle/>
          <a:p>
            <a:pPr algn="ctr"/>
            <a:r>
              <a:rPr lang="en-US" sz="1400" b="1" dirty="0" smtClean="0"/>
              <a:t>September  20, 2012</a:t>
            </a:r>
            <a:endParaRPr lang="en-US" sz="1400" b="1" dirty="0"/>
          </a:p>
        </p:txBody>
      </p:sp>
      <p:sp>
        <p:nvSpPr>
          <p:cNvPr id="39" name="Rectangle 38"/>
          <p:cNvSpPr/>
          <p:nvPr/>
        </p:nvSpPr>
        <p:spPr>
          <a:xfrm>
            <a:off x="5905500" y="1786589"/>
            <a:ext cx="1104900" cy="369332"/>
          </a:xfrm>
          <a:prstGeom prst="rect">
            <a:avLst/>
          </a:prstGeom>
        </p:spPr>
        <p:txBody>
          <a:bodyPr wrap="square">
            <a:spAutoFit/>
          </a:bodyPr>
          <a:lstStyle/>
          <a:p>
            <a:pPr algn="ctr"/>
            <a:r>
              <a:rPr lang="en-US" dirty="0" smtClean="0">
                <a:latin typeface="Georgia" pitchFamily="18" charset="0"/>
              </a:rPr>
              <a:t>CIP</a:t>
            </a:r>
            <a:endParaRPr lang="en-US" dirty="0">
              <a:latin typeface="Georgia" pitchFamily="18" charset="0"/>
            </a:endParaRPr>
          </a:p>
        </p:txBody>
      </p:sp>
      <p:cxnSp>
        <p:nvCxnSpPr>
          <p:cNvPr id="40" name="Straight Connector 39"/>
          <p:cNvCxnSpPr/>
          <p:nvPr/>
        </p:nvCxnSpPr>
        <p:spPr bwMode="auto">
          <a:xfrm>
            <a:off x="3183221" y="2257097"/>
            <a:ext cx="0" cy="1292534"/>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2175442" y="3646295"/>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42" name="Curved Right Arrow 41"/>
          <p:cNvSpPr/>
          <p:nvPr/>
        </p:nvSpPr>
        <p:spPr bwMode="auto">
          <a:xfrm rot="5400000">
            <a:off x="6133085" y="604478"/>
            <a:ext cx="642110" cy="2941319"/>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43" name="Straight Connector 42"/>
          <p:cNvCxnSpPr/>
          <p:nvPr/>
        </p:nvCxnSpPr>
        <p:spPr>
          <a:xfrm>
            <a:off x="5115559" y="263666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86200" y="3213631"/>
            <a:ext cx="2743200" cy="1200329"/>
          </a:xfrm>
          <a:prstGeom prst="rect">
            <a:avLst/>
          </a:prstGeom>
          <a:noFill/>
        </p:spPr>
        <p:txBody>
          <a:bodyPr wrap="square" rtlCol="0">
            <a:spAutoFit/>
          </a:bodyPr>
          <a:lstStyle/>
          <a:p>
            <a:pPr algn="ctr"/>
            <a:r>
              <a:rPr lang="en-US" dirty="0" smtClean="0">
                <a:solidFill>
                  <a:srgbClr val="FF0000"/>
                </a:solidFill>
              </a:rPr>
              <a:t>PCT Appl’n filed</a:t>
            </a:r>
          </a:p>
          <a:p>
            <a:pPr algn="ctr"/>
            <a:r>
              <a:rPr lang="en-US" dirty="0" smtClean="0">
                <a:solidFill>
                  <a:srgbClr val="FF0000"/>
                </a:solidFill>
              </a:rPr>
              <a:t>Designated US</a:t>
            </a:r>
          </a:p>
          <a:p>
            <a:pPr algn="ctr"/>
            <a:r>
              <a:rPr lang="en-US" dirty="0" smtClean="0"/>
              <a:t>Discloses subject </a:t>
            </a:r>
          </a:p>
          <a:p>
            <a:pPr algn="ctr"/>
            <a:r>
              <a:rPr lang="en-US" dirty="0" smtClean="0"/>
              <a:t>matter A</a:t>
            </a:r>
            <a:endParaRPr lang="en-US" dirty="0"/>
          </a:p>
        </p:txBody>
      </p:sp>
      <p:sp>
        <p:nvSpPr>
          <p:cNvPr id="45" name="TextBox 44"/>
          <p:cNvSpPr txBox="1"/>
          <p:nvPr/>
        </p:nvSpPr>
        <p:spPr>
          <a:xfrm>
            <a:off x="6872450" y="2323687"/>
            <a:ext cx="1989332" cy="307777"/>
          </a:xfrm>
          <a:prstGeom prst="rect">
            <a:avLst/>
          </a:prstGeom>
          <a:noFill/>
        </p:spPr>
        <p:txBody>
          <a:bodyPr wrap="square" rtlCol="0">
            <a:spAutoFit/>
          </a:bodyPr>
          <a:lstStyle/>
          <a:p>
            <a:pPr algn="ctr"/>
            <a:r>
              <a:rPr lang="en-US" sz="1400" b="1" dirty="0" smtClean="0"/>
              <a:t>March 20, 2015</a:t>
            </a:r>
            <a:endParaRPr lang="en-US" sz="1400" b="1" dirty="0"/>
          </a:p>
        </p:txBody>
      </p:sp>
      <p:sp>
        <p:nvSpPr>
          <p:cNvPr id="46" name="Rectangle 45"/>
          <p:cNvSpPr/>
          <p:nvPr/>
        </p:nvSpPr>
        <p:spPr>
          <a:xfrm>
            <a:off x="2316480" y="1704970"/>
            <a:ext cx="1798320" cy="369332"/>
          </a:xfrm>
          <a:prstGeom prst="rect">
            <a:avLst/>
          </a:prstGeom>
        </p:spPr>
        <p:txBody>
          <a:bodyPr wrap="square">
            <a:spAutoFit/>
          </a:bodyPr>
          <a:lstStyle/>
          <a:p>
            <a:pPr algn="ctr"/>
            <a:r>
              <a:rPr lang="en-US" dirty="0" smtClean="0">
                <a:latin typeface="Georgia" pitchFamily="18" charset="0"/>
              </a:rPr>
              <a:t>Foreign Priority</a:t>
            </a:r>
            <a:endParaRPr lang="en-US" dirty="0">
              <a:latin typeface="Georgia" pitchFamily="18" charset="0"/>
            </a:endParaRPr>
          </a:p>
        </p:txBody>
      </p:sp>
    </p:spTree>
    <p:extLst>
      <p:ext uri="{BB962C8B-B14F-4D97-AF65-F5344CB8AC3E}">
        <p14:creationId xmlns:p14="http://schemas.microsoft.com/office/powerpoint/2010/main" val="226295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55</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002060"/>
                </a:solidFill>
              </a:rPr>
              <a:t>Scenario E.2</a:t>
            </a:r>
            <a:endParaRPr lang="en-US" dirty="0">
              <a:solidFill>
                <a:srgbClr val="002060"/>
              </a:solidFill>
            </a:endParaRPr>
          </a:p>
        </p:txBody>
      </p:sp>
      <p:sp>
        <p:nvSpPr>
          <p:cNvPr id="13" name="Curved Right Arrow 12"/>
          <p:cNvSpPr/>
          <p:nvPr/>
        </p:nvSpPr>
        <p:spPr bwMode="auto">
          <a:xfrm rot="5400000">
            <a:off x="2763203" y="180026"/>
            <a:ext cx="760092" cy="4000501"/>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descr="timeline showing Japanese application filed 9-20-12, PCT filed 9-20-13, nonprovisional filed 3-20-15"/>
          <p:cNvCxnSpPr/>
          <p:nvPr/>
        </p:nvCxnSpPr>
        <p:spPr>
          <a:xfrm>
            <a:off x="304800" y="3103394"/>
            <a:ext cx="8738235"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8400" y="3477279"/>
            <a:ext cx="2971802" cy="1477328"/>
          </a:xfrm>
          <a:prstGeom prst="rect">
            <a:avLst/>
          </a:prstGeom>
          <a:noFill/>
        </p:spPr>
        <p:txBody>
          <a:bodyPr wrap="square" rtlCol="0">
            <a:spAutoFit/>
          </a:bodyPr>
          <a:lstStyle/>
          <a:p>
            <a:pPr algn="ctr"/>
            <a:r>
              <a:rPr lang="en-US" dirty="0" smtClean="0">
                <a:solidFill>
                  <a:srgbClr val="FF0000"/>
                </a:solidFill>
              </a:rPr>
              <a:t>US Nonprovisional </a:t>
            </a:r>
          </a:p>
          <a:p>
            <a:pPr algn="ctr"/>
            <a:r>
              <a:rPr lang="en-US" dirty="0" smtClean="0">
                <a:solidFill>
                  <a:srgbClr val="FF0000"/>
                </a:solidFill>
              </a:rPr>
              <a:t>Appl’n filed</a:t>
            </a:r>
            <a:br>
              <a:rPr lang="en-US" dirty="0" smtClean="0">
                <a:solidFill>
                  <a:srgbClr val="FF0000"/>
                </a:solidFill>
              </a:rPr>
            </a:br>
            <a:r>
              <a:rPr lang="en-US" dirty="0" smtClean="0"/>
              <a:t>Discloses subject matter A and B; All claims limited to subject matter A</a:t>
            </a:r>
            <a:endParaRPr lang="en-US" dirty="0"/>
          </a:p>
        </p:txBody>
      </p:sp>
      <p:sp>
        <p:nvSpPr>
          <p:cNvPr id="20" name="TextBox 19"/>
          <p:cNvSpPr txBox="1"/>
          <p:nvPr/>
        </p:nvSpPr>
        <p:spPr>
          <a:xfrm>
            <a:off x="4038599" y="2511623"/>
            <a:ext cx="2209800" cy="307777"/>
          </a:xfrm>
          <a:prstGeom prst="rect">
            <a:avLst/>
          </a:prstGeom>
          <a:noFill/>
        </p:spPr>
        <p:txBody>
          <a:bodyPr wrap="square" rtlCol="0">
            <a:spAutoFit/>
          </a:bodyPr>
          <a:lstStyle/>
          <a:p>
            <a:pPr algn="ctr"/>
            <a:r>
              <a:rPr lang="en-US" sz="1400" b="1" dirty="0" smtClean="0"/>
              <a:t>September 20, 2013</a:t>
            </a:r>
            <a:endParaRPr lang="en-US" sz="1400" b="1" dirty="0"/>
          </a:p>
        </p:txBody>
      </p:sp>
      <p:cxnSp>
        <p:nvCxnSpPr>
          <p:cNvPr id="22" name="Straight Connector 21"/>
          <p:cNvCxnSpPr/>
          <p:nvPr/>
        </p:nvCxnSpPr>
        <p:spPr>
          <a:xfrm>
            <a:off x="7867103" y="289990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52947" y="2819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 y="3461733"/>
            <a:ext cx="2381647" cy="923330"/>
          </a:xfrm>
          <a:prstGeom prst="rect">
            <a:avLst/>
          </a:prstGeom>
          <a:noFill/>
        </p:spPr>
        <p:txBody>
          <a:bodyPr wrap="square" rtlCol="0">
            <a:spAutoFit/>
          </a:bodyPr>
          <a:lstStyle/>
          <a:p>
            <a:pPr algn="ctr"/>
            <a:r>
              <a:rPr lang="en-US" dirty="0" smtClean="0">
                <a:solidFill>
                  <a:srgbClr val="FF0000"/>
                </a:solidFill>
              </a:rPr>
              <a:t>Japanese Appl’n filed</a:t>
            </a:r>
          </a:p>
          <a:p>
            <a:pPr algn="ctr"/>
            <a:r>
              <a:rPr lang="en-US" dirty="0" smtClean="0"/>
              <a:t>Discloses subject matter A</a:t>
            </a:r>
            <a:endParaRPr lang="en-US" dirty="0"/>
          </a:p>
        </p:txBody>
      </p:sp>
      <p:sp>
        <p:nvSpPr>
          <p:cNvPr id="23" name="TextBox 22"/>
          <p:cNvSpPr txBox="1"/>
          <p:nvPr/>
        </p:nvSpPr>
        <p:spPr>
          <a:xfrm>
            <a:off x="329565" y="2492509"/>
            <a:ext cx="2236420" cy="307777"/>
          </a:xfrm>
          <a:prstGeom prst="rect">
            <a:avLst/>
          </a:prstGeom>
          <a:noFill/>
        </p:spPr>
        <p:txBody>
          <a:bodyPr wrap="square" rtlCol="0">
            <a:spAutoFit/>
          </a:bodyPr>
          <a:lstStyle/>
          <a:p>
            <a:pPr algn="ctr"/>
            <a:r>
              <a:rPr lang="en-US" sz="1400" b="1" dirty="0" smtClean="0"/>
              <a:t>September  20, 2012</a:t>
            </a:r>
            <a:endParaRPr lang="en-US" sz="1400" b="1" dirty="0"/>
          </a:p>
        </p:txBody>
      </p:sp>
      <p:sp>
        <p:nvSpPr>
          <p:cNvPr id="27" name="Rectangle 26"/>
          <p:cNvSpPr/>
          <p:nvPr/>
        </p:nvSpPr>
        <p:spPr>
          <a:xfrm>
            <a:off x="5905500" y="1986619"/>
            <a:ext cx="1104900" cy="369332"/>
          </a:xfrm>
          <a:prstGeom prst="rect">
            <a:avLst/>
          </a:prstGeom>
        </p:spPr>
        <p:txBody>
          <a:bodyPr wrap="square">
            <a:spAutoFit/>
          </a:bodyPr>
          <a:lstStyle/>
          <a:p>
            <a:pPr algn="ctr"/>
            <a:r>
              <a:rPr lang="en-US" dirty="0" smtClean="0">
                <a:latin typeface="Georgia" pitchFamily="18" charset="0"/>
              </a:rPr>
              <a:t>CIP</a:t>
            </a:r>
            <a:endParaRPr lang="en-US" dirty="0">
              <a:latin typeface="Georgia" pitchFamily="18" charset="0"/>
            </a:endParaRPr>
          </a:p>
        </p:txBody>
      </p:sp>
      <p:cxnSp>
        <p:nvCxnSpPr>
          <p:cNvPr id="32" name="Straight Connector 31"/>
          <p:cNvCxnSpPr/>
          <p:nvPr/>
        </p:nvCxnSpPr>
        <p:spPr bwMode="auto">
          <a:xfrm>
            <a:off x="3183221" y="2457127"/>
            <a:ext cx="0" cy="1292534"/>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2175442" y="3846325"/>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Curved Right Arrow 18"/>
          <p:cNvSpPr/>
          <p:nvPr/>
        </p:nvSpPr>
        <p:spPr bwMode="auto">
          <a:xfrm rot="5400000">
            <a:off x="6133085" y="804508"/>
            <a:ext cx="642110" cy="2941319"/>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1" name="Straight Connector 20"/>
          <p:cNvCxnSpPr/>
          <p:nvPr/>
        </p:nvCxnSpPr>
        <p:spPr>
          <a:xfrm>
            <a:off x="5115559" y="283669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86200" y="3413661"/>
            <a:ext cx="2743200" cy="1200329"/>
          </a:xfrm>
          <a:prstGeom prst="rect">
            <a:avLst/>
          </a:prstGeom>
          <a:noFill/>
        </p:spPr>
        <p:txBody>
          <a:bodyPr wrap="square" rtlCol="0">
            <a:spAutoFit/>
          </a:bodyPr>
          <a:lstStyle/>
          <a:p>
            <a:pPr algn="ctr"/>
            <a:r>
              <a:rPr lang="en-US" dirty="0" smtClean="0">
                <a:solidFill>
                  <a:srgbClr val="FF0000"/>
                </a:solidFill>
              </a:rPr>
              <a:t>PCT Appl’n filed</a:t>
            </a:r>
          </a:p>
          <a:p>
            <a:pPr algn="ctr"/>
            <a:r>
              <a:rPr lang="en-US" dirty="0" smtClean="0">
                <a:solidFill>
                  <a:srgbClr val="FF0000"/>
                </a:solidFill>
              </a:rPr>
              <a:t>Designated US</a:t>
            </a:r>
          </a:p>
          <a:p>
            <a:pPr algn="ctr"/>
            <a:r>
              <a:rPr lang="en-US" dirty="0" smtClean="0"/>
              <a:t>Discloses subject </a:t>
            </a:r>
          </a:p>
          <a:p>
            <a:pPr algn="ctr"/>
            <a:r>
              <a:rPr lang="en-US" dirty="0" smtClean="0"/>
              <a:t>matter A</a:t>
            </a:r>
            <a:endParaRPr lang="en-US" dirty="0"/>
          </a:p>
        </p:txBody>
      </p:sp>
      <p:sp>
        <p:nvSpPr>
          <p:cNvPr id="25" name="TextBox 24"/>
          <p:cNvSpPr txBox="1"/>
          <p:nvPr/>
        </p:nvSpPr>
        <p:spPr>
          <a:xfrm>
            <a:off x="6872450" y="2523717"/>
            <a:ext cx="1989332" cy="307777"/>
          </a:xfrm>
          <a:prstGeom prst="rect">
            <a:avLst/>
          </a:prstGeom>
          <a:noFill/>
        </p:spPr>
        <p:txBody>
          <a:bodyPr wrap="square" rtlCol="0">
            <a:spAutoFit/>
          </a:bodyPr>
          <a:lstStyle/>
          <a:p>
            <a:pPr algn="ctr"/>
            <a:r>
              <a:rPr lang="en-US" sz="1400" b="1" dirty="0" smtClean="0"/>
              <a:t>March 20, 2015</a:t>
            </a:r>
            <a:endParaRPr lang="en-US" sz="1400" b="1" dirty="0"/>
          </a:p>
        </p:txBody>
      </p:sp>
      <p:sp>
        <p:nvSpPr>
          <p:cNvPr id="28" name="Rectangle 27"/>
          <p:cNvSpPr/>
          <p:nvPr/>
        </p:nvSpPr>
        <p:spPr>
          <a:xfrm>
            <a:off x="2316480" y="1905000"/>
            <a:ext cx="1798320" cy="369332"/>
          </a:xfrm>
          <a:prstGeom prst="rect">
            <a:avLst/>
          </a:prstGeom>
        </p:spPr>
        <p:txBody>
          <a:bodyPr wrap="square">
            <a:spAutoFit/>
          </a:bodyPr>
          <a:lstStyle/>
          <a:p>
            <a:pPr algn="ctr"/>
            <a:r>
              <a:rPr lang="en-US" dirty="0" smtClean="0">
                <a:latin typeface="Georgia" pitchFamily="18" charset="0"/>
              </a:rPr>
              <a:t>Foreign Priority</a:t>
            </a:r>
            <a:endParaRPr lang="en-US" dirty="0">
              <a:latin typeface="Georgia" pitchFamily="18" charset="0"/>
            </a:endParaRPr>
          </a:p>
        </p:txBody>
      </p:sp>
      <p:sp>
        <p:nvSpPr>
          <p:cNvPr id="29" name="Rectangle 28"/>
          <p:cNvSpPr/>
          <p:nvPr/>
        </p:nvSpPr>
        <p:spPr>
          <a:xfrm>
            <a:off x="457200" y="4971346"/>
            <a:ext cx="8144692" cy="584775"/>
          </a:xfrm>
          <a:prstGeom prst="rect">
            <a:avLst/>
          </a:prstGeom>
        </p:spPr>
        <p:txBody>
          <a:bodyPr wrap="square">
            <a:spAutoFit/>
          </a:bodyPr>
          <a:lstStyle/>
          <a:p>
            <a:r>
              <a:rPr lang="en-US" sz="1600" dirty="0" smtClean="0">
                <a:solidFill>
                  <a:srgbClr val="002060"/>
                </a:solidFill>
                <a:latin typeface="Georgia" pitchFamily="18" charset="0"/>
              </a:rPr>
              <a:t>Question E.2</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1.55 statement in the Nonprovisional Application resulting in the application being designated as AIA (FITF)?</a:t>
            </a:r>
            <a:endParaRPr lang="en-US" sz="1600" dirty="0">
              <a:solidFill>
                <a:srgbClr val="002060"/>
              </a:solidFill>
              <a:latin typeface="Georgia" pitchFamily="18" charset="0"/>
            </a:endParaRPr>
          </a:p>
        </p:txBody>
      </p:sp>
      <p:sp>
        <p:nvSpPr>
          <p:cNvPr id="30" name="Rectangle 29"/>
          <p:cNvSpPr/>
          <p:nvPr/>
        </p:nvSpPr>
        <p:spPr>
          <a:xfrm>
            <a:off x="266700" y="5638800"/>
            <a:ext cx="8814434" cy="646331"/>
          </a:xfrm>
          <a:prstGeom prst="rect">
            <a:avLst/>
          </a:prstGeom>
          <a:noFill/>
          <a:ln w="63500">
            <a:solidFill>
              <a:srgbClr val="00B050"/>
            </a:solidFill>
          </a:ln>
        </p:spPr>
        <p:txBody>
          <a:bodyPr wrap="square">
            <a:spAutoFit/>
          </a:bodyPr>
          <a:lstStyle/>
          <a:p>
            <a:r>
              <a:rPr lang="en-US" b="1" dirty="0" smtClean="0">
                <a:latin typeface="Georgia" pitchFamily="18" charset="0"/>
              </a:rPr>
              <a:t>Answer E.2</a:t>
            </a:r>
            <a:r>
              <a:rPr lang="en-US" b="1" dirty="0">
                <a:solidFill>
                  <a:srgbClr val="002060"/>
                </a:solidFill>
                <a:latin typeface="Georgia" pitchFamily="18" charset="0"/>
              </a:rPr>
              <a:t> </a:t>
            </a:r>
            <a:r>
              <a:rPr lang="en-US" b="1" dirty="0" smtClean="0">
                <a:solidFill>
                  <a:srgbClr val="002060"/>
                </a:solidFill>
                <a:latin typeface="Georgia" pitchFamily="18" charset="0"/>
              </a:rPr>
              <a:t>─</a:t>
            </a:r>
            <a:r>
              <a:rPr lang="en-US" b="1" dirty="0" smtClean="0">
                <a:latin typeface="Georgia" pitchFamily="18" charset="0"/>
              </a:rPr>
              <a:t>  NO.  </a:t>
            </a:r>
            <a:r>
              <a:rPr lang="en-US" dirty="0" smtClean="0">
                <a:latin typeface="Georgia" pitchFamily="18" charset="0"/>
              </a:rPr>
              <a:t>Although the Nonprovisional Appl’n is a </a:t>
            </a:r>
            <a:r>
              <a:rPr lang="en-US" dirty="0">
                <a:latin typeface="Georgia" pitchFamily="18" charset="0"/>
              </a:rPr>
              <a:t>t</a:t>
            </a:r>
            <a:r>
              <a:rPr lang="en-US" dirty="0" smtClean="0">
                <a:latin typeface="Georgia" pitchFamily="18" charset="0"/>
              </a:rPr>
              <a:t>ransition </a:t>
            </a:r>
            <a:r>
              <a:rPr lang="en-US" dirty="0">
                <a:latin typeface="Georgia" pitchFamily="18" charset="0"/>
              </a:rPr>
              <a:t>a</a:t>
            </a:r>
            <a:r>
              <a:rPr lang="en-US" dirty="0" smtClean="0">
                <a:latin typeface="Georgia" pitchFamily="18" charset="0"/>
              </a:rPr>
              <a:t>pplication, there is no claimed invention with an effective filing date on or after 3/16/13.</a:t>
            </a:r>
            <a:endParaRPr lang="en-US" dirty="0">
              <a:latin typeface="Georgia" pitchFamily="18" charset="0"/>
            </a:endParaRPr>
          </a:p>
        </p:txBody>
      </p:sp>
    </p:spTree>
    <p:extLst>
      <p:ext uri="{BB962C8B-B14F-4D97-AF65-F5344CB8AC3E}">
        <p14:creationId xmlns:p14="http://schemas.microsoft.com/office/powerpoint/2010/main" val="311124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56</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Bonus Scenario</a:t>
            </a:r>
            <a:endParaRPr lang="en-US" dirty="0">
              <a:solidFill>
                <a:srgbClr val="C00000"/>
              </a:solidFill>
            </a:endParaRPr>
          </a:p>
        </p:txBody>
      </p:sp>
      <p:sp>
        <p:nvSpPr>
          <p:cNvPr id="13" name="Curved Right Arrow 12"/>
          <p:cNvSpPr/>
          <p:nvPr/>
        </p:nvSpPr>
        <p:spPr bwMode="auto">
          <a:xfrm rot="5400000">
            <a:off x="4262573" y="-337735"/>
            <a:ext cx="760092" cy="5018039"/>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16" name="Straight Arrow Connector 15"/>
          <p:cNvCxnSpPr/>
          <p:nvPr/>
        </p:nvCxnSpPr>
        <p:spPr>
          <a:xfrm>
            <a:off x="329565" y="3103394"/>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24668" y="3471550"/>
            <a:ext cx="2706194" cy="1477328"/>
          </a:xfrm>
          <a:prstGeom prst="rect">
            <a:avLst/>
          </a:prstGeom>
          <a:noFill/>
        </p:spPr>
        <p:txBody>
          <a:bodyPr wrap="square" rtlCol="0">
            <a:spAutoFit/>
          </a:bodyPr>
          <a:lstStyle/>
          <a:p>
            <a:pPr algn="ctr"/>
            <a:r>
              <a:rPr lang="en-US" dirty="0" smtClean="0">
                <a:solidFill>
                  <a:srgbClr val="FF0000"/>
                </a:solidFill>
              </a:rPr>
              <a:t>Enter US National Stage by completion of 371(c) requirements</a:t>
            </a:r>
          </a:p>
          <a:p>
            <a:pPr algn="ctr"/>
            <a:r>
              <a:rPr lang="en-US" dirty="0" smtClean="0"/>
              <a:t>All claims limited to subject matter A</a:t>
            </a:r>
            <a:endParaRPr lang="en-US" dirty="0"/>
          </a:p>
        </p:txBody>
      </p:sp>
      <p:sp>
        <p:nvSpPr>
          <p:cNvPr id="20" name="TextBox 19"/>
          <p:cNvSpPr txBox="1"/>
          <p:nvPr/>
        </p:nvSpPr>
        <p:spPr>
          <a:xfrm>
            <a:off x="6310176" y="2480999"/>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2" name="Straight Connector 21"/>
          <p:cNvCxnSpPr/>
          <p:nvPr/>
        </p:nvCxnSpPr>
        <p:spPr>
          <a:xfrm>
            <a:off x="7117420" y="279514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78097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71797" y="3453929"/>
            <a:ext cx="2209800" cy="1200329"/>
          </a:xfrm>
          <a:prstGeom prst="rect">
            <a:avLst/>
          </a:prstGeom>
          <a:noFill/>
        </p:spPr>
        <p:txBody>
          <a:bodyPr wrap="square" rtlCol="0">
            <a:spAutoFit/>
          </a:bodyPr>
          <a:lstStyle/>
          <a:p>
            <a:pPr algn="ctr"/>
            <a:r>
              <a:rPr lang="en-US" dirty="0" smtClean="0">
                <a:solidFill>
                  <a:srgbClr val="FF0000"/>
                </a:solidFill>
              </a:rPr>
              <a:t>PCT filed</a:t>
            </a:r>
          </a:p>
          <a:p>
            <a:pPr algn="ctr"/>
            <a:r>
              <a:rPr lang="en-US" dirty="0" smtClean="0">
                <a:solidFill>
                  <a:srgbClr val="FF0000"/>
                </a:solidFill>
              </a:rPr>
              <a:t>Designated US</a:t>
            </a:r>
          </a:p>
          <a:p>
            <a:pPr algn="ctr"/>
            <a:r>
              <a:rPr lang="en-US" dirty="0" smtClean="0"/>
              <a:t>Discloses subject </a:t>
            </a:r>
            <a:r>
              <a:rPr lang="en-US" dirty="0"/>
              <a:t>m</a:t>
            </a:r>
            <a:r>
              <a:rPr lang="en-US" dirty="0" smtClean="0"/>
              <a:t>atter A</a:t>
            </a:r>
            <a:endParaRPr lang="en-US" dirty="0"/>
          </a:p>
        </p:txBody>
      </p:sp>
      <p:sp>
        <p:nvSpPr>
          <p:cNvPr id="23" name="TextBox 22"/>
          <p:cNvSpPr txBox="1"/>
          <p:nvPr/>
        </p:nvSpPr>
        <p:spPr>
          <a:xfrm>
            <a:off x="1271797" y="2469746"/>
            <a:ext cx="2209800" cy="307777"/>
          </a:xfrm>
          <a:prstGeom prst="rect">
            <a:avLst/>
          </a:prstGeom>
          <a:noFill/>
        </p:spPr>
        <p:txBody>
          <a:bodyPr wrap="square" rtlCol="0">
            <a:spAutoFit/>
          </a:bodyPr>
          <a:lstStyle/>
          <a:p>
            <a:pPr algn="ctr"/>
            <a:r>
              <a:rPr lang="en-US" sz="1400" b="1" dirty="0" smtClean="0"/>
              <a:t>September 20, 2011</a:t>
            </a:r>
            <a:endParaRPr lang="en-US" sz="1400" b="1" dirty="0"/>
          </a:p>
        </p:txBody>
      </p:sp>
      <p:sp>
        <p:nvSpPr>
          <p:cNvPr id="27" name="Rectangle 26"/>
          <p:cNvSpPr/>
          <p:nvPr/>
        </p:nvSpPr>
        <p:spPr>
          <a:xfrm>
            <a:off x="3347219" y="1902654"/>
            <a:ext cx="2590800" cy="369332"/>
          </a:xfrm>
          <a:prstGeom prst="rect">
            <a:avLst/>
          </a:prstGeom>
        </p:spPr>
        <p:txBody>
          <a:bodyPr wrap="square">
            <a:spAutoFit/>
          </a:bodyPr>
          <a:lstStyle/>
          <a:p>
            <a:pPr algn="ctr"/>
            <a:r>
              <a:rPr lang="en-US" dirty="0" smtClean="0">
                <a:latin typeface="Georgia" pitchFamily="18" charset="0"/>
              </a:rPr>
              <a:t>National Stage</a:t>
            </a:r>
            <a:endParaRPr lang="en-US" dirty="0">
              <a:latin typeface="Georgia" pitchFamily="18" charset="0"/>
            </a:endParaRPr>
          </a:p>
        </p:txBody>
      </p:sp>
      <p:cxnSp>
        <p:nvCxnSpPr>
          <p:cNvPr id="32" name="Straight Connector 31"/>
          <p:cNvCxnSpPr/>
          <p:nvPr/>
        </p:nvCxnSpPr>
        <p:spPr bwMode="auto">
          <a:xfrm>
            <a:off x="4727155" y="2627893"/>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3719376" y="3632277"/>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
        <p:nvSpPr>
          <p:cNvPr id="19" name="Rectangle 18"/>
          <p:cNvSpPr/>
          <p:nvPr/>
        </p:nvSpPr>
        <p:spPr>
          <a:xfrm>
            <a:off x="381000" y="5257800"/>
            <a:ext cx="8381999" cy="923330"/>
          </a:xfrm>
          <a:prstGeom prst="rect">
            <a:avLst/>
          </a:prstGeom>
          <a:noFill/>
          <a:ln w="63500">
            <a:solidFill>
              <a:srgbClr val="00B050"/>
            </a:solidFill>
          </a:ln>
        </p:spPr>
        <p:txBody>
          <a:bodyPr wrap="square">
            <a:spAutoFit/>
          </a:bodyPr>
          <a:lstStyle/>
          <a:p>
            <a:r>
              <a:rPr lang="en-US" b="1" dirty="0" smtClean="0">
                <a:solidFill>
                  <a:srgbClr val="002060"/>
                </a:solidFill>
                <a:latin typeface="Georgia" pitchFamily="18" charset="0"/>
              </a:rPr>
              <a:t>Bonus Question ─   </a:t>
            </a:r>
            <a:r>
              <a:rPr lang="en-US" dirty="0" smtClean="0">
                <a:solidFill>
                  <a:srgbClr val="002060"/>
                </a:solidFill>
                <a:latin typeface="Georgia" pitchFamily="18" charset="0"/>
              </a:rPr>
              <a:t>YES OR NO?  Should the Applicant make a 1.55/1.78 statement resulting in the national stage application being designated as AIA (FITF)?</a:t>
            </a:r>
            <a:endParaRPr lang="en-US" dirty="0">
              <a:solidFill>
                <a:srgbClr val="002060"/>
              </a:solidFill>
              <a:latin typeface="Georgia" pitchFamily="18" charset="0"/>
            </a:endParaRPr>
          </a:p>
        </p:txBody>
      </p:sp>
    </p:spTree>
    <p:extLst>
      <p:ext uri="{BB962C8B-B14F-4D97-AF65-F5344CB8AC3E}">
        <p14:creationId xmlns:p14="http://schemas.microsoft.com/office/powerpoint/2010/main" val="74895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57</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81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58</a:t>
            </a:fld>
            <a:endParaRPr lang="en-US" dirty="0"/>
          </a:p>
        </p:txBody>
      </p:sp>
      <p:sp>
        <p:nvSpPr>
          <p:cNvPr id="4" name="Title 3"/>
          <p:cNvSpPr>
            <a:spLocks noGrp="1"/>
          </p:cNvSpPr>
          <p:nvPr>
            <p:ph type="title"/>
          </p:nvPr>
        </p:nvSpPr>
        <p:spPr>
          <a:xfrm>
            <a:off x="864090" y="304800"/>
            <a:ext cx="7467600" cy="1066800"/>
          </a:xfrm>
        </p:spPr>
        <p:txBody>
          <a:bodyPr/>
          <a:lstStyle/>
          <a:p>
            <a:r>
              <a:rPr lang="en-US" dirty="0" smtClean="0">
                <a:solidFill>
                  <a:srgbClr val="C00000"/>
                </a:solidFill>
              </a:rPr>
              <a:t>Polling Bonus Scenario</a:t>
            </a:r>
            <a:endParaRPr lang="en-US" dirty="0">
              <a:solidFill>
                <a:srgbClr val="C00000"/>
              </a:solidFill>
            </a:endParaRPr>
          </a:p>
        </p:txBody>
      </p:sp>
      <p:sp>
        <p:nvSpPr>
          <p:cNvPr id="19" name="Rectangle 18"/>
          <p:cNvSpPr/>
          <p:nvPr/>
        </p:nvSpPr>
        <p:spPr>
          <a:xfrm>
            <a:off x="618886" y="5715000"/>
            <a:ext cx="8216537" cy="646331"/>
          </a:xfrm>
          <a:prstGeom prst="rect">
            <a:avLst/>
          </a:prstGeom>
          <a:noFill/>
          <a:ln w="63500">
            <a:solidFill>
              <a:srgbClr val="00B050"/>
            </a:solidFill>
          </a:ln>
        </p:spPr>
        <p:txBody>
          <a:bodyPr wrap="square">
            <a:spAutoFit/>
          </a:bodyPr>
          <a:lstStyle/>
          <a:p>
            <a:r>
              <a:rPr lang="en-US" b="1" dirty="0" smtClean="0">
                <a:latin typeface="Georgia" pitchFamily="18" charset="0"/>
              </a:rPr>
              <a:t>Bonus Answer:  NO.  </a:t>
            </a:r>
            <a:r>
              <a:rPr lang="en-US" dirty="0" smtClean="0">
                <a:latin typeface="Georgia" pitchFamily="18" charset="0"/>
              </a:rPr>
              <a:t>The 371 National Stage Application is not a transition application since its filing date is the filing date of the PCT.</a:t>
            </a:r>
            <a:endParaRPr lang="en-US" dirty="0">
              <a:latin typeface="Georgia" pitchFamily="18" charset="0"/>
            </a:endParaRPr>
          </a:p>
        </p:txBody>
      </p:sp>
      <p:sp>
        <p:nvSpPr>
          <p:cNvPr id="21" name="Rectangle 20"/>
          <p:cNvSpPr/>
          <p:nvPr/>
        </p:nvSpPr>
        <p:spPr>
          <a:xfrm>
            <a:off x="502409" y="4948878"/>
            <a:ext cx="8144692" cy="584775"/>
          </a:xfrm>
          <a:prstGeom prst="rect">
            <a:avLst/>
          </a:prstGeom>
        </p:spPr>
        <p:txBody>
          <a:bodyPr wrap="square">
            <a:spAutoFit/>
          </a:bodyPr>
          <a:lstStyle/>
          <a:p>
            <a:r>
              <a:rPr lang="en-US" sz="1600" dirty="0" smtClean="0">
                <a:solidFill>
                  <a:srgbClr val="002060"/>
                </a:solidFill>
                <a:latin typeface="Georgia" pitchFamily="18" charset="0"/>
              </a:rPr>
              <a:t>Bonus Question</a:t>
            </a:r>
            <a:r>
              <a:rPr lang="en-US" sz="1600" b="1" dirty="0">
                <a:solidFill>
                  <a:srgbClr val="002060"/>
                </a:solidFill>
                <a:latin typeface="Georgia" pitchFamily="18" charset="0"/>
              </a:rPr>
              <a:t> ─</a:t>
            </a:r>
            <a:r>
              <a:rPr lang="en-US" sz="1600" dirty="0" smtClean="0">
                <a:solidFill>
                  <a:srgbClr val="002060"/>
                </a:solidFill>
                <a:latin typeface="Georgia" pitchFamily="18" charset="0"/>
              </a:rPr>
              <a:t>  Should the Applicant make a 1.55/1.78 statement resulting in the national stage application being designated as AIA (FITF)?</a:t>
            </a:r>
            <a:endParaRPr lang="en-US" sz="1600" dirty="0">
              <a:solidFill>
                <a:srgbClr val="002060"/>
              </a:solidFill>
              <a:latin typeface="Georgia" pitchFamily="18" charset="0"/>
            </a:endParaRPr>
          </a:p>
        </p:txBody>
      </p:sp>
      <p:sp>
        <p:nvSpPr>
          <p:cNvPr id="24" name="Curved Right Arrow 23"/>
          <p:cNvSpPr/>
          <p:nvPr/>
        </p:nvSpPr>
        <p:spPr bwMode="auto">
          <a:xfrm rot="5400000">
            <a:off x="4262573" y="-337735"/>
            <a:ext cx="760092" cy="5018039"/>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cxnSp>
        <p:nvCxnSpPr>
          <p:cNvPr id="25" name="Straight Arrow Connector 24" descr="timeline showing PCT filed 9-20-11 and nonprovisional filed 3-20-13"/>
          <p:cNvCxnSpPr/>
          <p:nvPr/>
        </p:nvCxnSpPr>
        <p:spPr>
          <a:xfrm>
            <a:off x="329565" y="3103394"/>
            <a:ext cx="803801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24668" y="3471550"/>
            <a:ext cx="2706194" cy="1477328"/>
          </a:xfrm>
          <a:prstGeom prst="rect">
            <a:avLst/>
          </a:prstGeom>
          <a:noFill/>
        </p:spPr>
        <p:txBody>
          <a:bodyPr wrap="square" rtlCol="0">
            <a:spAutoFit/>
          </a:bodyPr>
          <a:lstStyle/>
          <a:p>
            <a:pPr algn="ctr"/>
            <a:r>
              <a:rPr lang="en-US" dirty="0" smtClean="0">
                <a:solidFill>
                  <a:srgbClr val="FF0000"/>
                </a:solidFill>
              </a:rPr>
              <a:t>Enter US National Stage by completion of 371(c) requirements</a:t>
            </a:r>
          </a:p>
          <a:p>
            <a:pPr algn="ctr"/>
            <a:r>
              <a:rPr lang="en-US" dirty="0" smtClean="0"/>
              <a:t>All claims limited to subject matter A</a:t>
            </a:r>
            <a:endParaRPr lang="en-US" dirty="0"/>
          </a:p>
        </p:txBody>
      </p:sp>
      <p:sp>
        <p:nvSpPr>
          <p:cNvPr id="28" name="TextBox 27"/>
          <p:cNvSpPr txBox="1"/>
          <p:nvPr/>
        </p:nvSpPr>
        <p:spPr>
          <a:xfrm>
            <a:off x="6310176" y="2480999"/>
            <a:ext cx="1614488" cy="307777"/>
          </a:xfrm>
          <a:prstGeom prst="rect">
            <a:avLst/>
          </a:prstGeom>
          <a:noFill/>
        </p:spPr>
        <p:txBody>
          <a:bodyPr wrap="square" rtlCol="0">
            <a:spAutoFit/>
          </a:bodyPr>
          <a:lstStyle/>
          <a:p>
            <a:pPr algn="ctr"/>
            <a:r>
              <a:rPr lang="en-US" sz="1400" b="1" dirty="0" smtClean="0"/>
              <a:t>March 20, 2013</a:t>
            </a:r>
            <a:endParaRPr lang="en-US" sz="1400" b="1" dirty="0"/>
          </a:p>
        </p:txBody>
      </p:sp>
      <p:cxnSp>
        <p:nvCxnSpPr>
          <p:cNvPr id="29" name="Straight Connector 28"/>
          <p:cNvCxnSpPr/>
          <p:nvPr/>
        </p:nvCxnSpPr>
        <p:spPr>
          <a:xfrm>
            <a:off x="7117420" y="279514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86000" y="278097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71797" y="3453929"/>
            <a:ext cx="2209800" cy="1200329"/>
          </a:xfrm>
          <a:prstGeom prst="rect">
            <a:avLst/>
          </a:prstGeom>
          <a:noFill/>
        </p:spPr>
        <p:txBody>
          <a:bodyPr wrap="square" rtlCol="0">
            <a:spAutoFit/>
          </a:bodyPr>
          <a:lstStyle/>
          <a:p>
            <a:pPr algn="ctr"/>
            <a:r>
              <a:rPr lang="en-US" dirty="0" smtClean="0">
                <a:solidFill>
                  <a:srgbClr val="FF0000"/>
                </a:solidFill>
              </a:rPr>
              <a:t>PCT filed</a:t>
            </a:r>
          </a:p>
          <a:p>
            <a:pPr algn="ctr"/>
            <a:r>
              <a:rPr lang="en-US" dirty="0" smtClean="0">
                <a:solidFill>
                  <a:srgbClr val="FF0000"/>
                </a:solidFill>
              </a:rPr>
              <a:t>Designated US</a:t>
            </a:r>
          </a:p>
          <a:p>
            <a:pPr algn="ctr"/>
            <a:r>
              <a:rPr lang="en-US" dirty="0" smtClean="0"/>
              <a:t>Discloses subject </a:t>
            </a:r>
            <a:r>
              <a:rPr lang="en-US" dirty="0"/>
              <a:t>m</a:t>
            </a:r>
            <a:r>
              <a:rPr lang="en-US" dirty="0" smtClean="0"/>
              <a:t>atter A</a:t>
            </a:r>
            <a:endParaRPr lang="en-US" dirty="0"/>
          </a:p>
        </p:txBody>
      </p:sp>
      <p:sp>
        <p:nvSpPr>
          <p:cNvPr id="33" name="TextBox 32"/>
          <p:cNvSpPr txBox="1"/>
          <p:nvPr/>
        </p:nvSpPr>
        <p:spPr>
          <a:xfrm>
            <a:off x="1271797" y="2469746"/>
            <a:ext cx="2209800" cy="307777"/>
          </a:xfrm>
          <a:prstGeom prst="rect">
            <a:avLst/>
          </a:prstGeom>
          <a:noFill/>
        </p:spPr>
        <p:txBody>
          <a:bodyPr wrap="square" rtlCol="0">
            <a:spAutoFit/>
          </a:bodyPr>
          <a:lstStyle/>
          <a:p>
            <a:pPr algn="ctr"/>
            <a:r>
              <a:rPr lang="en-US" sz="1400" b="1" dirty="0" smtClean="0"/>
              <a:t>September 20, 2011</a:t>
            </a:r>
            <a:endParaRPr lang="en-US" sz="1400" b="1" dirty="0"/>
          </a:p>
        </p:txBody>
      </p:sp>
      <p:sp>
        <p:nvSpPr>
          <p:cNvPr id="34" name="Rectangle 33"/>
          <p:cNvSpPr/>
          <p:nvPr/>
        </p:nvSpPr>
        <p:spPr>
          <a:xfrm>
            <a:off x="3347219" y="1902654"/>
            <a:ext cx="2590800" cy="369332"/>
          </a:xfrm>
          <a:prstGeom prst="rect">
            <a:avLst/>
          </a:prstGeom>
        </p:spPr>
        <p:txBody>
          <a:bodyPr wrap="square">
            <a:spAutoFit/>
          </a:bodyPr>
          <a:lstStyle/>
          <a:p>
            <a:pPr algn="ctr"/>
            <a:r>
              <a:rPr lang="en-US" dirty="0" smtClean="0">
                <a:latin typeface="Georgia" pitchFamily="18" charset="0"/>
              </a:rPr>
              <a:t>National Stage</a:t>
            </a:r>
            <a:endParaRPr lang="en-US" dirty="0">
              <a:latin typeface="Georgia" pitchFamily="18" charset="0"/>
            </a:endParaRPr>
          </a:p>
        </p:txBody>
      </p:sp>
      <p:cxnSp>
        <p:nvCxnSpPr>
          <p:cNvPr id="35" name="Straight Connector 34"/>
          <p:cNvCxnSpPr/>
          <p:nvPr/>
        </p:nvCxnSpPr>
        <p:spPr bwMode="auto">
          <a:xfrm>
            <a:off x="4727155" y="2627893"/>
            <a:ext cx="0" cy="951002"/>
          </a:xfrm>
          <a:prstGeom prst="line">
            <a:avLst/>
          </a:prstGeom>
          <a:solidFill>
            <a:schemeClr val="accent1"/>
          </a:solidFill>
          <a:ln w="349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3719376" y="3632277"/>
            <a:ext cx="2015558" cy="738664"/>
          </a:xfrm>
          <a:prstGeom prst="rect">
            <a:avLst/>
          </a:prstGeom>
          <a:noFill/>
        </p:spPr>
        <p:txBody>
          <a:bodyPr wrap="square" rtlCol="0">
            <a:spAutoFit/>
          </a:bodyPr>
          <a:lstStyle/>
          <a:p>
            <a:pPr algn="ctr"/>
            <a:r>
              <a:rPr lang="en-US" sz="1400" b="1" dirty="0" smtClean="0"/>
              <a:t>March 16, 2013</a:t>
            </a:r>
          </a:p>
          <a:p>
            <a:pPr algn="ctr"/>
            <a:r>
              <a:rPr lang="en-US" sz="1400" b="1" dirty="0" smtClean="0"/>
              <a:t>AIA (FITF) EFFECTIVE</a:t>
            </a:r>
            <a:endParaRPr lang="en-US" sz="1400" b="1" dirty="0"/>
          </a:p>
        </p:txBody>
      </p:sp>
    </p:spTree>
    <p:extLst>
      <p:ext uri="{BB962C8B-B14F-4D97-AF65-F5344CB8AC3E}">
        <p14:creationId xmlns:p14="http://schemas.microsoft.com/office/powerpoint/2010/main" val="286282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0"/>
            <a:ext cx="8534400" cy="4247317"/>
          </a:xfrm>
          <a:prstGeom prst="rect">
            <a:avLst/>
          </a:prstGeom>
        </p:spPr>
        <p:txBody>
          <a:bodyPr wrap="square">
            <a:spAutoFit/>
          </a:bodyPr>
          <a:lstStyle/>
          <a:p>
            <a:pPr marL="457200" indent="-457200">
              <a:buFont typeface="Wingdings" pitchFamily="2" charset="2"/>
              <a:buChar char="Ø"/>
            </a:pPr>
            <a:r>
              <a:rPr lang="en-US" dirty="0" smtClean="0">
                <a:latin typeface="Georgia" pitchFamily="18" charset="0"/>
              </a:rPr>
              <a:t>Think carefully about the 1.55/1.78 statement in a transition </a:t>
            </a:r>
            <a:r>
              <a:rPr lang="en-US" dirty="0">
                <a:latin typeface="Georgia" pitchFamily="18" charset="0"/>
              </a:rPr>
              <a:t>a</a:t>
            </a:r>
            <a:r>
              <a:rPr lang="en-US" dirty="0" smtClean="0">
                <a:latin typeface="Georgia" pitchFamily="18" charset="0"/>
              </a:rPr>
              <a:t>pplication</a:t>
            </a:r>
          </a:p>
          <a:p>
            <a:pPr marL="914400" lvl="1" indent="-457200">
              <a:buFont typeface="Arial" pitchFamily="34" charset="0"/>
              <a:buChar char="•"/>
            </a:pPr>
            <a:r>
              <a:rPr lang="en-US" dirty="0" smtClean="0">
                <a:latin typeface="Georgia" pitchFamily="18" charset="0"/>
              </a:rPr>
              <a:t>Effective filing dates are determined on a claim-by-claim basis</a:t>
            </a:r>
          </a:p>
          <a:p>
            <a:pPr marL="914400" lvl="1" indent="-457200">
              <a:buFont typeface="Arial" pitchFamily="34" charset="0"/>
              <a:buChar char="•"/>
            </a:pPr>
            <a:r>
              <a:rPr lang="en-US" dirty="0" smtClean="0">
                <a:latin typeface="Georgia" pitchFamily="18" charset="0"/>
              </a:rPr>
              <a:t>It only takes one claim with an effective filing date on or after </a:t>
            </a:r>
            <a:r>
              <a:rPr lang="en-US" dirty="0">
                <a:latin typeface="Georgia" pitchFamily="18" charset="0"/>
              </a:rPr>
              <a:t> </a:t>
            </a:r>
            <a:r>
              <a:rPr lang="en-US" dirty="0" smtClean="0">
                <a:latin typeface="Georgia" pitchFamily="18" charset="0"/>
              </a:rPr>
              <a:t>         March 16, 2013 to make the application an AIA (FITF) application</a:t>
            </a:r>
          </a:p>
          <a:p>
            <a:pPr marL="457200" indent="-457200">
              <a:buFont typeface="Wingdings" pitchFamily="2" charset="2"/>
              <a:buChar char="Ø"/>
            </a:pPr>
            <a:endParaRPr lang="en-US" dirty="0">
              <a:latin typeface="Georgia" pitchFamily="18" charset="0"/>
            </a:endParaRPr>
          </a:p>
          <a:p>
            <a:pPr marL="457200" indent="-457200">
              <a:buFont typeface="Wingdings" pitchFamily="2" charset="2"/>
              <a:buChar char="Ø"/>
            </a:pPr>
            <a:r>
              <a:rPr lang="en-US" dirty="0" smtClean="0">
                <a:latin typeface="Georgia" pitchFamily="18" charset="0"/>
              </a:rPr>
              <a:t>Continuation-in-part transition applications filed on or after March 16, 2013 are not automatically AIA (FITF).</a:t>
            </a:r>
          </a:p>
          <a:p>
            <a:pPr marL="457200" indent="-457200">
              <a:buFont typeface="Wingdings" pitchFamily="2" charset="2"/>
              <a:buChar char="Ø"/>
            </a:pPr>
            <a:endParaRPr lang="en-US" dirty="0">
              <a:latin typeface="Georgia" pitchFamily="18" charset="0"/>
            </a:endParaRPr>
          </a:p>
          <a:p>
            <a:pPr marL="457200" indent="-457200">
              <a:buFont typeface="Wingdings" pitchFamily="2" charset="2"/>
              <a:buChar char="Ø"/>
            </a:pPr>
            <a:r>
              <a:rPr lang="en-US" dirty="0" smtClean="0">
                <a:latin typeface="Georgia" pitchFamily="18" charset="0"/>
              </a:rPr>
              <a:t>Transition applications that claim foreign priority to/benefit of an application filed before March 16, 2013 are not always Pre-AIA (First to Invent).</a:t>
            </a:r>
          </a:p>
          <a:p>
            <a:pPr marL="457200" indent="-457200">
              <a:buFont typeface="Wingdings" pitchFamily="2" charset="2"/>
              <a:buChar char="Ø"/>
            </a:pPr>
            <a:endParaRPr lang="en-US" dirty="0">
              <a:latin typeface="Georgia" pitchFamily="18" charset="0"/>
            </a:endParaRPr>
          </a:p>
          <a:p>
            <a:pPr marL="457200" indent="-457200">
              <a:buFont typeface="Wingdings" pitchFamily="2" charset="2"/>
              <a:buChar char="Ø"/>
            </a:pPr>
            <a:r>
              <a:rPr lang="en-US" dirty="0" smtClean="0">
                <a:latin typeface="Georgia" pitchFamily="18" charset="0"/>
              </a:rPr>
              <a:t>Transition CON or DIV applications that include the 1.78 statement appear to be in conflict. </a:t>
            </a:r>
            <a:r>
              <a:rPr lang="en-US" dirty="0">
                <a:latin typeface="Georgia" pitchFamily="18" charset="0"/>
              </a:rPr>
              <a:t> A</a:t>
            </a:r>
            <a:r>
              <a:rPr lang="en-US" dirty="0" smtClean="0">
                <a:latin typeface="Georgia" pitchFamily="18" charset="0"/>
              </a:rPr>
              <a:t> proper transition CON or DIV application would add no new subject matter as compared with the parent, so the effective filing date of all the claims would be prior to March 16, 2013.</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59</a:t>
            </a:fld>
            <a:endParaRPr lang="en-US" dirty="0"/>
          </a:p>
        </p:txBody>
      </p:sp>
      <p:sp>
        <p:nvSpPr>
          <p:cNvPr id="7" name="Title 1"/>
          <p:cNvSpPr txBox="1">
            <a:spLocks/>
          </p:cNvSpPr>
          <p:nvPr/>
        </p:nvSpPr>
        <p:spPr bwMode="auto">
          <a:xfrm>
            <a:off x="762000" y="3048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pPr algn="ctr"/>
            <a:r>
              <a:rPr lang="en-US" b="1" dirty="0" smtClean="0">
                <a:solidFill>
                  <a:srgbClr val="002060"/>
                </a:solidFill>
              </a:rPr>
              <a:t>“Take Homes”</a:t>
            </a:r>
            <a:endParaRPr lang="en-US" b="1" dirty="0">
              <a:solidFill>
                <a:srgbClr val="002060"/>
              </a:solidFill>
            </a:endParaRPr>
          </a:p>
        </p:txBody>
      </p:sp>
    </p:spTree>
    <p:extLst>
      <p:ext uri="{BB962C8B-B14F-4D97-AF65-F5344CB8AC3E}">
        <p14:creationId xmlns:p14="http://schemas.microsoft.com/office/powerpoint/2010/main" val="243823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a:t>
            </a:r>
            <a:r>
              <a:rPr lang="en-US" dirty="0">
                <a:solidFill>
                  <a:srgbClr val="C00000"/>
                </a:solidFill>
              </a:rPr>
              <a:t>Introductory Question</a:t>
            </a:r>
          </a:p>
        </p:txBody>
      </p:sp>
      <p:sp>
        <p:nvSpPr>
          <p:cNvPr id="4" name="Slide Number Placeholder 3"/>
          <p:cNvSpPr>
            <a:spLocks noGrp="1"/>
          </p:cNvSpPr>
          <p:nvPr>
            <p:ph type="sldNum" sz="quarter" idx="12"/>
          </p:nvPr>
        </p:nvSpPr>
        <p:spPr/>
        <p:txBody>
          <a:bodyPr/>
          <a:lstStyle/>
          <a:p>
            <a:fld id="{A322D79F-CF7F-4B2C-8D18-CCF7B0536F99}" type="slidenum">
              <a:rPr lang="en-US" smtClean="0"/>
              <a:t>6</a:t>
            </a:fld>
            <a:endParaRPr lang="en-US" dirty="0"/>
          </a:p>
        </p:txBody>
      </p:sp>
      <p:sp>
        <p:nvSpPr>
          <p:cNvPr id="5" name="TextBox 4"/>
          <p:cNvSpPr txBox="1"/>
          <p:nvPr/>
        </p:nvSpPr>
        <p:spPr>
          <a:xfrm>
            <a:off x="533400" y="1524000"/>
            <a:ext cx="8229600" cy="1292662"/>
          </a:xfrm>
          <a:prstGeom prst="rect">
            <a:avLst/>
          </a:prstGeom>
          <a:noFill/>
          <a:ln w="63500">
            <a:solidFill>
              <a:srgbClr val="00B050"/>
            </a:solidFill>
          </a:ln>
        </p:spPr>
        <p:txBody>
          <a:bodyPr wrap="square" lIns="274320" tIns="274320" rIns="274320" bIns="0" rtlCol="0" anchor="ctr" anchorCtr="0">
            <a:spAutoFit/>
          </a:bodyPr>
          <a:lstStyle/>
          <a:p>
            <a:r>
              <a:rPr lang="en-US" sz="2200" b="1" dirty="0" smtClean="0"/>
              <a:t>Introductory Question </a:t>
            </a:r>
            <a:r>
              <a:rPr lang="en-US" sz="2200" dirty="0" smtClean="0"/>
              <a:t>─ YES OR NO?  Have you received an Office action on the merits in an AIA (FITF) application?</a:t>
            </a:r>
          </a:p>
          <a:p>
            <a:pPr marL="342900" indent="-342900">
              <a:buFont typeface="Wingdings" pitchFamily="2" charset="2"/>
              <a:buChar char="Ø"/>
            </a:pPr>
            <a:endParaRPr lang="en-US" sz="2200" dirty="0"/>
          </a:p>
        </p:txBody>
      </p:sp>
      <p:grpSp>
        <p:nvGrpSpPr>
          <p:cNvPr id="18" name="Group 17" descr="cell phone demonstrating text message"/>
          <p:cNvGrpSpPr/>
          <p:nvPr/>
        </p:nvGrpSpPr>
        <p:grpSpPr>
          <a:xfrm>
            <a:off x="2133600" y="3081743"/>
            <a:ext cx="1862137" cy="3467320"/>
            <a:chOff x="2405371" y="3081743"/>
            <a:chExt cx="1862137" cy="3467320"/>
          </a:xfrm>
        </p:grpSpPr>
        <p:pic>
          <p:nvPicPr>
            <p:cNvPr id="11" name="Picture 6" descr="text instru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5371" y="3081743"/>
              <a:ext cx="1862137" cy="346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860675" y="3742492"/>
              <a:ext cx="1025525" cy="338554"/>
            </a:xfrm>
            <a:prstGeom prst="rect">
              <a:avLst/>
            </a:prstGeom>
            <a:noFill/>
          </p:spPr>
          <p:txBody>
            <a:bodyPr wrap="square">
              <a:spAutoFit/>
            </a:bodyPr>
            <a:lstStyle/>
            <a:p>
              <a:pPr>
                <a:defRPr/>
              </a:pPr>
              <a:r>
                <a:rPr lang="en-US" sz="1600" dirty="0">
                  <a:solidFill>
                    <a:srgbClr val="FF0000"/>
                  </a:solidFill>
                  <a:latin typeface="+mn-lt"/>
                  <a:ea typeface="ＭＳ Ｐゴシック" charset="0"/>
                  <a:cs typeface="Helvetica"/>
                </a:rPr>
                <a:t>22333</a:t>
              </a:r>
            </a:p>
          </p:txBody>
        </p:sp>
        <p:sp>
          <p:nvSpPr>
            <p:cNvPr id="13" name="TextBox 12"/>
            <p:cNvSpPr txBox="1"/>
            <p:nvPr/>
          </p:nvSpPr>
          <p:spPr>
            <a:xfrm>
              <a:off x="2670970" y="5224046"/>
              <a:ext cx="1025525" cy="338554"/>
            </a:xfrm>
            <a:prstGeom prst="rect">
              <a:avLst/>
            </a:prstGeom>
            <a:noFill/>
          </p:spPr>
          <p:txBody>
            <a:bodyPr wrap="square">
              <a:spAutoFit/>
            </a:bodyPr>
            <a:lstStyle/>
            <a:p>
              <a:pPr>
                <a:defRPr/>
              </a:pPr>
              <a:r>
                <a:rPr lang="en-US" sz="1600" dirty="0" smtClean="0">
                  <a:solidFill>
                    <a:srgbClr val="FF0000"/>
                  </a:solidFill>
                  <a:latin typeface="+mn-lt"/>
                  <a:ea typeface="ＭＳ Ｐゴシック" charset="0"/>
                  <a:cs typeface="Helvetica"/>
                </a:rPr>
                <a:t>76101</a:t>
              </a:r>
              <a:endParaRPr lang="en-US" sz="1600" dirty="0">
                <a:solidFill>
                  <a:srgbClr val="FF0000"/>
                </a:solidFill>
                <a:latin typeface="+mn-lt"/>
                <a:ea typeface="ＭＳ Ｐゴシック" charset="0"/>
                <a:cs typeface="Helvetica"/>
              </a:endParaRPr>
            </a:p>
          </p:txBody>
        </p:sp>
        <p:sp>
          <p:nvSpPr>
            <p:cNvPr id="15" name="TextBox 14"/>
            <p:cNvSpPr txBox="1"/>
            <p:nvPr/>
          </p:nvSpPr>
          <p:spPr>
            <a:xfrm>
              <a:off x="2514292" y="3197423"/>
              <a:ext cx="1752908" cy="307777"/>
            </a:xfrm>
            <a:prstGeom prst="rect">
              <a:avLst/>
            </a:prstGeom>
            <a:noFill/>
          </p:spPr>
          <p:txBody>
            <a:bodyPr wrap="square">
              <a:spAutoFit/>
            </a:bodyPr>
            <a:lstStyle/>
            <a:p>
              <a:pPr>
                <a:defRPr/>
              </a:pPr>
              <a:r>
                <a:rPr lang="en-US" sz="1400" dirty="0" smtClean="0">
                  <a:solidFill>
                    <a:schemeClr val="bg1"/>
                  </a:solidFill>
                  <a:latin typeface="+mn-lt"/>
                  <a:ea typeface="ＭＳ Ｐゴシック" charset="0"/>
                  <a:cs typeface="Source Sans Pro"/>
                </a:rPr>
                <a:t>For </a:t>
              </a:r>
              <a:r>
                <a:rPr lang="en-US" sz="1400" dirty="0">
                  <a:solidFill>
                    <a:schemeClr val="bg1"/>
                  </a:solidFill>
                  <a:latin typeface="+mn-lt"/>
                  <a:ea typeface="ＭＳ Ｐゴシック" charset="0"/>
                  <a:cs typeface="Source Sans Pro"/>
                </a:rPr>
                <a:t>a text message</a:t>
              </a:r>
              <a:endParaRPr lang="en-US" sz="1400" i="1" dirty="0">
                <a:solidFill>
                  <a:schemeClr val="bg1"/>
                </a:solidFill>
                <a:latin typeface="+mn-lt"/>
                <a:ea typeface="ＭＳ Ｐゴシック" charset="0"/>
                <a:cs typeface="Source Sans Pro"/>
              </a:endParaRPr>
            </a:p>
          </p:txBody>
        </p:sp>
      </p:grpSp>
      <p:grpSp>
        <p:nvGrpSpPr>
          <p:cNvPr id="19" name="Group 18" descr="cell phone demonstrating browser"/>
          <p:cNvGrpSpPr/>
          <p:nvPr/>
        </p:nvGrpSpPr>
        <p:grpSpPr>
          <a:xfrm>
            <a:off x="5207283" y="3017559"/>
            <a:ext cx="2488917" cy="3595688"/>
            <a:chOff x="5155140" y="3017559"/>
            <a:chExt cx="2488917" cy="3595688"/>
          </a:xfrm>
        </p:grpSpPr>
        <p:grpSp>
          <p:nvGrpSpPr>
            <p:cNvPr id="3" name="Group 2"/>
            <p:cNvGrpSpPr/>
            <p:nvPr/>
          </p:nvGrpSpPr>
          <p:grpSpPr>
            <a:xfrm>
              <a:off x="5155140" y="3017559"/>
              <a:ext cx="1931460" cy="3595688"/>
              <a:chOff x="5181600" y="3017559"/>
              <a:chExt cx="1931460" cy="3595688"/>
            </a:xfrm>
          </p:grpSpPr>
          <p:pic>
            <p:nvPicPr>
              <p:cNvPr id="14" name="Picture 5" descr="web instru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17559"/>
                <a:ext cx="193146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333692" y="3200400"/>
                <a:ext cx="1752908" cy="307777"/>
              </a:xfrm>
              <a:prstGeom prst="rect">
                <a:avLst/>
              </a:prstGeom>
              <a:noFill/>
            </p:spPr>
            <p:txBody>
              <a:bodyPr wrap="square">
                <a:spAutoFit/>
              </a:bodyPr>
              <a:lstStyle/>
              <a:p>
                <a:pPr>
                  <a:defRPr/>
                </a:pPr>
                <a:r>
                  <a:rPr lang="en-US" sz="1400" dirty="0" smtClean="0">
                    <a:solidFill>
                      <a:schemeClr val="bg1"/>
                    </a:solidFill>
                    <a:latin typeface="+mn-lt"/>
                    <a:ea typeface="ＭＳ Ｐゴシック" charset="0"/>
                    <a:cs typeface="Source Sans Pro"/>
                  </a:rPr>
                  <a:t>From any browser</a:t>
                </a:r>
                <a:endParaRPr lang="en-US" sz="1400" i="1" dirty="0">
                  <a:solidFill>
                    <a:schemeClr val="bg1"/>
                  </a:solidFill>
                  <a:latin typeface="+mn-lt"/>
                  <a:ea typeface="ＭＳ Ｐゴシック" charset="0"/>
                  <a:cs typeface="Source Sans Pro"/>
                </a:endParaRPr>
              </a:p>
            </p:txBody>
          </p:sp>
        </p:grpSp>
        <p:sp>
          <p:nvSpPr>
            <p:cNvPr id="17" name="TextBox 16"/>
            <p:cNvSpPr txBox="1"/>
            <p:nvPr/>
          </p:nvSpPr>
          <p:spPr>
            <a:xfrm>
              <a:off x="5346944" y="3508177"/>
              <a:ext cx="2297113" cy="292388"/>
            </a:xfrm>
            <a:prstGeom prst="rect">
              <a:avLst/>
            </a:prstGeom>
            <a:noFill/>
          </p:spPr>
          <p:txBody>
            <a:bodyPr>
              <a:spAutoFit/>
            </a:bodyPr>
            <a:lstStyle/>
            <a:p>
              <a:pPr>
                <a:defRPr/>
              </a:pPr>
              <a:r>
                <a:rPr lang="en-US" sz="1300" dirty="0" smtClean="0">
                  <a:solidFill>
                    <a:srgbClr val="FF0000"/>
                  </a:solidFill>
                  <a:ea typeface="ＭＳ Ｐゴシック" charset="0"/>
                  <a:cs typeface="Helvetica"/>
                </a:rPr>
                <a:t>Pollev.com/uspto4</a:t>
              </a:r>
              <a:endParaRPr lang="en-US" sz="1300" dirty="0">
                <a:solidFill>
                  <a:srgbClr val="FF0000"/>
                </a:solidFill>
                <a:ea typeface="ＭＳ Ｐゴシック" charset="0"/>
                <a:cs typeface="Helvetica"/>
              </a:endParaRPr>
            </a:p>
          </p:txBody>
        </p:sp>
      </p:grpSp>
      <p:sp>
        <p:nvSpPr>
          <p:cNvPr id="20" name="TextBox 19"/>
          <p:cNvSpPr txBox="1"/>
          <p:nvPr/>
        </p:nvSpPr>
        <p:spPr>
          <a:xfrm>
            <a:off x="-228600" y="3800565"/>
            <a:ext cx="3352800" cy="1107996"/>
          </a:xfrm>
          <a:prstGeom prst="rect">
            <a:avLst/>
          </a:prstGeom>
          <a:noFill/>
        </p:spPr>
        <p:txBody>
          <a:bodyPr wrap="square" lIns="0" tIns="0" rIns="0" bIns="0" rtlCol="0">
            <a:spAutoFit/>
          </a:bodyPr>
          <a:lstStyle/>
          <a:p>
            <a:pPr lvl="1"/>
            <a:r>
              <a:rPr lang="en-US" b="1" dirty="0"/>
              <a:t>76101</a:t>
            </a:r>
            <a:r>
              <a:rPr lang="en-US" dirty="0"/>
              <a:t> for </a:t>
            </a:r>
            <a:r>
              <a:rPr lang="en-US" b="1" dirty="0"/>
              <a:t>Yes</a:t>
            </a:r>
          </a:p>
          <a:p>
            <a:pPr lvl="1"/>
            <a:r>
              <a:rPr lang="en-US" b="1" dirty="0"/>
              <a:t>76102</a:t>
            </a:r>
            <a:r>
              <a:rPr lang="en-US" dirty="0"/>
              <a:t> for </a:t>
            </a:r>
            <a:r>
              <a:rPr lang="en-US" b="1" dirty="0"/>
              <a:t>No</a:t>
            </a:r>
          </a:p>
          <a:p>
            <a:pPr lvl="1"/>
            <a:r>
              <a:rPr lang="en-US" b="1" dirty="0"/>
              <a:t>76103</a:t>
            </a:r>
            <a:r>
              <a:rPr lang="en-US" dirty="0"/>
              <a:t> for </a:t>
            </a:r>
            <a:r>
              <a:rPr lang="en-US" b="1" dirty="0"/>
              <a:t>I Don’t </a:t>
            </a:r>
            <a:endParaRPr lang="en-US" b="1" dirty="0" smtClean="0"/>
          </a:p>
          <a:p>
            <a:pPr lvl="1"/>
            <a:r>
              <a:rPr lang="en-US" b="1" dirty="0"/>
              <a:t> </a:t>
            </a:r>
            <a:r>
              <a:rPr lang="en-US" b="1" dirty="0" smtClean="0"/>
              <a:t>                 Know </a:t>
            </a:r>
            <a:endParaRPr lang="en-US" b="1" dirty="0"/>
          </a:p>
        </p:txBody>
      </p:sp>
      <p:sp>
        <p:nvSpPr>
          <p:cNvPr id="21" name="TextBox 20"/>
          <p:cNvSpPr txBox="1"/>
          <p:nvPr/>
        </p:nvSpPr>
        <p:spPr>
          <a:xfrm>
            <a:off x="6705600" y="3893403"/>
            <a:ext cx="2438400" cy="830997"/>
          </a:xfrm>
          <a:prstGeom prst="rect">
            <a:avLst/>
          </a:prstGeom>
          <a:noFill/>
        </p:spPr>
        <p:txBody>
          <a:bodyPr wrap="square" lIns="0" tIns="0" rIns="0" bIns="0" rtlCol="0">
            <a:spAutoFit/>
          </a:bodyPr>
          <a:lstStyle/>
          <a:p>
            <a:pPr lvl="1"/>
            <a:r>
              <a:rPr lang="en-US" dirty="0" smtClean="0"/>
              <a:t>Select appropriate radio button for your answer</a:t>
            </a:r>
            <a:endParaRPr lang="en-US" dirty="0"/>
          </a:p>
        </p:txBody>
      </p:sp>
    </p:spTree>
    <p:extLst>
      <p:ext uri="{BB962C8B-B14F-4D97-AF65-F5344CB8AC3E}">
        <p14:creationId xmlns:p14="http://schemas.microsoft.com/office/powerpoint/2010/main" val="897220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295400" y="2590800"/>
            <a:ext cx="6477000" cy="3785652"/>
          </a:xfrm>
          <a:prstGeom prst="rect">
            <a:avLst/>
          </a:prstGeom>
          <a:noFill/>
        </p:spPr>
        <p:txBody>
          <a:bodyPr wrap="square" rtlCol="0">
            <a:spAutoFit/>
          </a:bodyPr>
          <a:lstStyle/>
          <a:p>
            <a:pPr algn="ctr"/>
            <a:r>
              <a:rPr lang="en-US" sz="6000" b="1" dirty="0" smtClean="0">
                <a:solidFill>
                  <a:srgbClr val="002060"/>
                </a:solidFill>
              </a:rPr>
              <a:t>FITF ─ A Year In Review</a:t>
            </a:r>
          </a:p>
          <a:p>
            <a:pPr algn="ctr"/>
            <a:endParaRPr lang="en-US" sz="2000" b="1" dirty="0" smtClean="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r>
              <a:rPr lang="en-US" sz="2000" b="1" dirty="0" smtClean="0"/>
              <a:t>Tom Hughes</a:t>
            </a:r>
          </a:p>
          <a:p>
            <a:pPr algn="ctr"/>
            <a:r>
              <a:rPr lang="en-US" sz="2000" b="1" dirty="0" smtClean="0"/>
              <a:t>Supervisory Patent Examiner</a:t>
            </a:r>
          </a:p>
          <a:p>
            <a:pPr algn="ctr"/>
            <a:r>
              <a:rPr lang="en-US" sz="2000" b="1" dirty="0" smtClean="0"/>
              <a:t>Technology Center 3700</a:t>
            </a:r>
            <a:endParaRPr lang="en-US" sz="2000" b="1" dirty="0"/>
          </a:p>
        </p:txBody>
      </p:sp>
    </p:spTree>
    <p:extLst>
      <p:ext uri="{BB962C8B-B14F-4D97-AF65-F5344CB8AC3E}">
        <p14:creationId xmlns:p14="http://schemas.microsoft.com/office/powerpoint/2010/main" val="380449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4800" b="1" dirty="0" smtClean="0">
                <a:solidFill>
                  <a:srgbClr val="002060"/>
                </a:solidFill>
              </a:rPr>
              <a:t>Overview</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61</a:t>
            </a:fld>
            <a:endParaRPr lang="en-US" dirty="0">
              <a:solidFill>
                <a:prstClr val="black"/>
              </a:solidFill>
            </a:endParaRPr>
          </a:p>
        </p:txBody>
      </p:sp>
      <p:sp>
        <p:nvSpPr>
          <p:cNvPr id="7" name="TextBox 6"/>
          <p:cNvSpPr txBox="1"/>
          <p:nvPr/>
        </p:nvSpPr>
        <p:spPr>
          <a:xfrm>
            <a:off x="533400" y="1835527"/>
            <a:ext cx="8153400" cy="4031873"/>
          </a:xfrm>
          <a:prstGeom prst="rect">
            <a:avLst/>
          </a:prstGeom>
          <a:noFill/>
        </p:spPr>
        <p:txBody>
          <a:bodyPr wrap="square" rtlCol="0">
            <a:spAutoFit/>
          </a:bodyPr>
          <a:lstStyle/>
          <a:p>
            <a:pPr marL="1028700" lvl="1" indent="-571500">
              <a:buFont typeface="Wingdings" pitchFamily="2" charset="2"/>
              <a:buChar char="Ø"/>
            </a:pPr>
            <a:r>
              <a:rPr lang="en-US" sz="3200" dirty="0" smtClean="0"/>
              <a:t>Review </a:t>
            </a:r>
            <a:r>
              <a:rPr lang="en-US" sz="3200" dirty="0"/>
              <a:t>of Examiner </a:t>
            </a:r>
            <a:r>
              <a:rPr lang="en-US" sz="3200" dirty="0" smtClean="0"/>
              <a:t>Training</a:t>
            </a:r>
          </a:p>
          <a:p>
            <a:pPr marL="1028700" lvl="1" indent="-571500">
              <a:buFont typeface="Wingdings" pitchFamily="2" charset="2"/>
              <a:buChar char="Ø"/>
            </a:pPr>
            <a:endParaRPr lang="en-US" sz="3200" dirty="0" smtClean="0"/>
          </a:p>
          <a:p>
            <a:pPr marL="1028700" lvl="1" indent="-571500">
              <a:buFont typeface="Wingdings" pitchFamily="2" charset="2"/>
              <a:buChar char="Ø"/>
            </a:pPr>
            <a:r>
              <a:rPr lang="en-US" sz="3200" dirty="0" smtClean="0"/>
              <a:t>FITF Statistics</a:t>
            </a:r>
          </a:p>
          <a:p>
            <a:pPr marL="1028700" lvl="1" indent="-571500">
              <a:buFont typeface="Wingdings" pitchFamily="2" charset="2"/>
              <a:buChar char="Ø"/>
            </a:pPr>
            <a:endParaRPr lang="en-US" sz="3200" dirty="0" smtClean="0"/>
          </a:p>
          <a:p>
            <a:pPr marL="1028700" lvl="1" indent="-571500">
              <a:buFont typeface="Wingdings" pitchFamily="2" charset="2"/>
              <a:buChar char="Ø"/>
            </a:pPr>
            <a:r>
              <a:rPr lang="en-US" sz="3200" dirty="0"/>
              <a:t>Lessons </a:t>
            </a:r>
            <a:r>
              <a:rPr lang="en-US" sz="3200" dirty="0" smtClean="0"/>
              <a:t>Learned</a:t>
            </a:r>
          </a:p>
          <a:p>
            <a:pPr marL="1606550" lvl="2" indent="-571500">
              <a:buFont typeface="Arial" pitchFamily="34" charset="0"/>
              <a:buChar char="•"/>
            </a:pPr>
            <a:r>
              <a:rPr lang="en-US" sz="3200" dirty="0" smtClean="0"/>
              <a:t>Application Data Sheets</a:t>
            </a:r>
          </a:p>
          <a:p>
            <a:pPr marL="1606550" lvl="2" indent="-571500">
              <a:buFont typeface="Arial" pitchFamily="34" charset="0"/>
              <a:buChar char="•"/>
            </a:pPr>
            <a:r>
              <a:rPr lang="en-US" sz="3200" dirty="0" smtClean="0"/>
              <a:t>Filing Receipts</a:t>
            </a:r>
          </a:p>
          <a:p>
            <a:pPr marL="1606550" lvl="2" indent="-571500">
              <a:buFont typeface="Arial" pitchFamily="34" charset="0"/>
              <a:buChar char="•"/>
            </a:pPr>
            <a:r>
              <a:rPr lang="en-US" sz="3200" dirty="0"/>
              <a:t>S</a:t>
            </a:r>
            <a:r>
              <a:rPr lang="en-US" sz="3200" dirty="0" smtClean="0"/>
              <a:t>tatements under 37 CFR 1.55/1.78</a:t>
            </a:r>
          </a:p>
        </p:txBody>
      </p:sp>
    </p:spTree>
    <p:extLst>
      <p:ext uri="{BB962C8B-B14F-4D97-AF65-F5344CB8AC3E}">
        <p14:creationId xmlns:p14="http://schemas.microsoft.com/office/powerpoint/2010/main" val="300583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3600" b="1" kern="1200" dirty="0" smtClean="0">
                <a:solidFill>
                  <a:srgbClr val="002060"/>
                </a:solidFill>
                <a:latin typeface="Georgia"/>
                <a:ea typeface="+mn-ea"/>
                <a:cs typeface="+mn-cs"/>
              </a:rPr>
              <a:t>Review </a:t>
            </a:r>
            <a:r>
              <a:rPr lang="en-US" sz="3600" b="1" kern="1200" dirty="0">
                <a:solidFill>
                  <a:srgbClr val="002060"/>
                </a:solidFill>
                <a:latin typeface="Georgia"/>
                <a:ea typeface="+mn-ea"/>
                <a:cs typeface="+mn-cs"/>
              </a:rPr>
              <a:t>of Examiner Training</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62</a:t>
            </a:fld>
            <a:endParaRPr lang="en-US" dirty="0">
              <a:solidFill>
                <a:prstClr val="black"/>
              </a:solidFill>
            </a:endParaRPr>
          </a:p>
        </p:txBody>
      </p:sp>
      <p:sp>
        <p:nvSpPr>
          <p:cNvPr id="7" name="TextBox 6"/>
          <p:cNvSpPr txBox="1"/>
          <p:nvPr/>
        </p:nvSpPr>
        <p:spPr>
          <a:xfrm>
            <a:off x="762000" y="1524000"/>
            <a:ext cx="7162800" cy="2862322"/>
          </a:xfrm>
          <a:prstGeom prst="rect">
            <a:avLst/>
          </a:prstGeom>
          <a:noFill/>
        </p:spPr>
        <p:txBody>
          <a:bodyPr wrap="square" rtlCol="0">
            <a:spAutoFit/>
          </a:bodyPr>
          <a:lstStyle/>
          <a:p>
            <a:pPr lvl="1"/>
            <a:endParaRPr lang="en-US" sz="2000" dirty="0" smtClean="0"/>
          </a:p>
          <a:p>
            <a:pPr marL="1371600" lvl="2" indent="-457200">
              <a:buFont typeface="Wingdings" pitchFamily="2" charset="2"/>
              <a:buChar char="Ø"/>
            </a:pPr>
            <a:r>
              <a:rPr lang="en-US" sz="3200" dirty="0" smtClean="0"/>
              <a:t>FITF Overview Training</a:t>
            </a:r>
          </a:p>
          <a:p>
            <a:pPr marL="1427163" lvl="2"/>
            <a:r>
              <a:rPr lang="en-US" sz="3200" dirty="0" smtClean="0"/>
              <a:t>(March 2013)</a:t>
            </a:r>
          </a:p>
          <a:p>
            <a:pPr marL="1714500" lvl="3" indent="-342900">
              <a:buFont typeface="Arial" pitchFamily="34" charset="0"/>
              <a:buChar char="•"/>
            </a:pPr>
            <a:r>
              <a:rPr lang="en-US" sz="3200" dirty="0" smtClean="0"/>
              <a:t>Introductory FITF Video</a:t>
            </a:r>
          </a:p>
          <a:p>
            <a:pPr marL="1714500" lvl="3" indent="-342900">
              <a:buFont typeface="Arial" pitchFamily="34" charset="0"/>
              <a:buChar char="•"/>
            </a:pPr>
            <a:r>
              <a:rPr lang="en-US" sz="3200" dirty="0" smtClean="0"/>
              <a:t>Live Overview Training</a:t>
            </a:r>
          </a:p>
          <a:p>
            <a:pPr marL="1714500" lvl="3" indent="-342900">
              <a:buFont typeface="Arial" pitchFamily="34" charset="0"/>
              <a:buChar char="•"/>
            </a:pPr>
            <a:r>
              <a:rPr lang="en-US" sz="3200" dirty="0" smtClean="0"/>
              <a:t>Follow-up Video</a:t>
            </a:r>
          </a:p>
        </p:txBody>
      </p:sp>
    </p:spTree>
    <p:extLst>
      <p:ext uri="{BB962C8B-B14F-4D97-AF65-F5344CB8AC3E}">
        <p14:creationId xmlns:p14="http://schemas.microsoft.com/office/powerpoint/2010/main" val="295302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3600" b="1" kern="1200" dirty="0" smtClean="0">
                <a:solidFill>
                  <a:srgbClr val="002060"/>
                </a:solidFill>
                <a:latin typeface="Georgia"/>
                <a:ea typeface="+mn-ea"/>
                <a:cs typeface="+mn-cs"/>
              </a:rPr>
              <a:t>Review </a:t>
            </a:r>
            <a:r>
              <a:rPr lang="en-US" sz="3600" b="1" kern="1200" dirty="0">
                <a:solidFill>
                  <a:srgbClr val="002060"/>
                </a:solidFill>
                <a:latin typeface="Georgia"/>
                <a:ea typeface="+mn-ea"/>
                <a:cs typeface="+mn-cs"/>
              </a:rPr>
              <a:t>of Examiner Training</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63</a:t>
            </a:fld>
            <a:endParaRPr lang="en-US" dirty="0">
              <a:solidFill>
                <a:prstClr val="black"/>
              </a:solidFill>
            </a:endParaRPr>
          </a:p>
        </p:txBody>
      </p:sp>
      <p:sp>
        <p:nvSpPr>
          <p:cNvPr id="7" name="TextBox 6"/>
          <p:cNvSpPr txBox="1"/>
          <p:nvPr/>
        </p:nvSpPr>
        <p:spPr>
          <a:xfrm>
            <a:off x="404247" y="1371600"/>
            <a:ext cx="8534400" cy="3046988"/>
          </a:xfrm>
          <a:prstGeom prst="rect">
            <a:avLst/>
          </a:prstGeom>
          <a:noFill/>
        </p:spPr>
        <p:txBody>
          <a:bodyPr wrap="square" rtlCol="0">
            <a:spAutoFit/>
          </a:bodyPr>
          <a:lstStyle/>
          <a:p>
            <a:pPr lvl="3"/>
            <a:endParaRPr lang="en-US" sz="3200" dirty="0" smtClean="0"/>
          </a:p>
          <a:p>
            <a:pPr marL="1257300" lvl="2" indent="-342900">
              <a:buFont typeface="Wingdings" pitchFamily="2" charset="2"/>
              <a:buChar char="Ø"/>
            </a:pPr>
            <a:r>
              <a:rPr lang="en-US" sz="3200" dirty="0" smtClean="0"/>
              <a:t>FITF Comprehensive Training (Summer 2013)</a:t>
            </a:r>
            <a:endParaRPr lang="en-US" sz="3200" dirty="0"/>
          </a:p>
          <a:p>
            <a:pPr marL="1714500" lvl="3" indent="-342900">
              <a:buFont typeface="Arial" pitchFamily="34" charset="0"/>
              <a:buChar char="•"/>
            </a:pPr>
            <a:r>
              <a:rPr lang="en-US" sz="3200" dirty="0" smtClean="0"/>
              <a:t>FITF Definitions Video</a:t>
            </a:r>
          </a:p>
          <a:p>
            <a:pPr marL="1714500" lvl="3" indent="-342900">
              <a:buFont typeface="Arial" pitchFamily="34" charset="0"/>
              <a:buChar char="•"/>
            </a:pPr>
            <a:r>
              <a:rPr lang="en-US" sz="3200" dirty="0" smtClean="0"/>
              <a:t>AIA Rules/Regulations (non-FITF)</a:t>
            </a:r>
          </a:p>
          <a:p>
            <a:pPr marL="1714500" lvl="3" indent="-342900">
              <a:buFont typeface="Arial" pitchFamily="34" charset="0"/>
              <a:buChar char="•"/>
            </a:pPr>
            <a:r>
              <a:rPr lang="en-US" sz="3200" dirty="0" smtClean="0"/>
              <a:t>Live Comprehensive Training </a:t>
            </a:r>
          </a:p>
        </p:txBody>
      </p:sp>
    </p:spTree>
    <p:extLst>
      <p:ext uri="{BB962C8B-B14F-4D97-AF65-F5344CB8AC3E}">
        <p14:creationId xmlns:p14="http://schemas.microsoft.com/office/powerpoint/2010/main" val="101214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3600" b="1" kern="1200" dirty="0">
                <a:solidFill>
                  <a:srgbClr val="002060"/>
                </a:solidFill>
                <a:latin typeface="Georgia"/>
              </a:rPr>
              <a:t>Review </a:t>
            </a:r>
            <a:r>
              <a:rPr lang="en-US" sz="3600" b="1" kern="1200" dirty="0" smtClean="0">
                <a:solidFill>
                  <a:srgbClr val="002060"/>
                </a:solidFill>
                <a:latin typeface="Georgia"/>
                <a:ea typeface="+mn-ea"/>
                <a:cs typeface="+mn-cs"/>
              </a:rPr>
              <a:t>of </a:t>
            </a:r>
            <a:r>
              <a:rPr lang="en-US" sz="3600" b="1" kern="1200" dirty="0">
                <a:solidFill>
                  <a:srgbClr val="002060"/>
                </a:solidFill>
                <a:latin typeface="Georgia"/>
                <a:ea typeface="+mn-ea"/>
                <a:cs typeface="+mn-cs"/>
              </a:rPr>
              <a:t>Examiner Training</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64</a:t>
            </a:fld>
            <a:endParaRPr lang="en-US" dirty="0">
              <a:solidFill>
                <a:prstClr val="black"/>
              </a:solidFill>
            </a:endParaRPr>
          </a:p>
        </p:txBody>
      </p:sp>
      <p:sp>
        <p:nvSpPr>
          <p:cNvPr id="7" name="TextBox 6"/>
          <p:cNvSpPr txBox="1"/>
          <p:nvPr/>
        </p:nvSpPr>
        <p:spPr>
          <a:xfrm>
            <a:off x="381000" y="1870770"/>
            <a:ext cx="8534400" cy="3539430"/>
          </a:xfrm>
          <a:prstGeom prst="rect">
            <a:avLst/>
          </a:prstGeom>
          <a:noFill/>
        </p:spPr>
        <p:txBody>
          <a:bodyPr wrap="square" rtlCol="0">
            <a:spAutoFit/>
          </a:bodyPr>
          <a:lstStyle/>
          <a:p>
            <a:pPr marL="1257300" lvl="2" indent="-342900">
              <a:buFont typeface="Wingdings" pitchFamily="2" charset="2"/>
              <a:buChar char="Ø"/>
            </a:pPr>
            <a:r>
              <a:rPr lang="en-US" sz="3200" dirty="0" smtClean="0"/>
              <a:t>FITF Hands-On-Workshop (HOW)</a:t>
            </a:r>
          </a:p>
          <a:p>
            <a:pPr marL="1714500" lvl="3" indent="-342900">
              <a:buFont typeface="Arial" pitchFamily="34" charset="0"/>
              <a:buChar char="•"/>
            </a:pPr>
            <a:r>
              <a:rPr lang="en-US" sz="3200" dirty="0" smtClean="0"/>
              <a:t>1</a:t>
            </a:r>
            <a:r>
              <a:rPr lang="en-US" sz="3200" baseline="30000" dirty="0" smtClean="0"/>
              <a:t>st</a:t>
            </a:r>
            <a:r>
              <a:rPr lang="en-US" sz="3200" dirty="0" smtClean="0"/>
              <a:t> Session August 2013 (ongoing)</a:t>
            </a:r>
          </a:p>
          <a:p>
            <a:pPr marL="1714500" lvl="3" indent="-342900">
              <a:buFont typeface="Arial" pitchFamily="34" charset="0"/>
              <a:buChar char="•"/>
            </a:pPr>
            <a:r>
              <a:rPr lang="en-US" sz="3200" dirty="0" smtClean="0"/>
              <a:t>Small, Interactive Group Training</a:t>
            </a:r>
          </a:p>
          <a:p>
            <a:pPr marL="1714500" lvl="3" indent="-342900">
              <a:buFont typeface="Arial" pitchFamily="34" charset="0"/>
              <a:buChar char="•"/>
            </a:pPr>
            <a:r>
              <a:rPr lang="en-US" sz="3200" dirty="0" smtClean="0"/>
              <a:t>Live and Webcast sessions offered</a:t>
            </a:r>
          </a:p>
          <a:p>
            <a:pPr marL="1714500" lvl="3" indent="-342900">
              <a:buFont typeface="Arial" pitchFamily="34" charset="0"/>
              <a:buChar char="•"/>
            </a:pPr>
            <a:r>
              <a:rPr lang="en-US" sz="3200" dirty="0" smtClean="0"/>
              <a:t>Brief FITF Overview</a:t>
            </a:r>
          </a:p>
          <a:p>
            <a:pPr marL="1714500" lvl="3" indent="-342900">
              <a:buFont typeface="Arial" pitchFamily="34" charset="0"/>
              <a:buChar char="•"/>
            </a:pPr>
            <a:r>
              <a:rPr lang="en-US" sz="3200" dirty="0" smtClean="0"/>
              <a:t>Mock Application</a:t>
            </a:r>
          </a:p>
          <a:p>
            <a:pPr marL="1714500" lvl="3" indent="-342900">
              <a:buFont typeface="Arial" pitchFamily="34" charset="0"/>
              <a:buChar char="•"/>
            </a:pPr>
            <a:r>
              <a:rPr lang="en-US" sz="3200" dirty="0" smtClean="0"/>
              <a:t>Office Action Preparation</a:t>
            </a:r>
          </a:p>
        </p:txBody>
      </p:sp>
    </p:spTree>
    <p:extLst>
      <p:ext uri="{BB962C8B-B14F-4D97-AF65-F5344CB8AC3E}">
        <p14:creationId xmlns:p14="http://schemas.microsoft.com/office/powerpoint/2010/main" val="325473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3600" b="1" kern="1200" dirty="0" smtClean="0">
                <a:solidFill>
                  <a:srgbClr val="002060"/>
                </a:solidFill>
                <a:latin typeface="Georgia"/>
                <a:ea typeface="+mn-ea"/>
                <a:cs typeface="+mn-cs"/>
              </a:rPr>
              <a:t>Review of </a:t>
            </a:r>
            <a:r>
              <a:rPr lang="en-US" sz="3600" b="1" kern="1200" dirty="0">
                <a:solidFill>
                  <a:srgbClr val="002060"/>
                </a:solidFill>
                <a:latin typeface="Georgia"/>
                <a:ea typeface="+mn-ea"/>
                <a:cs typeface="+mn-cs"/>
              </a:rPr>
              <a:t>Examiner Training</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65</a:t>
            </a:fld>
            <a:endParaRPr lang="en-US" dirty="0">
              <a:solidFill>
                <a:prstClr val="black"/>
              </a:solidFill>
            </a:endParaRPr>
          </a:p>
        </p:txBody>
      </p:sp>
      <p:sp>
        <p:nvSpPr>
          <p:cNvPr id="7" name="TextBox 6"/>
          <p:cNvSpPr txBox="1"/>
          <p:nvPr/>
        </p:nvSpPr>
        <p:spPr>
          <a:xfrm>
            <a:off x="381000" y="1295400"/>
            <a:ext cx="8534400" cy="3539430"/>
          </a:xfrm>
          <a:prstGeom prst="rect">
            <a:avLst/>
          </a:prstGeom>
          <a:noFill/>
        </p:spPr>
        <p:txBody>
          <a:bodyPr wrap="square" rtlCol="0">
            <a:spAutoFit/>
          </a:bodyPr>
          <a:lstStyle/>
          <a:p>
            <a:pPr lvl="3"/>
            <a:endParaRPr lang="en-US" sz="3200" dirty="0" smtClean="0"/>
          </a:p>
          <a:p>
            <a:pPr marL="1371600" lvl="2" indent="-457200">
              <a:buFont typeface="Wingdings" pitchFamily="2" charset="2"/>
              <a:buChar char="Ø"/>
            </a:pPr>
            <a:r>
              <a:rPr lang="en-US" sz="3200" dirty="0" smtClean="0"/>
              <a:t>AIA (FITF) Indicator Training (January 2014)</a:t>
            </a:r>
            <a:endParaRPr lang="en-US" sz="3200" dirty="0"/>
          </a:p>
          <a:p>
            <a:pPr marL="1714500" lvl="3" indent="-342900">
              <a:buFont typeface="Arial" pitchFamily="34" charset="0"/>
              <a:buChar char="•"/>
            </a:pPr>
            <a:r>
              <a:rPr lang="en-US" sz="3200" dirty="0"/>
              <a:t>Determining AIA (FITF) Status</a:t>
            </a:r>
          </a:p>
          <a:p>
            <a:pPr marL="1714500" lvl="3" indent="-342900">
              <a:buFont typeface="Arial" pitchFamily="34" charset="0"/>
              <a:buChar char="•"/>
            </a:pPr>
            <a:r>
              <a:rPr lang="en-US" sz="3200" dirty="0" smtClean="0"/>
              <a:t>Review of AIA (FITF) Indicator </a:t>
            </a:r>
          </a:p>
          <a:p>
            <a:pPr marL="1714500" lvl="3" indent="-342900">
              <a:buFont typeface="Arial" pitchFamily="34" charset="0"/>
              <a:buChar char="•"/>
            </a:pPr>
            <a:r>
              <a:rPr lang="en-US" sz="3200" dirty="0" smtClean="0"/>
              <a:t>Situations Where AIA (FITF) Indicator May Need to be Updated</a:t>
            </a:r>
          </a:p>
        </p:txBody>
      </p:sp>
    </p:spTree>
    <p:extLst>
      <p:ext uri="{BB962C8B-B14F-4D97-AF65-F5344CB8AC3E}">
        <p14:creationId xmlns:p14="http://schemas.microsoft.com/office/powerpoint/2010/main" val="244859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21211" cy="1143000"/>
          </a:xfrm>
          <a:noFill/>
        </p:spPr>
        <p:txBody>
          <a:bodyPr/>
          <a:lstStyle/>
          <a:p>
            <a:r>
              <a:rPr lang="en-US" b="1" dirty="0" smtClean="0">
                <a:solidFill>
                  <a:srgbClr val="002060"/>
                </a:solidFill>
              </a:rPr>
              <a:t>AIA (FITF) Indicator in PAIR</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66</a:t>
            </a:fld>
            <a:endParaRPr lang="en-US" dirty="0"/>
          </a:p>
        </p:txBody>
      </p:sp>
      <p:pic>
        <p:nvPicPr>
          <p:cNvPr id="13314" name="Picture 2" descr="screenshot of PAIR showing AIA (FITF) Indi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 y="1752600"/>
            <a:ext cx="8440644" cy="445144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H="1">
            <a:off x="7010400" y="4653814"/>
            <a:ext cx="1219200" cy="747713"/>
          </a:xfrm>
          <a:prstGeom prst="straightConnector1">
            <a:avLst/>
          </a:prstGeom>
          <a:solidFill>
            <a:schemeClr val="accent1"/>
          </a:solidFill>
          <a:ln w="762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2590800" y="5431206"/>
            <a:ext cx="2209800" cy="24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953000" y="5401527"/>
            <a:ext cx="2057400" cy="2751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009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AIA and AIA (FITF)</a:t>
            </a:r>
            <a:endParaRPr lang="en-US" dirty="0">
              <a:solidFill>
                <a:srgbClr val="002060"/>
              </a:solidFill>
            </a:endParaRPr>
          </a:p>
        </p:txBody>
      </p:sp>
      <p:sp>
        <p:nvSpPr>
          <p:cNvPr id="3" name="Content Placeholder 2"/>
          <p:cNvSpPr>
            <a:spLocks noGrp="1"/>
          </p:cNvSpPr>
          <p:nvPr>
            <p:ph idx="1"/>
          </p:nvPr>
        </p:nvSpPr>
        <p:spPr>
          <a:xfrm>
            <a:off x="685800" y="2057400"/>
            <a:ext cx="8229600" cy="3733800"/>
          </a:xfrm>
        </p:spPr>
        <p:txBody>
          <a:bodyPr/>
          <a:lstStyle/>
          <a:p>
            <a:pPr>
              <a:buFont typeface="Wingdings" pitchFamily="2" charset="2"/>
              <a:buChar char="Ø"/>
            </a:pPr>
            <a:r>
              <a:rPr lang="en-US" sz="2700" dirty="0" smtClean="0"/>
              <a:t>AIA (FITF) effective date of March 16, 2013</a:t>
            </a:r>
          </a:p>
          <a:p>
            <a:pPr lvl="1">
              <a:buFont typeface="Arial" pitchFamily="34" charset="0"/>
              <a:buChar char="•"/>
            </a:pPr>
            <a:r>
              <a:rPr lang="en-US" dirty="0" smtClean="0"/>
              <a:t>First-Inventor-to-File statutory framework</a:t>
            </a:r>
          </a:p>
          <a:p>
            <a:pPr marL="457200" lvl="1" indent="0">
              <a:buNone/>
            </a:pPr>
            <a:endParaRPr lang="en-US" sz="2000" dirty="0"/>
          </a:p>
          <a:p>
            <a:pPr>
              <a:buFont typeface="Wingdings" pitchFamily="2" charset="2"/>
              <a:buChar char="Ø"/>
            </a:pPr>
            <a:r>
              <a:rPr lang="en-US" sz="2700" dirty="0" smtClean="0"/>
              <a:t>Certain other AIA provisions and their corresponding regulations had an effective </a:t>
            </a:r>
            <a:r>
              <a:rPr lang="en-US" sz="2700" dirty="0"/>
              <a:t>date </a:t>
            </a:r>
            <a:r>
              <a:rPr lang="en-US" sz="2700" dirty="0" smtClean="0"/>
              <a:t>of September 16, 2012</a:t>
            </a:r>
          </a:p>
          <a:p>
            <a:pPr lvl="1">
              <a:buFont typeface="Arial" pitchFamily="34" charset="0"/>
              <a:buChar char="•"/>
            </a:pPr>
            <a:r>
              <a:rPr lang="en-US" dirty="0"/>
              <a:t>N</a:t>
            </a:r>
            <a:r>
              <a:rPr lang="en-US" dirty="0" smtClean="0"/>
              <a:t>ew rules for oath/declaration</a:t>
            </a:r>
          </a:p>
          <a:p>
            <a:pPr lvl="1">
              <a:buFont typeface="Arial" pitchFamily="34" charset="0"/>
              <a:buChar char="•"/>
            </a:pPr>
            <a:r>
              <a:rPr lang="en-US" dirty="0" smtClean="0"/>
              <a:t>Corrected ADS rules</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3852151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kern="1200" dirty="0">
                <a:solidFill>
                  <a:srgbClr val="002060"/>
                </a:solidFill>
                <a:ea typeface="+mn-ea"/>
                <a:cs typeface="+mn-cs"/>
              </a:rPr>
              <a:t>First Inventor To File (FITF) Statistics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68</a:t>
            </a:fld>
            <a:endParaRPr lang="en-US" dirty="0">
              <a:solidFill>
                <a:prstClr val="black"/>
              </a:solidFill>
            </a:endParaRPr>
          </a:p>
        </p:txBody>
      </p:sp>
      <p:sp>
        <p:nvSpPr>
          <p:cNvPr id="7" name="TextBox 6"/>
          <p:cNvSpPr txBox="1"/>
          <p:nvPr/>
        </p:nvSpPr>
        <p:spPr>
          <a:xfrm>
            <a:off x="381000" y="2033587"/>
            <a:ext cx="8534400" cy="2462213"/>
          </a:xfrm>
          <a:prstGeom prst="rect">
            <a:avLst/>
          </a:prstGeom>
          <a:noFill/>
        </p:spPr>
        <p:txBody>
          <a:bodyPr wrap="square" rtlCol="0">
            <a:spAutoFit/>
          </a:bodyPr>
          <a:lstStyle/>
          <a:p>
            <a:pPr lvl="1"/>
            <a:endParaRPr lang="en-US" sz="2400" dirty="0"/>
          </a:p>
          <a:p>
            <a:pPr lvl="1"/>
            <a:r>
              <a:rPr lang="en-US" sz="3200" dirty="0" smtClean="0"/>
              <a:t>Pending Applications (as of January 2014)</a:t>
            </a:r>
          </a:p>
          <a:p>
            <a:pPr lvl="1"/>
            <a:endParaRPr lang="en-US" sz="2800" dirty="0"/>
          </a:p>
          <a:p>
            <a:pPr marL="1485900" lvl="2" indent="-571500">
              <a:buFont typeface="Arial" pitchFamily="34" charset="0"/>
              <a:buChar char="•"/>
            </a:pPr>
            <a:r>
              <a:rPr lang="en-US" sz="2800" dirty="0" smtClean="0"/>
              <a:t>Pre-AIA approximately 86%</a:t>
            </a:r>
          </a:p>
          <a:p>
            <a:pPr marL="1485900" lvl="2" indent="-571500">
              <a:buFont typeface="Arial" pitchFamily="34" charset="0"/>
              <a:buChar char="•"/>
            </a:pPr>
            <a:r>
              <a:rPr lang="en-US" sz="2800" dirty="0" smtClean="0"/>
              <a:t>AIA (FITF) approximately 14%</a:t>
            </a:r>
          </a:p>
          <a:p>
            <a:pPr lvl="2"/>
            <a:endParaRPr lang="en-US" sz="1400" dirty="0" smtClean="0"/>
          </a:p>
        </p:txBody>
      </p:sp>
    </p:spTree>
    <p:extLst>
      <p:ext uri="{BB962C8B-B14F-4D97-AF65-F5344CB8AC3E}">
        <p14:creationId xmlns:p14="http://schemas.microsoft.com/office/powerpoint/2010/main" val="378050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kern="1200" dirty="0">
                <a:solidFill>
                  <a:srgbClr val="002060"/>
                </a:solidFill>
                <a:ea typeface="+mn-ea"/>
                <a:cs typeface="+mn-cs"/>
              </a:rPr>
              <a:t>First Inventor To File (FITF) Statistics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69</a:t>
            </a:fld>
            <a:endParaRPr lang="en-US" dirty="0">
              <a:solidFill>
                <a:prstClr val="black"/>
              </a:solidFill>
            </a:endParaRPr>
          </a:p>
        </p:txBody>
      </p:sp>
      <p:sp>
        <p:nvSpPr>
          <p:cNvPr id="7" name="TextBox 6"/>
          <p:cNvSpPr txBox="1"/>
          <p:nvPr/>
        </p:nvSpPr>
        <p:spPr>
          <a:xfrm>
            <a:off x="381000" y="2032099"/>
            <a:ext cx="8534400" cy="2616101"/>
          </a:xfrm>
          <a:prstGeom prst="rect">
            <a:avLst/>
          </a:prstGeom>
          <a:noFill/>
        </p:spPr>
        <p:txBody>
          <a:bodyPr wrap="square" rtlCol="0">
            <a:spAutoFit/>
          </a:bodyPr>
          <a:lstStyle/>
          <a:p>
            <a:pPr lvl="1"/>
            <a:endParaRPr lang="en-US" sz="2400" dirty="0"/>
          </a:p>
          <a:p>
            <a:pPr lvl="1"/>
            <a:r>
              <a:rPr lang="en-US" sz="2800" dirty="0" smtClean="0"/>
              <a:t>Applications filed on or after March 16, 2013</a:t>
            </a:r>
          </a:p>
          <a:p>
            <a:pPr lvl="1"/>
            <a:endParaRPr lang="en-US" sz="2800" dirty="0"/>
          </a:p>
          <a:p>
            <a:pPr marL="1485900" lvl="2" indent="-571500">
              <a:buFont typeface="Arial" pitchFamily="34" charset="0"/>
              <a:buChar char="•"/>
            </a:pPr>
            <a:r>
              <a:rPr lang="en-US" sz="2800" dirty="0" smtClean="0"/>
              <a:t>Pre-AIA approximately 72%</a:t>
            </a:r>
          </a:p>
          <a:p>
            <a:pPr marL="1485900" lvl="2" indent="-571500">
              <a:buFont typeface="Arial" pitchFamily="34" charset="0"/>
              <a:buChar char="•"/>
            </a:pPr>
            <a:r>
              <a:rPr lang="en-US" sz="2800" dirty="0" smtClean="0"/>
              <a:t>AIA (FITF) approximately 28%</a:t>
            </a:r>
          </a:p>
          <a:p>
            <a:pPr marL="1485900" lvl="2" indent="-571500">
              <a:buFont typeface="Arial" pitchFamily="34" charset="0"/>
              <a:buChar char="•"/>
            </a:pPr>
            <a:endParaRPr lang="en-US" sz="2800" dirty="0"/>
          </a:p>
        </p:txBody>
      </p:sp>
    </p:spTree>
    <p:extLst>
      <p:ext uri="{BB962C8B-B14F-4D97-AF65-F5344CB8AC3E}">
        <p14:creationId xmlns:p14="http://schemas.microsoft.com/office/powerpoint/2010/main" val="41242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POLLING  SLIDE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7</a:t>
            </a:fld>
            <a:endParaRPr lang="en-US" dirty="0"/>
          </a:p>
        </p:txBody>
      </p:sp>
      <p:sp>
        <p:nvSpPr>
          <p:cNvPr id="5" name="TextBox 4"/>
          <p:cNvSpPr txBox="1"/>
          <p:nvPr/>
        </p:nvSpPr>
        <p:spPr>
          <a:xfrm>
            <a:off x="609600" y="1612880"/>
            <a:ext cx="7239000" cy="3046988"/>
          </a:xfrm>
          <a:prstGeom prst="rect">
            <a:avLst/>
          </a:prstGeom>
          <a:noFill/>
        </p:spPr>
        <p:txBody>
          <a:bodyPr wrap="square" rtlCol="0">
            <a:spAutoFit/>
          </a:bodyPr>
          <a:lstStyle/>
          <a:p>
            <a:r>
              <a:rPr lang="en-US" sz="3200" dirty="0" smtClean="0"/>
              <a:t>Please participate in the polling by</a:t>
            </a:r>
          </a:p>
          <a:p>
            <a:pPr marL="571500" indent="-571500">
              <a:buFont typeface="Wingdings" pitchFamily="2" charset="2"/>
              <a:buChar char="Ø"/>
            </a:pPr>
            <a:r>
              <a:rPr lang="en-US" sz="3200" dirty="0" smtClean="0"/>
              <a:t>Texting the code for your answer to </a:t>
            </a:r>
            <a:r>
              <a:rPr lang="en-US" sz="3200" b="1" dirty="0" smtClean="0"/>
              <a:t>phone number 22333 </a:t>
            </a:r>
          </a:p>
          <a:p>
            <a:pPr marL="576263"/>
            <a:r>
              <a:rPr lang="en-US" sz="3200" dirty="0" smtClean="0"/>
              <a:t>OR</a:t>
            </a:r>
          </a:p>
          <a:p>
            <a:pPr marL="571500" indent="-571500">
              <a:buFont typeface="Wingdings" pitchFamily="2" charset="2"/>
              <a:buChar char="Ø"/>
            </a:pPr>
            <a:r>
              <a:rPr lang="en-US" sz="3200" dirty="0"/>
              <a:t>V</a:t>
            </a:r>
            <a:r>
              <a:rPr lang="en-US" sz="3200" dirty="0" smtClean="0"/>
              <a:t>oting at </a:t>
            </a:r>
          </a:p>
          <a:p>
            <a:pPr marL="576263"/>
            <a:r>
              <a:rPr lang="en-US" sz="3200" b="1" dirty="0" smtClean="0"/>
              <a:t>pollev.com/uspto4</a:t>
            </a:r>
          </a:p>
        </p:txBody>
      </p:sp>
      <p:pic>
        <p:nvPicPr>
          <p:cNvPr id="6" name="Picture 5" descr="frustrated person at desk puzzling over a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62" y="3276600"/>
            <a:ext cx="2928938" cy="30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1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kern="1200" dirty="0">
                <a:solidFill>
                  <a:srgbClr val="002060"/>
                </a:solidFill>
                <a:ea typeface="+mn-ea"/>
                <a:cs typeface="+mn-cs"/>
              </a:rPr>
              <a:t>First Inventor To File (FITF) Statistics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70</a:t>
            </a:fld>
            <a:endParaRPr lang="en-US" dirty="0">
              <a:solidFill>
                <a:prstClr val="black"/>
              </a:solidFill>
            </a:endParaRPr>
          </a:p>
        </p:txBody>
      </p:sp>
      <p:sp>
        <p:nvSpPr>
          <p:cNvPr id="7" name="TextBox 6"/>
          <p:cNvSpPr txBox="1"/>
          <p:nvPr/>
        </p:nvSpPr>
        <p:spPr>
          <a:xfrm>
            <a:off x="0" y="1633240"/>
            <a:ext cx="9296400" cy="4462760"/>
          </a:xfrm>
          <a:prstGeom prst="rect">
            <a:avLst/>
          </a:prstGeom>
          <a:noFill/>
        </p:spPr>
        <p:txBody>
          <a:bodyPr wrap="square" rtlCol="0">
            <a:spAutoFit/>
          </a:bodyPr>
          <a:lstStyle/>
          <a:p>
            <a:pPr lvl="1"/>
            <a:r>
              <a:rPr lang="en-US" sz="2800" dirty="0" smtClean="0"/>
              <a:t>AIA (FITF) Applications*</a:t>
            </a:r>
          </a:p>
          <a:p>
            <a:pPr marL="1371600" lvl="2" indent="-457200">
              <a:buFont typeface="Wingdings" pitchFamily="2" charset="2"/>
              <a:buChar char="Ø"/>
            </a:pPr>
            <a:r>
              <a:rPr lang="en-US" sz="2800" dirty="0" smtClean="0"/>
              <a:t> 6462 have received at least a first action</a:t>
            </a:r>
          </a:p>
          <a:p>
            <a:pPr marL="1943100" lvl="3" indent="-571500">
              <a:buFont typeface="Arial" pitchFamily="34" charset="0"/>
              <a:buChar char="•"/>
            </a:pPr>
            <a:r>
              <a:rPr lang="en-US" sz="2800" dirty="0" smtClean="0"/>
              <a:t>3426	  Design (53%)</a:t>
            </a:r>
          </a:p>
          <a:p>
            <a:pPr marL="1943100" lvl="3" indent="-571500">
              <a:buFont typeface="Arial" pitchFamily="34" charset="0"/>
              <a:buChar char="•"/>
            </a:pPr>
            <a:r>
              <a:rPr lang="en-US" sz="2800" dirty="0" smtClean="0"/>
              <a:t>1460   Track One (22.6%)</a:t>
            </a:r>
          </a:p>
          <a:p>
            <a:pPr marL="1943100" lvl="3" indent="-571500">
              <a:buFont typeface="Arial" pitchFamily="34" charset="0"/>
              <a:buChar char="•"/>
            </a:pPr>
            <a:r>
              <a:rPr lang="en-US" sz="2800" dirty="0" smtClean="0"/>
              <a:t>553     Other Petition to Make Special (8.6%)</a:t>
            </a:r>
          </a:p>
          <a:p>
            <a:pPr marL="1943100" lvl="3" indent="-571500">
              <a:buFont typeface="Arial" pitchFamily="34" charset="0"/>
              <a:buChar char="•"/>
            </a:pPr>
            <a:r>
              <a:rPr lang="en-US" sz="2800" dirty="0" smtClean="0"/>
              <a:t>1023   Utility (not fast-tracked) (15.8%)</a:t>
            </a:r>
          </a:p>
          <a:p>
            <a:pPr marL="1485900" lvl="2" indent="-571500">
              <a:buFont typeface="Wingdings" pitchFamily="2" charset="2"/>
              <a:buChar char="Ø"/>
            </a:pPr>
            <a:r>
              <a:rPr lang="en-US" sz="2800" dirty="0" smtClean="0"/>
              <a:t>3427 have been allowed/patented</a:t>
            </a:r>
          </a:p>
          <a:p>
            <a:pPr marL="1943100" lvl="3" indent="-571500">
              <a:buFont typeface="Arial" pitchFamily="34" charset="0"/>
              <a:buChar char="•"/>
            </a:pPr>
            <a:r>
              <a:rPr lang="en-US" sz="2800" dirty="0" smtClean="0"/>
              <a:t>2794   Design</a:t>
            </a:r>
          </a:p>
          <a:p>
            <a:pPr marL="1943100" lvl="3" indent="-571500">
              <a:buFont typeface="Arial" pitchFamily="34" charset="0"/>
              <a:buChar char="•"/>
            </a:pPr>
            <a:r>
              <a:rPr lang="en-US" sz="2800" dirty="0" smtClean="0"/>
              <a:t>633     Utility</a:t>
            </a:r>
          </a:p>
          <a:p>
            <a:pPr lvl="2"/>
            <a:endParaRPr lang="en-US" sz="1600" dirty="0" smtClean="0"/>
          </a:p>
          <a:p>
            <a:pPr lvl="2"/>
            <a:r>
              <a:rPr lang="en-US" sz="1600" dirty="0" smtClean="0"/>
              <a:t>*</a:t>
            </a:r>
            <a:r>
              <a:rPr lang="en-US" sz="1600" dirty="0"/>
              <a:t>as of </a:t>
            </a:r>
            <a:r>
              <a:rPr lang="en-US" sz="1600" dirty="0" smtClean="0"/>
              <a:t>February 25, 2014</a:t>
            </a:r>
          </a:p>
        </p:txBody>
      </p:sp>
    </p:spTree>
    <p:extLst>
      <p:ext uri="{BB962C8B-B14F-4D97-AF65-F5344CB8AC3E}">
        <p14:creationId xmlns:p14="http://schemas.microsoft.com/office/powerpoint/2010/main" val="156238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4600" b="1" dirty="0" smtClean="0">
                <a:solidFill>
                  <a:srgbClr val="002060"/>
                </a:solidFill>
              </a:rPr>
              <a:t>Lesson Learned</a:t>
            </a:r>
            <a:endParaRPr lang="en-US" sz="4600" b="1" kern="1200" dirty="0">
              <a:solidFill>
                <a:srgbClr val="002060"/>
              </a:solidFill>
              <a:latin typeface="Georgia"/>
              <a:ea typeface="+mn-ea"/>
              <a:cs typeface="+mn-cs"/>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71</a:t>
            </a:fld>
            <a:endParaRPr lang="en-US" dirty="0">
              <a:solidFill>
                <a:prstClr val="black"/>
              </a:solidFill>
            </a:endParaRPr>
          </a:p>
        </p:txBody>
      </p:sp>
      <p:sp>
        <p:nvSpPr>
          <p:cNvPr id="7" name="TextBox 6"/>
          <p:cNvSpPr txBox="1"/>
          <p:nvPr/>
        </p:nvSpPr>
        <p:spPr>
          <a:xfrm>
            <a:off x="1140031" y="1371600"/>
            <a:ext cx="7394369" cy="3293209"/>
          </a:xfrm>
          <a:prstGeom prst="rect">
            <a:avLst/>
          </a:prstGeom>
          <a:noFill/>
        </p:spPr>
        <p:txBody>
          <a:bodyPr wrap="square" rtlCol="0">
            <a:spAutoFit/>
          </a:bodyPr>
          <a:lstStyle/>
          <a:p>
            <a:pPr lvl="1"/>
            <a:endParaRPr lang="en-US" sz="3600" dirty="0"/>
          </a:p>
          <a:p>
            <a:pPr marL="1028700" lvl="1" indent="-571500">
              <a:buFont typeface="Wingdings" pitchFamily="2" charset="2"/>
              <a:buChar char="Ø"/>
            </a:pPr>
            <a:r>
              <a:rPr lang="en-US" sz="3600" dirty="0" smtClean="0"/>
              <a:t>Application </a:t>
            </a:r>
            <a:r>
              <a:rPr lang="en-US" sz="3600" dirty="0"/>
              <a:t>Data </a:t>
            </a:r>
            <a:r>
              <a:rPr lang="en-US" sz="3600" dirty="0" smtClean="0"/>
              <a:t>Sheets</a:t>
            </a:r>
          </a:p>
          <a:p>
            <a:pPr marL="1028700" lvl="1" indent="-571500">
              <a:buFont typeface="Wingdings" pitchFamily="2" charset="2"/>
              <a:buChar char="Ø"/>
            </a:pPr>
            <a:endParaRPr lang="en-US" sz="2000" dirty="0" smtClean="0"/>
          </a:p>
          <a:p>
            <a:pPr marL="1028700" lvl="1" indent="-571500">
              <a:buFont typeface="Wingdings" pitchFamily="2" charset="2"/>
              <a:buChar char="Ø"/>
            </a:pPr>
            <a:r>
              <a:rPr lang="en-US" sz="3600" dirty="0" smtClean="0"/>
              <a:t>Filing Receipts</a:t>
            </a:r>
          </a:p>
          <a:p>
            <a:pPr marL="1028700" lvl="1" indent="-571500">
              <a:buFont typeface="Wingdings" pitchFamily="2" charset="2"/>
              <a:buChar char="Ø"/>
            </a:pPr>
            <a:endParaRPr lang="en-US" sz="2000" dirty="0" smtClean="0"/>
          </a:p>
          <a:p>
            <a:pPr marL="1028700" lvl="1" indent="-571500">
              <a:buFont typeface="Wingdings" pitchFamily="2" charset="2"/>
              <a:buChar char="Ø"/>
            </a:pPr>
            <a:r>
              <a:rPr lang="en-US" sz="3600" dirty="0" smtClean="0"/>
              <a:t>37 CFR 1.55/1.78 </a:t>
            </a:r>
            <a:r>
              <a:rPr lang="en-US" sz="3600" dirty="0"/>
              <a:t>Statements</a:t>
            </a:r>
            <a:endParaRPr lang="en-US" sz="3600" dirty="0" smtClean="0"/>
          </a:p>
          <a:p>
            <a:pPr lvl="1"/>
            <a:endParaRPr lang="en-US" sz="2400" dirty="0"/>
          </a:p>
        </p:txBody>
      </p:sp>
    </p:spTree>
    <p:extLst>
      <p:ext uri="{BB962C8B-B14F-4D97-AF65-F5344CB8AC3E}">
        <p14:creationId xmlns:p14="http://schemas.microsoft.com/office/powerpoint/2010/main" val="63922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2800" b="1" dirty="0">
                <a:solidFill>
                  <a:srgbClr val="002060"/>
                </a:solidFill>
              </a:rPr>
              <a:t>Application Data Sheets, Filing Receipts and 1.55/1.78 Statements</a:t>
            </a:r>
            <a:endParaRPr lang="en-US" sz="3600" b="1" kern="1200" dirty="0">
              <a:solidFill>
                <a:srgbClr val="002060"/>
              </a:solidFill>
              <a:latin typeface="Georgia"/>
              <a:ea typeface="+mn-ea"/>
              <a:cs typeface="+mn-cs"/>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72</a:t>
            </a:fld>
            <a:endParaRPr lang="en-US" dirty="0">
              <a:solidFill>
                <a:prstClr val="black"/>
              </a:solidFill>
            </a:endParaRPr>
          </a:p>
        </p:txBody>
      </p:sp>
      <p:pic>
        <p:nvPicPr>
          <p:cNvPr id="1026" name="Picture 2" descr="three buckets representing &quot;pure&quot; pre-AIA (First to Invent) applications, transition applications, and &quot;pure&quot; AIA (First Inventor to File)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42482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5257799"/>
            <a:ext cx="6934200" cy="646331"/>
          </a:xfrm>
          <a:prstGeom prst="rect">
            <a:avLst/>
          </a:prstGeom>
          <a:noFill/>
        </p:spPr>
        <p:txBody>
          <a:bodyPr wrap="square" rtlCol="0">
            <a:spAutoFit/>
          </a:bodyPr>
          <a:lstStyle/>
          <a:p>
            <a:r>
              <a:rPr lang="en-US" b="1" dirty="0" smtClean="0">
                <a:solidFill>
                  <a:srgbClr val="FF0000"/>
                </a:solidFill>
              </a:rPr>
              <a:t>  AIA (FITF)-No	    AIA (FITF)-No or</a:t>
            </a:r>
            <a:r>
              <a:rPr lang="en-US" b="1" dirty="0">
                <a:solidFill>
                  <a:srgbClr val="FF0000"/>
                </a:solidFill>
              </a:rPr>
              <a:t> </a:t>
            </a:r>
            <a:r>
              <a:rPr lang="en-US" b="1" dirty="0" smtClean="0">
                <a:solidFill>
                  <a:srgbClr val="FF0000"/>
                </a:solidFill>
              </a:rPr>
              <a:t>     AIA (FITF)-Yes</a:t>
            </a:r>
          </a:p>
          <a:p>
            <a:r>
              <a:rPr lang="en-US" b="1" dirty="0">
                <a:solidFill>
                  <a:srgbClr val="FF0000"/>
                </a:solidFill>
              </a:rPr>
              <a:t>	</a:t>
            </a:r>
            <a:r>
              <a:rPr lang="en-US" b="1" dirty="0" smtClean="0">
                <a:solidFill>
                  <a:srgbClr val="FF0000"/>
                </a:solidFill>
              </a:rPr>
              <a:t>	     AIA (FITF)-Yes</a:t>
            </a:r>
            <a:endParaRPr lang="en-US" b="1" dirty="0">
              <a:solidFill>
                <a:srgbClr val="FF0000"/>
              </a:solidFill>
            </a:endParaRPr>
          </a:p>
        </p:txBody>
      </p:sp>
    </p:spTree>
    <p:extLst>
      <p:ext uri="{BB962C8B-B14F-4D97-AF65-F5344CB8AC3E}">
        <p14:creationId xmlns:p14="http://schemas.microsoft.com/office/powerpoint/2010/main" val="229832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4200" b="1" dirty="0" smtClean="0">
                <a:solidFill>
                  <a:srgbClr val="002060"/>
                </a:solidFill>
              </a:rPr>
              <a:t>Lessons Learned</a:t>
            </a:r>
            <a:endParaRPr lang="en-US" sz="4200" b="1" kern="1200" dirty="0">
              <a:solidFill>
                <a:srgbClr val="002060"/>
              </a:solidFill>
              <a:latin typeface="Georgia"/>
              <a:ea typeface="+mn-ea"/>
              <a:cs typeface="+mn-cs"/>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73</a:t>
            </a:fld>
            <a:endParaRPr lang="en-US" dirty="0">
              <a:solidFill>
                <a:prstClr val="black"/>
              </a:solidFill>
            </a:endParaRPr>
          </a:p>
        </p:txBody>
      </p:sp>
      <p:sp>
        <p:nvSpPr>
          <p:cNvPr id="7" name="TextBox 6"/>
          <p:cNvSpPr txBox="1"/>
          <p:nvPr/>
        </p:nvSpPr>
        <p:spPr>
          <a:xfrm>
            <a:off x="161441" y="1905000"/>
            <a:ext cx="8534400" cy="2800767"/>
          </a:xfrm>
          <a:prstGeom prst="rect">
            <a:avLst/>
          </a:prstGeom>
          <a:noFill/>
        </p:spPr>
        <p:txBody>
          <a:bodyPr wrap="square" rtlCol="0">
            <a:spAutoFit/>
          </a:bodyPr>
          <a:lstStyle/>
          <a:p>
            <a:pPr lvl="1" algn="ctr"/>
            <a:r>
              <a:rPr lang="en-US" sz="4800" u="sng" dirty="0" smtClean="0"/>
              <a:t>Take Home #1</a:t>
            </a:r>
          </a:p>
          <a:p>
            <a:pPr lvl="1" algn="ctr"/>
            <a:endParaRPr lang="en-US" sz="2400" dirty="0" smtClean="0"/>
          </a:p>
          <a:p>
            <a:pPr lvl="1" algn="ctr"/>
            <a:r>
              <a:rPr lang="en-US" sz="4000" dirty="0" smtClean="0"/>
              <a:t>Make sure your Application Data Sheets are accurate and complete</a:t>
            </a:r>
          </a:p>
          <a:p>
            <a:pPr lvl="1"/>
            <a:endParaRPr lang="en-US" sz="2400" dirty="0"/>
          </a:p>
        </p:txBody>
      </p:sp>
    </p:spTree>
    <p:extLst>
      <p:ext uri="{BB962C8B-B14F-4D97-AF65-F5344CB8AC3E}">
        <p14:creationId xmlns:p14="http://schemas.microsoft.com/office/powerpoint/2010/main" val="21053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lvl="1"/>
            <a:r>
              <a:rPr lang="en-US" sz="3200" b="1" dirty="0" smtClean="0">
                <a:solidFill>
                  <a:srgbClr val="002060"/>
                </a:solidFill>
              </a:rPr>
              <a:t>Tips for Application Data Sheets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74</a:t>
            </a:fld>
            <a:endParaRPr lang="en-US" dirty="0">
              <a:solidFill>
                <a:prstClr val="black"/>
              </a:solidFill>
            </a:endParaRPr>
          </a:p>
        </p:txBody>
      </p:sp>
      <p:sp>
        <p:nvSpPr>
          <p:cNvPr id="7" name="TextBox 6"/>
          <p:cNvSpPr txBox="1"/>
          <p:nvPr/>
        </p:nvSpPr>
        <p:spPr>
          <a:xfrm>
            <a:off x="-457200" y="1670756"/>
            <a:ext cx="9448800" cy="3262432"/>
          </a:xfrm>
          <a:prstGeom prst="rect">
            <a:avLst/>
          </a:prstGeom>
          <a:noFill/>
        </p:spPr>
        <p:txBody>
          <a:bodyPr wrap="square" rtlCol="0">
            <a:spAutoFit/>
          </a:bodyPr>
          <a:lstStyle/>
          <a:p>
            <a:pPr marL="1376363" lvl="3" indent="-457200">
              <a:buFont typeface="Wingdings" pitchFamily="2" charset="2"/>
              <a:buChar char="Ø"/>
            </a:pPr>
            <a:r>
              <a:rPr lang="en-US" sz="2600" dirty="0" smtClean="0"/>
              <a:t>Prior to filing an ADS, double </a:t>
            </a:r>
            <a:r>
              <a:rPr lang="en-US" sz="2600" dirty="0"/>
              <a:t>check d</a:t>
            </a:r>
            <a:r>
              <a:rPr lang="en-US" sz="2600" dirty="0" smtClean="0"/>
              <a:t>omestic benefit and/or foreign priority claim information (this is required in an ADS for applications filed on or after September 16, 2012)</a:t>
            </a:r>
          </a:p>
          <a:p>
            <a:pPr marL="2057400" lvl="4" indent="-571500">
              <a:buFont typeface="Arial" pitchFamily="34" charset="0"/>
              <a:buChar char="•"/>
            </a:pPr>
            <a:r>
              <a:rPr lang="en-US" sz="2600" dirty="0"/>
              <a:t>T</a:t>
            </a:r>
            <a:r>
              <a:rPr lang="en-US" sz="2600" dirty="0" smtClean="0"/>
              <a:t>ypos in serial numbers</a:t>
            </a:r>
          </a:p>
          <a:p>
            <a:pPr marL="2057400" lvl="4" indent="-571500">
              <a:buFont typeface="Arial" pitchFamily="34" charset="0"/>
              <a:buChar char="•"/>
            </a:pPr>
            <a:r>
              <a:rPr lang="en-US" sz="2600" dirty="0" smtClean="0"/>
              <a:t>Incorrect filing dates</a:t>
            </a:r>
          </a:p>
          <a:p>
            <a:pPr marL="2057400" lvl="4" indent="-571500">
              <a:buFont typeface="Arial" pitchFamily="34" charset="0"/>
              <a:buChar char="•"/>
            </a:pPr>
            <a:r>
              <a:rPr lang="en-US" sz="2600" dirty="0"/>
              <a:t>W</a:t>
            </a:r>
            <a:r>
              <a:rPr lang="en-US" sz="2600" dirty="0" smtClean="0"/>
              <a:t>rong relationship type (e.g. CON vs. CIP, etc.)</a:t>
            </a:r>
          </a:p>
          <a:p>
            <a:pPr marL="1490663" lvl="4" indent="-571500"/>
            <a:endParaRPr lang="en-US" sz="2400" dirty="0" smtClean="0"/>
          </a:p>
        </p:txBody>
      </p:sp>
    </p:spTree>
    <p:extLst>
      <p:ext uri="{BB962C8B-B14F-4D97-AF65-F5344CB8AC3E}">
        <p14:creationId xmlns:p14="http://schemas.microsoft.com/office/powerpoint/2010/main" val="241290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a:t>
            </a:r>
            <a:r>
              <a:rPr lang="en-US" sz="3200" b="1" dirty="0" smtClean="0">
                <a:solidFill>
                  <a:srgbClr val="002060"/>
                </a:solidFill>
              </a:rPr>
              <a:t>Sheets (cont.)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75</a:t>
            </a:fld>
            <a:endParaRPr lang="en-US" dirty="0">
              <a:solidFill>
                <a:prstClr val="black"/>
              </a:solidFill>
            </a:endParaRPr>
          </a:p>
        </p:txBody>
      </p:sp>
      <p:sp>
        <p:nvSpPr>
          <p:cNvPr id="7" name="TextBox 6"/>
          <p:cNvSpPr txBox="1"/>
          <p:nvPr/>
        </p:nvSpPr>
        <p:spPr>
          <a:xfrm>
            <a:off x="533400" y="1676400"/>
            <a:ext cx="8305800" cy="4462760"/>
          </a:xfrm>
          <a:prstGeom prst="rect">
            <a:avLst/>
          </a:prstGeom>
          <a:noFill/>
        </p:spPr>
        <p:txBody>
          <a:bodyPr wrap="square" rtlCol="0">
            <a:spAutoFit/>
          </a:bodyPr>
          <a:lstStyle/>
          <a:p>
            <a:pPr marL="804863" lvl="2" indent="-342900">
              <a:buFont typeface="Wingdings" pitchFamily="2" charset="2"/>
              <a:buChar char="Ø"/>
            </a:pPr>
            <a:r>
              <a:rPr lang="en-US" sz="2400" dirty="0" smtClean="0"/>
              <a:t>Be sure to indicate the correct relationship and order of the domestic benefit applications listed on the ADS.</a:t>
            </a:r>
          </a:p>
          <a:p>
            <a:pPr marL="801688" lvl="3"/>
            <a:r>
              <a:rPr lang="en-US" sz="2400" dirty="0" smtClean="0"/>
              <a:t>If the order is incorrect, then the Office of Patent Application Processing (OPAP) may not accurately capture the entire benefit claim.</a:t>
            </a:r>
          </a:p>
          <a:p>
            <a:pPr marL="1601788" lvl="4" indent="-342900">
              <a:buFont typeface="Georgia" pitchFamily="18" charset="0"/>
              <a:buChar char="─"/>
            </a:pPr>
            <a:r>
              <a:rPr lang="en-US" sz="2400" dirty="0" smtClean="0"/>
              <a:t>An example of an incorrect relationship is mis-identifying a 371 national stage entry as a CON of an international application.</a:t>
            </a:r>
          </a:p>
          <a:p>
            <a:pPr marL="1601788" lvl="4" indent="-342900">
              <a:buFont typeface="Georgia" pitchFamily="18" charset="0"/>
              <a:buChar char="─"/>
            </a:pPr>
            <a:r>
              <a:rPr lang="en-US" sz="2400" dirty="0" smtClean="0"/>
              <a:t>Another example is non-specific relationship identifiers (e.g. “Continuing” is non-specific; should be Continuation, Divisional or CIP).</a:t>
            </a:r>
          </a:p>
          <a:p>
            <a:pPr marL="1257300" lvl="2" indent="-342900">
              <a:buFont typeface="Arial" pitchFamily="34" charset="0"/>
              <a:buChar char="•"/>
            </a:pPr>
            <a:endParaRPr lang="en-US" sz="2000" dirty="0"/>
          </a:p>
        </p:txBody>
      </p:sp>
    </p:spTree>
    <p:extLst>
      <p:ext uri="{BB962C8B-B14F-4D97-AF65-F5344CB8AC3E}">
        <p14:creationId xmlns:p14="http://schemas.microsoft.com/office/powerpoint/2010/main" val="204183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lvl="1"/>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76</a:t>
            </a:fld>
            <a:endParaRPr lang="en-US" dirty="0">
              <a:solidFill>
                <a:prstClr val="black"/>
              </a:solidFill>
            </a:endParaRPr>
          </a:p>
        </p:txBody>
      </p:sp>
      <p:sp>
        <p:nvSpPr>
          <p:cNvPr id="7" name="TextBox 6"/>
          <p:cNvSpPr txBox="1"/>
          <p:nvPr/>
        </p:nvSpPr>
        <p:spPr>
          <a:xfrm>
            <a:off x="990600" y="1219200"/>
            <a:ext cx="7391400" cy="2431435"/>
          </a:xfrm>
          <a:prstGeom prst="rect">
            <a:avLst/>
          </a:prstGeom>
          <a:noFill/>
        </p:spPr>
        <p:txBody>
          <a:bodyPr wrap="square" rtlCol="0">
            <a:spAutoFit/>
          </a:bodyPr>
          <a:lstStyle/>
          <a:p>
            <a:pPr lvl="2"/>
            <a:endParaRPr lang="en-US" sz="2400" dirty="0" smtClean="0"/>
          </a:p>
          <a:p>
            <a:pPr marL="744538" lvl="2" indent="-457200">
              <a:buFont typeface="Wingdings" pitchFamily="2" charset="2"/>
              <a:buChar char="Ø"/>
            </a:pPr>
            <a:r>
              <a:rPr lang="en-US" sz="2600" dirty="0"/>
              <a:t>Prior to filing an ADS, </a:t>
            </a:r>
            <a:r>
              <a:rPr lang="en-US" sz="2600" dirty="0" smtClean="0"/>
              <a:t>review the check box next to the 1.55/1.78 statement</a:t>
            </a:r>
            <a:endParaRPr lang="en-US" sz="2400" dirty="0"/>
          </a:p>
          <a:p>
            <a:pPr lvl="1"/>
            <a:endParaRPr lang="en-US" sz="2400" dirty="0" smtClean="0"/>
          </a:p>
          <a:p>
            <a:pPr marL="800100" lvl="1" indent="-342900">
              <a:buFont typeface="Wingdings" pitchFamily="2" charset="2"/>
              <a:buChar char="Ø"/>
            </a:pPr>
            <a:r>
              <a:rPr lang="en-US" sz="2600" dirty="0" smtClean="0"/>
              <a:t>Below is the 1.55/1.78 </a:t>
            </a:r>
            <a:r>
              <a:rPr lang="en-US" sz="2600" dirty="0"/>
              <a:t>statement as it appears in the ADS form </a:t>
            </a:r>
            <a:r>
              <a:rPr lang="en-US" sz="2600" dirty="0" smtClean="0"/>
              <a:t>PTO/AIA/14.</a:t>
            </a:r>
            <a:endParaRPr lang="en-US" sz="2600" dirty="0"/>
          </a:p>
        </p:txBody>
      </p:sp>
      <p:pic>
        <p:nvPicPr>
          <p:cNvPr id="6" name="Picture 2" descr="check box on ADS for making 1.55/1.78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8229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7391400" y="3352800"/>
            <a:ext cx="1219200" cy="14176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70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77</a:t>
            </a:fld>
            <a:endParaRPr lang="en-US" dirty="0">
              <a:solidFill>
                <a:prstClr val="black"/>
              </a:solidFill>
            </a:endParaRPr>
          </a:p>
        </p:txBody>
      </p:sp>
      <p:sp>
        <p:nvSpPr>
          <p:cNvPr id="7" name="TextBox 6"/>
          <p:cNvSpPr txBox="1"/>
          <p:nvPr/>
        </p:nvSpPr>
        <p:spPr>
          <a:xfrm>
            <a:off x="152400" y="1919168"/>
            <a:ext cx="8763000" cy="3262432"/>
          </a:xfrm>
          <a:prstGeom prst="rect">
            <a:avLst/>
          </a:prstGeom>
          <a:noFill/>
        </p:spPr>
        <p:txBody>
          <a:bodyPr wrap="square" rtlCol="0">
            <a:spAutoFit/>
          </a:bodyPr>
          <a:lstStyle/>
          <a:p>
            <a:pPr lvl="1" algn="ctr"/>
            <a:endParaRPr lang="en-US" sz="2600" dirty="0" smtClean="0"/>
          </a:p>
          <a:p>
            <a:pPr marL="804863" lvl="2" indent="-342900">
              <a:buFont typeface="Wingdings" pitchFamily="2" charset="2"/>
              <a:buChar char="Ø"/>
            </a:pPr>
            <a:r>
              <a:rPr lang="en-US" sz="2600" dirty="0" smtClean="0"/>
              <a:t>Do NOT check the 1.55/1.78 statement in transition applications that are proper CONs or DIVs of a parent application filed prior to March 16, 2013.</a:t>
            </a:r>
          </a:p>
          <a:p>
            <a:pPr marL="1254125" lvl="3" indent="-400050">
              <a:buFont typeface="Arial" pitchFamily="34" charset="0"/>
              <a:buChar char="•"/>
            </a:pPr>
            <a:r>
              <a:rPr lang="en-US" sz="2600" dirty="0" smtClean="0"/>
              <a:t>Since March 16, 2013, we have mailed CON/DIV conflict letters and changed the AIA indicator in over 2,000 applications.</a:t>
            </a:r>
            <a:endParaRPr lang="en-US" sz="2600" dirty="0"/>
          </a:p>
          <a:p>
            <a:pPr lvl="1"/>
            <a:endParaRPr lang="en-US" sz="2400" dirty="0"/>
          </a:p>
        </p:txBody>
      </p:sp>
    </p:spTree>
    <p:extLst>
      <p:ext uri="{BB962C8B-B14F-4D97-AF65-F5344CB8AC3E}">
        <p14:creationId xmlns:p14="http://schemas.microsoft.com/office/powerpoint/2010/main" val="185429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78</a:t>
            </a:fld>
            <a:endParaRPr lang="en-US" dirty="0">
              <a:solidFill>
                <a:prstClr val="black"/>
              </a:solidFill>
            </a:endParaRPr>
          </a:p>
        </p:txBody>
      </p:sp>
      <p:pic>
        <p:nvPicPr>
          <p:cNvPr id="2" name="Picture 2" descr="CON/DIV conflict 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11118"/>
            <a:ext cx="7620000" cy="463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1748135"/>
            <a:ext cx="3898824" cy="461665"/>
          </a:xfrm>
          <a:prstGeom prst="rect">
            <a:avLst/>
          </a:prstGeom>
          <a:solidFill>
            <a:schemeClr val="bg1"/>
          </a:solidFill>
          <a:ln w="38100">
            <a:solidFill>
              <a:srgbClr val="002060"/>
            </a:solidFill>
          </a:ln>
        </p:spPr>
        <p:txBody>
          <a:bodyPr wrap="none" rtlCol="0">
            <a:spAutoFit/>
          </a:bodyPr>
          <a:lstStyle/>
          <a:p>
            <a:r>
              <a:rPr lang="en-US" sz="2400" b="1" dirty="0" smtClean="0">
                <a:solidFill>
                  <a:srgbClr val="002060"/>
                </a:solidFill>
              </a:rPr>
              <a:t>CON/DIV conflict letter</a:t>
            </a:r>
            <a:endParaRPr lang="en-US" sz="2400" b="1" dirty="0">
              <a:solidFill>
                <a:srgbClr val="002060"/>
              </a:solidFill>
            </a:endParaRPr>
          </a:p>
        </p:txBody>
      </p:sp>
    </p:spTree>
    <p:extLst>
      <p:ext uri="{BB962C8B-B14F-4D97-AF65-F5344CB8AC3E}">
        <p14:creationId xmlns:p14="http://schemas.microsoft.com/office/powerpoint/2010/main" val="18917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79</a:t>
            </a:fld>
            <a:endParaRPr lang="en-US" dirty="0">
              <a:solidFill>
                <a:prstClr val="black"/>
              </a:solidFill>
            </a:endParaRPr>
          </a:p>
        </p:txBody>
      </p:sp>
      <p:sp>
        <p:nvSpPr>
          <p:cNvPr id="7" name="TextBox 6"/>
          <p:cNvSpPr txBox="1"/>
          <p:nvPr/>
        </p:nvSpPr>
        <p:spPr>
          <a:xfrm>
            <a:off x="228600" y="1066800"/>
            <a:ext cx="8458200" cy="5386090"/>
          </a:xfrm>
          <a:prstGeom prst="rect">
            <a:avLst/>
          </a:prstGeom>
          <a:noFill/>
        </p:spPr>
        <p:txBody>
          <a:bodyPr wrap="square" rtlCol="0">
            <a:spAutoFit/>
          </a:bodyPr>
          <a:lstStyle/>
          <a:p>
            <a:pPr lvl="1" algn="ctr"/>
            <a:endParaRPr lang="en-US" sz="1200" dirty="0">
              <a:solidFill>
                <a:srgbClr val="002060"/>
              </a:solidFill>
            </a:endParaRPr>
          </a:p>
          <a:p>
            <a:pPr lvl="1" algn="ctr"/>
            <a:endParaRPr lang="en-US" sz="2400" dirty="0" smtClean="0">
              <a:solidFill>
                <a:srgbClr val="002060"/>
              </a:solidFill>
            </a:endParaRPr>
          </a:p>
          <a:p>
            <a:pPr lvl="2" indent="-452438">
              <a:buFont typeface="Wingdings" pitchFamily="2" charset="2"/>
              <a:buChar char="Ø"/>
            </a:pPr>
            <a:r>
              <a:rPr lang="en-US" sz="2400" dirty="0" smtClean="0"/>
              <a:t>A corrected ADS should </a:t>
            </a:r>
            <a:r>
              <a:rPr lang="en-US" sz="2400" dirty="0"/>
              <a:t>be accompanied by a </a:t>
            </a:r>
            <a:r>
              <a:rPr lang="en-US" sz="2400" dirty="0" smtClean="0"/>
              <a:t>properly identified/indexed paper </a:t>
            </a:r>
            <a:r>
              <a:rPr lang="en-US" sz="2400" dirty="0"/>
              <a:t>requesting </a:t>
            </a:r>
            <a:r>
              <a:rPr lang="en-US" sz="2400" dirty="0" smtClean="0"/>
              <a:t>action, such as,</a:t>
            </a:r>
          </a:p>
          <a:p>
            <a:pPr marL="1252538" lvl="3" indent="-342900">
              <a:buFont typeface="Arial" pitchFamily="34" charset="0"/>
              <a:buChar char="•"/>
            </a:pPr>
            <a:r>
              <a:rPr lang="en-US" sz="2400" dirty="0" smtClean="0"/>
              <a:t>a</a:t>
            </a:r>
            <a:r>
              <a:rPr lang="en-US" sz="2400" b="1" dirty="0" smtClean="0"/>
              <a:t> request for a corrected filing receipt</a:t>
            </a:r>
            <a:r>
              <a:rPr lang="en-US" sz="2400" dirty="0"/>
              <a:t> </a:t>
            </a:r>
            <a:r>
              <a:rPr lang="en-US" sz="2400" dirty="0" smtClean="0"/>
              <a:t>or</a:t>
            </a:r>
          </a:p>
          <a:p>
            <a:pPr marL="1252538" lvl="3" indent="-342900">
              <a:buFont typeface="Arial" pitchFamily="34" charset="0"/>
              <a:buChar char="•"/>
            </a:pPr>
            <a:r>
              <a:rPr lang="en-US" sz="2400" dirty="0" smtClean="0"/>
              <a:t>a request </a:t>
            </a:r>
            <a:r>
              <a:rPr lang="en-US" sz="2400" dirty="0"/>
              <a:t>to correct inventorship (Rule 48 </a:t>
            </a:r>
            <a:r>
              <a:rPr lang="en-US" sz="2400" dirty="0" smtClean="0"/>
              <a:t>petition)</a:t>
            </a:r>
          </a:p>
          <a:p>
            <a:pPr marL="1252538" lvl="3" indent="-342900">
              <a:buFont typeface="Arial" pitchFamily="34" charset="0"/>
              <a:buChar char="•"/>
            </a:pPr>
            <a:endParaRPr lang="en-US" sz="2400" dirty="0" smtClean="0"/>
          </a:p>
          <a:p>
            <a:pPr marL="909638" lvl="3"/>
            <a:r>
              <a:rPr lang="en-US" sz="2400" dirty="0" smtClean="0"/>
              <a:t>Information regarding proper indexing of papers can </a:t>
            </a:r>
            <a:r>
              <a:rPr lang="en-US" sz="2400" dirty="0"/>
              <a:t>be found at </a:t>
            </a:r>
            <a:r>
              <a:rPr lang="en-US" sz="2400" dirty="0" smtClean="0"/>
              <a:t>the following three web sites:</a:t>
            </a:r>
          </a:p>
          <a:p>
            <a:pPr marL="1252538" lvl="3" indent="-342900">
              <a:buFont typeface="Arial" pitchFamily="34" charset="0"/>
              <a:buChar char="•"/>
            </a:pPr>
            <a:endParaRPr lang="en-US" sz="1200" dirty="0" smtClean="0">
              <a:solidFill>
                <a:srgbClr val="002060"/>
              </a:solidFill>
            </a:endParaRPr>
          </a:p>
          <a:p>
            <a:pPr marL="1430338" lvl="4" indent="-515938"/>
            <a:r>
              <a:rPr lang="en-US" dirty="0" smtClean="0">
                <a:solidFill>
                  <a:srgbClr val="002060"/>
                </a:solidFill>
                <a:hlinkClick r:id="rId3"/>
              </a:rPr>
              <a:t>http</a:t>
            </a:r>
            <a:r>
              <a:rPr lang="en-US" dirty="0">
                <a:solidFill>
                  <a:srgbClr val="002060"/>
                </a:solidFill>
                <a:hlinkClick r:id="rId3"/>
              </a:rPr>
              <a:t>://</a:t>
            </a:r>
            <a:r>
              <a:rPr lang="en-US" dirty="0" smtClean="0">
                <a:solidFill>
                  <a:srgbClr val="002060"/>
                </a:solidFill>
                <a:hlinkClick r:id="rId3"/>
              </a:rPr>
              <a:t>www.uspto.gov/ebc/portal/efs/rules_doc_codes.htm</a:t>
            </a:r>
            <a:endParaRPr lang="en-US" dirty="0" smtClean="0">
              <a:solidFill>
                <a:srgbClr val="002060"/>
              </a:solidFill>
            </a:endParaRPr>
          </a:p>
          <a:p>
            <a:pPr marL="1430338" lvl="4" indent="-515938"/>
            <a:endParaRPr lang="en-US" sz="800" dirty="0" smtClean="0">
              <a:solidFill>
                <a:srgbClr val="002060"/>
              </a:solidFill>
            </a:endParaRPr>
          </a:p>
          <a:p>
            <a:pPr marL="1430338" lvl="4" indent="-515938"/>
            <a:r>
              <a:rPr lang="en-US" u="sng" dirty="0">
                <a:hlinkClick r:id="rId4"/>
              </a:rPr>
              <a:t>http://</a:t>
            </a:r>
            <a:r>
              <a:rPr lang="en-US" u="sng" dirty="0" smtClean="0">
                <a:hlinkClick r:id="rId4"/>
              </a:rPr>
              <a:t>www.uspto.gov/patents/process/file/efs/guidance/EFS-WebQuickStartGuide.pdf</a:t>
            </a:r>
            <a:endParaRPr lang="en-US" u="sng" dirty="0" smtClean="0"/>
          </a:p>
          <a:p>
            <a:pPr marL="1430338" lvl="4" indent="-515938"/>
            <a:endParaRPr lang="en-US" sz="800" u="sng" dirty="0" smtClean="0"/>
          </a:p>
          <a:p>
            <a:pPr marL="1430338" lvl="4" indent="-515938"/>
            <a:r>
              <a:rPr lang="en-US" u="sng" dirty="0">
                <a:hlinkClick r:id="rId5"/>
              </a:rPr>
              <a:t>http://www.uspto.gov/ebc/portal/efs/cbt/efs-web-training.ppt</a:t>
            </a:r>
            <a:endParaRPr lang="en-US" dirty="0"/>
          </a:p>
          <a:p>
            <a:pPr marL="1485900" lvl="4" indent="-342900">
              <a:buFont typeface="Courier New" pitchFamily="49" charset="0"/>
              <a:buChar char="o"/>
            </a:pPr>
            <a:endParaRPr lang="en-US" sz="2000" u="sng" dirty="0" smtClean="0"/>
          </a:p>
          <a:p>
            <a:pPr marL="1485900" lvl="4" indent="-342900">
              <a:buFont typeface="Courier New" pitchFamily="49" charset="0"/>
              <a:buChar char="o"/>
            </a:pPr>
            <a:endParaRPr lang="en-US" sz="2000" dirty="0">
              <a:solidFill>
                <a:srgbClr val="002060"/>
              </a:solidFill>
            </a:endParaRPr>
          </a:p>
        </p:txBody>
      </p:sp>
    </p:spTree>
    <p:extLst>
      <p:ext uri="{BB962C8B-B14F-4D97-AF65-F5344CB8AC3E}">
        <p14:creationId xmlns:p14="http://schemas.microsoft.com/office/powerpoint/2010/main" val="81306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4800" b="1" dirty="0" smtClean="0">
                <a:solidFill>
                  <a:srgbClr val="002060"/>
                </a:solidFill>
              </a:rPr>
              <a:t>Public Forum Agenda</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a:t>
            </a:fld>
            <a:endParaRPr lang="en-US" dirty="0">
              <a:solidFill>
                <a:prstClr val="black"/>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3433985203"/>
              </p:ext>
            </p:extLst>
          </p:nvPr>
        </p:nvGraphicFramePr>
        <p:xfrm>
          <a:off x="228600" y="1295400"/>
          <a:ext cx="8763000" cy="4701367"/>
        </p:xfrm>
        <a:graphic>
          <a:graphicData uri="http://schemas.openxmlformats.org/drawingml/2006/table">
            <a:tbl>
              <a:tblPr firstRow="1" bandRow="1">
                <a:tableStyleId>{5C22544A-7EE6-4342-B048-85BDC9FD1C3A}</a:tableStyleId>
              </a:tblPr>
              <a:tblGrid>
                <a:gridCol w="2769551"/>
                <a:gridCol w="5993449"/>
              </a:tblGrid>
              <a:tr h="335063">
                <a:tc>
                  <a:txBody>
                    <a:bodyPr/>
                    <a:lstStyle/>
                    <a:p>
                      <a:pPr algn="ctr"/>
                      <a:r>
                        <a:rPr lang="en-US" sz="1800" dirty="0" smtClean="0">
                          <a:solidFill>
                            <a:srgbClr val="FFFF00"/>
                          </a:solidFill>
                        </a:rPr>
                        <a:t>Time</a:t>
                      </a:r>
                      <a:endParaRPr lang="en-US" sz="1800" dirty="0">
                        <a:solidFill>
                          <a:srgbClr val="FFFF00"/>
                        </a:solidFill>
                      </a:endParaRPr>
                    </a:p>
                  </a:txBody>
                  <a:tcPr/>
                </a:tc>
                <a:tc>
                  <a:txBody>
                    <a:bodyPr/>
                    <a:lstStyle/>
                    <a:p>
                      <a:pPr algn="ctr"/>
                      <a:r>
                        <a:rPr lang="en-US" sz="1800" dirty="0" smtClean="0">
                          <a:solidFill>
                            <a:srgbClr val="FFFF00"/>
                          </a:solidFill>
                        </a:rPr>
                        <a:t>Topic</a:t>
                      </a:r>
                      <a:endParaRPr lang="en-US" sz="1800" dirty="0">
                        <a:solidFill>
                          <a:srgbClr val="FFFF00"/>
                        </a:solidFill>
                      </a:endParaRPr>
                    </a:p>
                  </a:txBody>
                  <a:tcPr/>
                </a:tc>
              </a:tr>
              <a:tr h="548640">
                <a:tc>
                  <a:txBody>
                    <a:bodyPr/>
                    <a:lstStyle/>
                    <a:p>
                      <a:pPr algn="ctr"/>
                      <a:r>
                        <a:rPr lang="en-US" sz="1400" dirty="0" smtClean="0"/>
                        <a:t>1:oo PM to 1:15 PM</a:t>
                      </a:r>
                      <a:endParaRPr lang="en-US" sz="1400" dirty="0"/>
                    </a:p>
                  </a:txBody>
                  <a:tcPr/>
                </a:tc>
                <a:tc>
                  <a:txBody>
                    <a:bodyPr/>
                    <a:lstStyle/>
                    <a:p>
                      <a:r>
                        <a:rPr lang="en-US" sz="1400" b="1" dirty="0" smtClean="0"/>
                        <a:t>Welcome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Janet Gongola,</a:t>
                      </a:r>
                      <a:r>
                        <a:rPr lang="en-US" sz="1400" i="1" baseline="0" dirty="0" smtClean="0"/>
                        <a:t> </a:t>
                      </a:r>
                      <a:r>
                        <a:rPr lang="en-US" sz="1400" i="1" dirty="0" smtClean="0"/>
                        <a:t>Senior Advisor to the Deputy Director</a:t>
                      </a:r>
                    </a:p>
                  </a:txBody>
                  <a:tcPr/>
                </a:tc>
              </a:tr>
              <a:tr h="544462">
                <a:tc>
                  <a:txBody>
                    <a:bodyPr/>
                    <a:lstStyle/>
                    <a:p>
                      <a:pPr algn="ctr"/>
                      <a:endParaRPr lang="en-US" sz="1400" dirty="0"/>
                    </a:p>
                  </a:txBody>
                  <a:tcPr/>
                </a:tc>
                <a:tc>
                  <a:txBody>
                    <a:bodyPr/>
                    <a:lstStyle/>
                    <a:p>
                      <a:r>
                        <a:rPr lang="en-US" sz="1400" b="1" i="0" dirty="0" smtClean="0"/>
                        <a:t>Opening Remarks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Michelle K. Lee,</a:t>
                      </a:r>
                      <a:r>
                        <a:rPr lang="en-US" sz="1400" i="1" baseline="0" dirty="0" smtClean="0"/>
                        <a:t> </a:t>
                      </a:r>
                      <a:r>
                        <a:rPr lang="en-US" sz="1400" i="1" dirty="0" smtClean="0"/>
                        <a:t>Deputy</a:t>
                      </a:r>
                      <a:r>
                        <a:rPr lang="en-US" sz="1400" i="1" baseline="0" dirty="0" smtClean="0"/>
                        <a:t> Under Secretary and Deputy Director</a:t>
                      </a:r>
                      <a:endParaRPr lang="en-US" sz="1400" i="1" dirty="0" smtClean="0"/>
                    </a:p>
                  </a:txBody>
                  <a:tcPr/>
                </a:tc>
              </a:tr>
              <a:tr h="544462">
                <a:tc>
                  <a:txBody>
                    <a:bodyPr/>
                    <a:lstStyle/>
                    <a:p>
                      <a:pPr algn="ctr"/>
                      <a:r>
                        <a:rPr lang="en-US" sz="1400" dirty="0" smtClean="0"/>
                        <a:t>1:15 PM to 2:15 PM</a:t>
                      </a:r>
                      <a:endParaRPr lang="en-US" sz="1400" dirty="0"/>
                    </a:p>
                  </a:txBody>
                  <a:tcPr/>
                </a:tc>
                <a:tc>
                  <a:txBody>
                    <a:bodyPr/>
                    <a:lstStyle/>
                    <a:p>
                      <a:r>
                        <a:rPr lang="en-US" sz="1400" b="1" baseline="0" dirty="0" smtClean="0"/>
                        <a:t>Will My Application Be Examined Under AIA (FITF) Or Not?</a:t>
                      </a:r>
                    </a:p>
                    <a:p>
                      <a:r>
                        <a:rPr lang="en-US" sz="1400" i="1" baseline="0" dirty="0" smtClean="0"/>
                        <a:t>Cassandra Spyrou, QAS in TC 2800</a:t>
                      </a:r>
                      <a:endParaRPr lang="en-US" sz="1400" i="1" dirty="0" smtClean="0"/>
                    </a:p>
                  </a:txBody>
                  <a:tcPr/>
                </a:tc>
              </a:tr>
              <a:tr h="544462">
                <a:tc>
                  <a:txBody>
                    <a:bodyPr/>
                    <a:lstStyle/>
                    <a:p>
                      <a:pPr algn="ctr"/>
                      <a:r>
                        <a:rPr lang="en-US" sz="1400" dirty="0" smtClean="0"/>
                        <a:t>2:15 PM to 3:00 PM</a:t>
                      </a:r>
                      <a:endParaRPr lang="en-US" sz="1400" dirty="0"/>
                    </a:p>
                  </a:txBody>
                  <a:tcPr/>
                </a:tc>
                <a:tc>
                  <a:txBody>
                    <a:bodyPr/>
                    <a:lstStyle/>
                    <a:p>
                      <a:r>
                        <a:rPr lang="en-US" sz="1400" b="1" dirty="0" smtClean="0"/>
                        <a:t>FITF</a:t>
                      </a:r>
                      <a:r>
                        <a:rPr lang="en-US" sz="1400" b="1" baseline="0" dirty="0" smtClean="0"/>
                        <a:t> -- </a:t>
                      </a:r>
                      <a:r>
                        <a:rPr lang="en-US" sz="1400" b="1" dirty="0" smtClean="0"/>
                        <a:t>A Year in Review</a:t>
                      </a:r>
                    </a:p>
                    <a:p>
                      <a:r>
                        <a:rPr lang="en-US" sz="1400" i="1" dirty="0" smtClean="0"/>
                        <a:t>Tom </a:t>
                      </a:r>
                      <a:r>
                        <a:rPr lang="en-US" sz="1400" i="1" baseline="0" dirty="0" smtClean="0"/>
                        <a:t>Hughes, SPE in TC 3700</a:t>
                      </a:r>
                      <a:endParaRPr lang="en-US" sz="1400" i="1" dirty="0" smtClean="0"/>
                    </a:p>
                  </a:txBody>
                  <a:tcPr/>
                </a:tc>
              </a:tr>
              <a:tr h="313156">
                <a:tc>
                  <a:txBody>
                    <a:bodyPr/>
                    <a:lstStyle/>
                    <a:p>
                      <a:pPr algn="ctr"/>
                      <a:r>
                        <a:rPr lang="en-US" sz="1400" dirty="0" smtClean="0"/>
                        <a:t>3:00 PM to 3:15 PM</a:t>
                      </a:r>
                      <a:endParaRPr lang="en-US" sz="1400" dirty="0"/>
                    </a:p>
                  </a:txBody>
                  <a:tcPr/>
                </a:tc>
                <a:tc>
                  <a:txBody>
                    <a:bodyPr/>
                    <a:lstStyle/>
                    <a:p>
                      <a:r>
                        <a:rPr lang="en-US" sz="1400" b="1" dirty="0" smtClean="0"/>
                        <a:t>BREAK</a:t>
                      </a:r>
                      <a:endParaRPr lang="en-US" sz="1400" b="1" dirty="0"/>
                    </a:p>
                  </a:txBody>
                  <a:tcPr/>
                </a:tc>
              </a:tr>
              <a:tr h="777803">
                <a:tc>
                  <a:txBody>
                    <a:bodyPr/>
                    <a:lstStyle/>
                    <a:p>
                      <a:pPr algn="ctr"/>
                      <a:r>
                        <a:rPr lang="en-US" sz="1400" dirty="0" smtClean="0"/>
                        <a:t>3:15 PM to 4:20 PM</a:t>
                      </a:r>
                      <a:endParaRPr lang="en-US" sz="1400" dirty="0"/>
                    </a:p>
                  </a:txBody>
                  <a:tcPr/>
                </a:tc>
                <a:tc>
                  <a:txBody>
                    <a:bodyPr/>
                    <a:lstStyle/>
                    <a:p>
                      <a:r>
                        <a:rPr lang="en-US" sz="1400" b="1" dirty="0" smtClean="0"/>
                        <a:t>FITF Overview and Tips on Responding to Prior Art Rejections</a:t>
                      </a:r>
                    </a:p>
                    <a:p>
                      <a:r>
                        <a:rPr lang="en-US" sz="1400" i="1" dirty="0" smtClean="0"/>
                        <a:t>Kathleen Fonda, Senior Legal Advisor</a:t>
                      </a:r>
                    </a:p>
                    <a:p>
                      <a:r>
                        <a:rPr lang="en-US" sz="1400" i="1" dirty="0" smtClean="0"/>
                        <a:t>Office</a:t>
                      </a:r>
                      <a:r>
                        <a:rPr lang="en-US" sz="1400" i="1" baseline="0" dirty="0" smtClean="0"/>
                        <a:t> of Patent Legal Administration</a:t>
                      </a:r>
                      <a:endParaRPr lang="en-US" sz="1400" i="1" dirty="0"/>
                    </a:p>
                  </a:txBody>
                  <a:tcPr/>
                </a:tc>
              </a:tr>
              <a:tr h="544462">
                <a:tc>
                  <a:txBody>
                    <a:bodyPr/>
                    <a:lstStyle/>
                    <a:p>
                      <a:pPr algn="ctr"/>
                      <a:r>
                        <a:rPr lang="en-US" sz="1400" dirty="0" smtClean="0"/>
                        <a:t>4:20 PM to 4:30 PM</a:t>
                      </a:r>
                      <a:endParaRPr lang="en-US" sz="1400" dirty="0"/>
                    </a:p>
                  </a:txBody>
                  <a:tcPr/>
                </a:tc>
                <a:tc>
                  <a:txBody>
                    <a:bodyPr/>
                    <a:lstStyle/>
                    <a:p>
                      <a:r>
                        <a:rPr lang="en-US" sz="1400" b="1" dirty="0" smtClean="0"/>
                        <a:t>Tour of the AIA (FITF) Website</a:t>
                      </a:r>
                    </a:p>
                    <a:p>
                      <a:r>
                        <a:rPr lang="en-US" sz="1400" i="1" dirty="0" smtClean="0"/>
                        <a:t>Kathleen Bragdon,</a:t>
                      </a:r>
                      <a:r>
                        <a:rPr lang="en-US" sz="1400" i="1" baseline="0" dirty="0" smtClean="0"/>
                        <a:t> QAS in TC 1600</a:t>
                      </a:r>
                      <a:endParaRPr lang="en-US" sz="1400" i="1" dirty="0"/>
                    </a:p>
                  </a:txBody>
                  <a:tcPr/>
                </a:tc>
              </a:tr>
              <a:tr h="311121">
                <a:tc>
                  <a:txBody>
                    <a:bodyPr/>
                    <a:lstStyle/>
                    <a:p>
                      <a:pPr algn="ctr"/>
                      <a:r>
                        <a:rPr lang="en-US" sz="1400" dirty="0" smtClean="0"/>
                        <a:t>4:30 PM</a:t>
                      </a:r>
                      <a:r>
                        <a:rPr lang="en-US" sz="1400" baseline="0" dirty="0" smtClean="0"/>
                        <a:t> to 5:00 PM</a:t>
                      </a:r>
                      <a:endParaRPr lang="en-US" sz="1400" dirty="0"/>
                    </a:p>
                  </a:txBody>
                  <a:tcPr/>
                </a:tc>
                <a:tc>
                  <a:txBody>
                    <a:bodyPr/>
                    <a:lstStyle/>
                    <a:p>
                      <a:r>
                        <a:rPr lang="en-US" sz="1400" b="1" dirty="0" smtClean="0"/>
                        <a:t>Q&amp;A Panel Discussion </a:t>
                      </a:r>
                      <a:r>
                        <a:rPr lang="en-US" sz="1400" b="0" i="1" dirty="0" smtClean="0"/>
                        <a:t>(Hughes, Spyrou,</a:t>
                      </a:r>
                      <a:r>
                        <a:rPr lang="en-US" sz="1400" b="0" i="1" baseline="0" dirty="0" smtClean="0"/>
                        <a:t> Fonda, Bragdon)</a:t>
                      </a:r>
                      <a:endParaRPr lang="en-US" sz="1400" b="0" i="1" dirty="0" smtClean="0"/>
                    </a:p>
                    <a:p>
                      <a:r>
                        <a:rPr lang="en-US" sz="1400" i="1" dirty="0" smtClean="0"/>
                        <a:t>Christopher</a:t>
                      </a:r>
                      <a:r>
                        <a:rPr lang="en-US" sz="1400" i="1" baseline="0" dirty="0" smtClean="0"/>
                        <a:t> Grant, QAS in TC 2400 (Moderator)</a:t>
                      </a:r>
                      <a:endParaRPr lang="en-US" sz="1400" i="1" dirty="0"/>
                    </a:p>
                  </a:txBody>
                  <a:tcPr/>
                </a:tc>
              </a:tr>
            </a:tbl>
          </a:graphicData>
        </a:graphic>
      </p:graphicFrame>
    </p:spTree>
    <p:extLst>
      <p:ext uri="{BB962C8B-B14F-4D97-AF65-F5344CB8AC3E}">
        <p14:creationId xmlns:p14="http://schemas.microsoft.com/office/powerpoint/2010/main" val="112048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80</a:t>
            </a:fld>
            <a:endParaRPr lang="en-US" dirty="0">
              <a:solidFill>
                <a:prstClr val="black"/>
              </a:solidFill>
            </a:endParaRPr>
          </a:p>
        </p:txBody>
      </p:sp>
      <p:sp>
        <p:nvSpPr>
          <p:cNvPr id="7" name="TextBox 6"/>
          <p:cNvSpPr txBox="1"/>
          <p:nvPr/>
        </p:nvSpPr>
        <p:spPr>
          <a:xfrm>
            <a:off x="304800" y="1600200"/>
            <a:ext cx="8305800" cy="4093428"/>
          </a:xfrm>
          <a:prstGeom prst="rect">
            <a:avLst/>
          </a:prstGeom>
          <a:noFill/>
        </p:spPr>
        <p:txBody>
          <a:bodyPr wrap="square" rtlCol="0">
            <a:spAutoFit/>
          </a:bodyPr>
          <a:lstStyle/>
          <a:p>
            <a:pPr marL="804863" lvl="2" indent="-342900">
              <a:buFont typeface="Wingdings" pitchFamily="2" charset="2"/>
              <a:buChar char="Ø"/>
            </a:pPr>
            <a:r>
              <a:rPr lang="en-US" sz="2600" dirty="0" smtClean="0"/>
              <a:t>A corrected </a:t>
            </a:r>
            <a:r>
              <a:rPr lang="en-US" sz="2600" dirty="0"/>
              <a:t>ADS (for applications filed on or after September 16, 2012) must be marked up as set forth in 37 CFR </a:t>
            </a:r>
            <a:r>
              <a:rPr lang="en-US" sz="2600" dirty="0" smtClean="0"/>
              <a:t>1.76(c). </a:t>
            </a:r>
          </a:p>
          <a:p>
            <a:pPr marL="804863" lvl="2" indent="-342900">
              <a:buFont typeface="Wingdings" pitchFamily="2" charset="2"/>
              <a:buChar char="Ø"/>
            </a:pPr>
            <a:endParaRPr lang="en-US" sz="2600" dirty="0" smtClean="0"/>
          </a:p>
          <a:p>
            <a:pPr marL="804863" lvl="2" indent="-342900">
              <a:buFont typeface="Wingdings" pitchFamily="2" charset="2"/>
              <a:buChar char="Ø"/>
            </a:pPr>
            <a:r>
              <a:rPr lang="en-US" sz="2600" dirty="0" smtClean="0"/>
              <a:t>A </a:t>
            </a:r>
            <a:r>
              <a:rPr lang="en-US" sz="2600" dirty="0"/>
              <a:t>corrected ADS </a:t>
            </a:r>
            <a:r>
              <a:rPr lang="en-US" sz="2600" dirty="0" smtClean="0"/>
              <a:t>showing changes relative to the information of record is required </a:t>
            </a:r>
            <a:r>
              <a:rPr lang="en-US" sz="2600" u="sng" dirty="0" smtClean="0"/>
              <a:t>regardless of whether an ADS has been previously filed or not</a:t>
            </a:r>
            <a:r>
              <a:rPr lang="en-US" sz="2600" dirty="0" smtClean="0"/>
              <a:t>.  </a:t>
            </a:r>
          </a:p>
          <a:p>
            <a:pPr marL="804863" lvl="2" indent="-342900">
              <a:buFont typeface="Wingdings" pitchFamily="2" charset="2"/>
              <a:buChar char="Ø"/>
            </a:pPr>
            <a:endParaRPr lang="en-US" sz="2600" dirty="0" smtClean="0"/>
          </a:p>
          <a:p>
            <a:pPr marL="804863" lvl="2" indent="-342900">
              <a:buFont typeface="Wingdings" pitchFamily="2" charset="2"/>
              <a:buChar char="Ø"/>
            </a:pPr>
            <a:r>
              <a:rPr lang="en-US" sz="2600" dirty="0" smtClean="0"/>
              <a:t>The corrected ADS will not be processed unless markings showing the changes are provided.  </a:t>
            </a:r>
          </a:p>
        </p:txBody>
      </p:sp>
    </p:spTree>
    <p:extLst>
      <p:ext uri="{BB962C8B-B14F-4D97-AF65-F5344CB8AC3E}">
        <p14:creationId xmlns:p14="http://schemas.microsoft.com/office/powerpoint/2010/main" val="124260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Application Data Sheets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81</a:t>
            </a:fld>
            <a:endParaRPr lang="en-US" dirty="0">
              <a:solidFill>
                <a:prstClr val="black"/>
              </a:solidFill>
            </a:endParaRPr>
          </a:p>
        </p:txBody>
      </p:sp>
      <p:sp>
        <p:nvSpPr>
          <p:cNvPr id="7" name="TextBox 6"/>
          <p:cNvSpPr txBox="1"/>
          <p:nvPr/>
        </p:nvSpPr>
        <p:spPr>
          <a:xfrm>
            <a:off x="-228600" y="1600200"/>
            <a:ext cx="8991600" cy="4739759"/>
          </a:xfrm>
          <a:prstGeom prst="rect">
            <a:avLst/>
          </a:prstGeom>
          <a:noFill/>
        </p:spPr>
        <p:txBody>
          <a:bodyPr wrap="square" rtlCol="0">
            <a:spAutoFit/>
          </a:bodyPr>
          <a:lstStyle/>
          <a:p>
            <a:pPr marL="1371600" lvl="2" indent="-457200">
              <a:buFont typeface="Wingdings" pitchFamily="2" charset="2"/>
              <a:buChar char="Ø"/>
            </a:pPr>
            <a:r>
              <a:rPr lang="en-US" sz="2600" dirty="0" smtClean="0"/>
              <a:t>Foreign priority and domestic benefit claims in applications filed on or after September 16, 2012 </a:t>
            </a:r>
            <a:r>
              <a:rPr lang="en-US" sz="2600" b="1" dirty="0" smtClean="0"/>
              <a:t>MUST</a:t>
            </a:r>
            <a:r>
              <a:rPr lang="en-US" sz="2600" dirty="0" smtClean="0"/>
              <a:t> appear in an ADS.  See 37 CFR 1.55 for foreign priority claims and 37 CFR 1.78 for domestic benefit claims.</a:t>
            </a:r>
          </a:p>
          <a:p>
            <a:pPr marL="1714500" lvl="3" indent="-342900">
              <a:buFont typeface="Arial" pitchFamily="34" charset="0"/>
              <a:buChar char="•"/>
            </a:pPr>
            <a:r>
              <a:rPr lang="en-US" sz="2600" dirty="0" smtClean="0"/>
              <a:t>Priority/benefit claims made in the first line of the specification or in the oath/declaration are not effective and will NOT be reflected in the filing receipt.</a:t>
            </a:r>
          </a:p>
          <a:p>
            <a:pPr marL="1714500" lvl="3" indent="-342900">
              <a:buFont typeface="Arial" pitchFamily="34" charset="0"/>
              <a:buChar char="•"/>
            </a:pPr>
            <a:endParaRPr lang="en-US" sz="2200" dirty="0" smtClean="0"/>
          </a:p>
          <a:p>
            <a:pPr marL="1257300" lvl="2" indent="-342900">
              <a:buFont typeface="Wingdings" pitchFamily="2" charset="2"/>
              <a:buChar char="Ø"/>
            </a:pPr>
            <a:r>
              <a:rPr lang="en-US" sz="2600" dirty="0"/>
              <a:t>Make sure the ADS is properly </a:t>
            </a:r>
            <a:r>
              <a:rPr lang="en-US" sz="2600" dirty="0" smtClean="0"/>
              <a:t>signed.</a:t>
            </a:r>
            <a:endParaRPr lang="en-US" sz="2600" dirty="0"/>
          </a:p>
          <a:p>
            <a:pPr lvl="2"/>
            <a:endParaRPr lang="en-US" sz="2000" dirty="0"/>
          </a:p>
        </p:txBody>
      </p:sp>
    </p:spTree>
    <p:extLst>
      <p:ext uri="{BB962C8B-B14F-4D97-AF65-F5344CB8AC3E}">
        <p14:creationId xmlns:p14="http://schemas.microsoft.com/office/powerpoint/2010/main" val="100844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4200" b="1" dirty="0" smtClean="0">
                <a:solidFill>
                  <a:srgbClr val="002060"/>
                </a:solidFill>
              </a:rPr>
              <a:t>Lessons Learned</a:t>
            </a:r>
            <a:endParaRPr lang="en-US" sz="4200" b="1" kern="1200" dirty="0">
              <a:solidFill>
                <a:srgbClr val="002060"/>
              </a:solidFill>
              <a:latin typeface="Georgia"/>
              <a:ea typeface="+mn-ea"/>
              <a:cs typeface="+mn-cs"/>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82</a:t>
            </a:fld>
            <a:endParaRPr lang="en-US" dirty="0">
              <a:solidFill>
                <a:prstClr val="black"/>
              </a:solidFill>
            </a:endParaRPr>
          </a:p>
        </p:txBody>
      </p:sp>
      <p:sp>
        <p:nvSpPr>
          <p:cNvPr id="7" name="TextBox 6"/>
          <p:cNvSpPr txBox="1"/>
          <p:nvPr/>
        </p:nvSpPr>
        <p:spPr>
          <a:xfrm>
            <a:off x="161441" y="1905000"/>
            <a:ext cx="8534400" cy="2308324"/>
          </a:xfrm>
          <a:prstGeom prst="rect">
            <a:avLst/>
          </a:prstGeom>
          <a:noFill/>
        </p:spPr>
        <p:txBody>
          <a:bodyPr wrap="square" rtlCol="0">
            <a:spAutoFit/>
          </a:bodyPr>
          <a:lstStyle/>
          <a:p>
            <a:pPr lvl="1" algn="ctr"/>
            <a:r>
              <a:rPr lang="en-US" sz="4800" u="sng" dirty="0" smtClean="0"/>
              <a:t>Take Home #2</a:t>
            </a:r>
          </a:p>
          <a:p>
            <a:pPr lvl="1" algn="ctr"/>
            <a:endParaRPr lang="en-US" sz="2400" dirty="0" smtClean="0"/>
          </a:p>
          <a:p>
            <a:pPr lvl="1" algn="ctr"/>
            <a:r>
              <a:rPr lang="en-US" sz="4800" dirty="0" smtClean="0"/>
              <a:t>Check your filing receipts!</a:t>
            </a:r>
          </a:p>
          <a:p>
            <a:pPr lvl="1"/>
            <a:endParaRPr lang="en-US" sz="2400" dirty="0"/>
          </a:p>
        </p:txBody>
      </p:sp>
    </p:spTree>
    <p:extLst>
      <p:ext uri="{BB962C8B-B14F-4D97-AF65-F5344CB8AC3E}">
        <p14:creationId xmlns:p14="http://schemas.microsoft.com/office/powerpoint/2010/main" val="70715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smtClean="0">
                <a:solidFill>
                  <a:srgbClr val="002060"/>
                </a:solidFill>
                <a:latin typeface="Georgia" pitchFamily="18" charset="0"/>
              </a:rPr>
              <a:t>Tips for Filing Receipts</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83</a:t>
            </a:fld>
            <a:endParaRPr lang="en-US" dirty="0">
              <a:solidFill>
                <a:prstClr val="black"/>
              </a:solidFill>
            </a:endParaRPr>
          </a:p>
        </p:txBody>
      </p:sp>
      <p:sp>
        <p:nvSpPr>
          <p:cNvPr id="7" name="TextBox 6"/>
          <p:cNvSpPr txBox="1"/>
          <p:nvPr/>
        </p:nvSpPr>
        <p:spPr>
          <a:xfrm>
            <a:off x="152400" y="1676400"/>
            <a:ext cx="8686800" cy="3293209"/>
          </a:xfrm>
          <a:prstGeom prst="rect">
            <a:avLst/>
          </a:prstGeom>
          <a:noFill/>
        </p:spPr>
        <p:txBody>
          <a:bodyPr wrap="square" rtlCol="0">
            <a:spAutoFit/>
          </a:bodyPr>
          <a:lstStyle/>
          <a:p>
            <a:pPr lvl="1" algn="ctr"/>
            <a:endParaRPr lang="en-US" sz="2600" dirty="0" smtClean="0"/>
          </a:p>
          <a:p>
            <a:pPr marL="804863" lvl="2" indent="-342900">
              <a:buFont typeface="Wingdings" pitchFamily="2" charset="2"/>
              <a:buChar char="Ø"/>
            </a:pPr>
            <a:r>
              <a:rPr lang="en-US" sz="2600" dirty="0" smtClean="0"/>
              <a:t>Make sure the information in the filing receipt you receive is correct.  In particular, check your filing receipt to make sure that:</a:t>
            </a:r>
          </a:p>
          <a:p>
            <a:pPr marL="1714500" lvl="3" indent="-342900">
              <a:buFont typeface="Arial" pitchFamily="34" charset="0"/>
              <a:buChar char="•"/>
            </a:pPr>
            <a:r>
              <a:rPr lang="en-US" sz="2600" dirty="0" smtClean="0"/>
              <a:t>all domestic benefit and/or foreign priority claims have </a:t>
            </a:r>
            <a:r>
              <a:rPr lang="en-US" sz="2600" dirty="0"/>
              <a:t>been accurately captured </a:t>
            </a:r>
            <a:r>
              <a:rPr lang="en-US" sz="2600" dirty="0" smtClean="0"/>
              <a:t>and</a:t>
            </a:r>
          </a:p>
          <a:p>
            <a:pPr marL="1714500" lvl="3" indent="-342900">
              <a:buFont typeface="Arial" pitchFamily="34" charset="0"/>
              <a:buChar char="•"/>
            </a:pPr>
            <a:r>
              <a:rPr lang="en-US" sz="2600" dirty="0" smtClean="0"/>
              <a:t>the </a:t>
            </a:r>
            <a:r>
              <a:rPr lang="en-US" sz="2600" dirty="0"/>
              <a:t>presence or absence of </a:t>
            </a:r>
            <a:r>
              <a:rPr lang="en-US" sz="2600" dirty="0" smtClean="0"/>
              <a:t>a 1.55/1.78 </a:t>
            </a:r>
            <a:r>
              <a:rPr lang="en-US" sz="2600" dirty="0"/>
              <a:t>statement </a:t>
            </a:r>
            <a:r>
              <a:rPr lang="en-US" sz="2600" dirty="0" smtClean="0"/>
              <a:t>has been accurately captured.</a:t>
            </a:r>
          </a:p>
        </p:txBody>
      </p:sp>
    </p:spTree>
    <p:extLst>
      <p:ext uri="{BB962C8B-B14F-4D97-AF65-F5344CB8AC3E}">
        <p14:creationId xmlns:p14="http://schemas.microsoft.com/office/powerpoint/2010/main" val="297272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latin typeface="Georgia" pitchFamily="18" charset="0"/>
              </a:rPr>
              <a:t>Tips for Filing Receipts </a:t>
            </a:r>
            <a:r>
              <a:rPr lang="en-US" sz="3200" b="1" dirty="0" smtClean="0">
                <a:solidFill>
                  <a:srgbClr val="002060"/>
                </a:solidFill>
                <a:latin typeface="Georgia" pitchFamily="18" charset="0"/>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84</a:t>
            </a:fld>
            <a:endParaRPr lang="en-US" dirty="0">
              <a:solidFill>
                <a:prstClr val="black"/>
              </a:solidFill>
            </a:endParaRPr>
          </a:p>
        </p:txBody>
      </p:sp>
      <p:pic>
        <p:nvPicPr>
          <p:cNvPr id="6" name="Picture 2" descr="form letter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158" y="1600200"/>
            <a:ext cx="5910263" cy="176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irst page of filing receipt showing domestic benefit and foreign priority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179" y="3364458"/>
            <a:ext cx="60293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4343400" y="4343400"/>
            <a:ext cx="1066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324600" y="4897120"/>
            <a:ext cx="1066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3932760"/>
            <a:ext cx="2133600" cy="584775"/>
          </a:xfrm>
          <a:prstGeom prst="rect">
            <a:avLst/>
          </a:prstGeom>
          <a:noFill/>
        </p:spPr>
        <p:txBody>
          <a:bodyPr wrap="square" rtlCol="0">
            <a:spAutoFit/>
          </a:bodyPr>
          <a:lstStyle/>
          <a:p>
            <a:pPr algn="ctr"/>
            <a:r>
              <a:rPr lang="en-US" sz="1600" b="1" dirty="0" smtClean="0">
                <a:solidFill>
                  <a:srgbClr val="FF0000"/>
                </a:solidFill>
              </a:rPr>
              <a:t>Domestic Benefit Data</a:t>
            </a:r>
            <a:endParaRPr lang="en-US" sz="1600" b="1" dirty="0">
              <a:solidFill>
                <a:srgbClr val="FF0000"/>
              </a:solidFill>
            </a:endParaRPr>
          </a:p>
        </p:txBody>
      </p:sp>
      <p:sp>
        <p:nvSpPr>
          <p:cNvPr id="19" name="TextBox 18"/>
          <p:cNvSpPr txBox="1"/>
          <p:nvPr/>
        </p:nvSpPr>
        <p:spPr>
          <a:xfrm>
            <a:off x="6705600" y="4419600"/>
            <a:ext cx="2133600" cy="584775"/>
          </a:xfrm>
          <a:prstGeom prst="rect">
            <a:avLst/>
          </a:prstGeom>
          <a:noFill/>
        </p:spPr>
        <p:txBody>
          <a:bodyPr wrap="square" rtlCol="0">
            <a:spAutoFit/>
          </a:bodyPr>
          <a:lstStyle/>
          <a:p>
            <a:pPr algn="ctr"/>
            <a:r>
              <a:rPr lang="en-US" sz="1600" b="1" dirty="0" smtClean="0">
                <a:solidFill>
                  <a:srgbClr val="FF0000"/>
                </a:solidFill>
              </a:rPr>
              <a:t>Foreign Priority Data</a:t>
            </a:r>
            <a:endParaRPr lang="en-US" sz="1600" b="1" dirty="0">
              <a:solidFill>
                <a:srgbClr val="FF0000"/>
              </a:solidFill>
            </a:endParaRPr>
          </a:p>
        </p:txBody>
      </p:sp>
      <p:sp>
        <p:nvSpPr>
          <p:cNvPr id="10" name="TextBox 9"/>
          <p:cNvSpPr txBox="1"/>
          <p:nvPr/>
        </p:nvSpPr>
        <p:spPr>
          <a:xfrm>
            <a:off x="609600" y="1748135"/>
            <a:ext cx="2292615" cy="461665"/>
          </a:xfrm>
          <a:prstGeom prst="rect">
            <a:avLst/>
          </a:prstGeom>
          <a:solidFill>
            <a:schemeClr val="bg1"/>
          </a:solidFill>
          <a:ln w="38100">
            <a:solidFill>
              <a:srgbClr val="002060"/>
            </a:solidFill>
          </a:ln>
        </p:spPr>
        <p:txBody>
          <a:bodyPr wrap="none" rtlCol="0">
            <a:spAutoFit/>
          </a:bodyPr>
          <a:lstStyle/>
          <a:p>
            <a:r>
              <a:rPr lang="en-US" sz="2400" b="1" dirty="0" smtClean="0">
                <a:solidFill>
                  <a:srgbClr val="002060"/>
                </a:solidFill>
              </a:rPr>
              <a:t>Filing receipt</a:t>
            </a:r>
            <a:endParaRPr lang="en-US" sz="2400" b="1" dirty="0">
              <a:solidFill>
                <a:srgbClr val="002060"/>
              </a:solidFill>
            </a:endParaRPr>
          </a:p>
        </p:txBody>
      </p:sp>
    </p:spTree>
    <p:extLst>
      <p:ext uri="{BB962C8B-B14F-4D97-AF65-F5344CB8AC3E}">
        <p14:creationId xmlns:p14="http://schemas.microsoft.com/office/powerpoint/2010/main" val="106713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67600" cy="1066800"/>
          </a:xfrm>
        </p:spPr>
        <p:txBody>
          <a:bodyPr/>
          <a:lstStyle/>
          <a:p>
            <a:r>
              <a:rPr lang="en-US" sz="3200" b="1" dirty="0">
                <a:solidFill>
                  <a:srgbClr val="002060"/>
                </a:solidFill>
                <a:latin typeface="Georgia" pitchFamily="18" charset="0"/>
              </a:rPr>
              <a:t>Tips for Filing Receipts </a:t>
            </a:r>
            <a:r>
              <a:rPr lang="en-US" sz="3200" b="1" dirty="0" smtClean="0">
                <a:solidFill>
                  <a:srgbClr val="002060"/>
                </a:solidFill>
                <a:latin typeface="Georgia" pitchFamily="18" charset="0"/>
              </a:rPr>
              <a:t>(cont.)</a:t>
            </a:r>
            <a:endParaRPr lang="en-US" sz="3200" b="1" dirty="0"/>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85</a:t>
            </a:fld>
            <a:endParaRPr lang="en-US" dirty="0"/>
          </a:p>
        </p:txBody>
      </p:sp>
      <p:pic>
        <p:nvPicPr>
          <p:cNvPr id="1026" name="Picture 2" descr="second page of filing receipt showing whether 1.55/1.78 statement has been provi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613659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9" idx="2"/>
          </p:cNvCxnSpPr>
          <p:nvPr/>
        </p:nvCxnSpPr>
        <p:spPr>
          <a:xfrm flipH="1">
            <a:off x="6858000" y="1897797"/>
            <a:ext cx="524498" cy="76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1066800"/>
            <a:ext cx="3487396" cy="830997"/>
          </a:xfrm>
          <a:prstGeom prst="rect">
            <a:avLst/>
          </a:prstGeom>
          <a:noFill/>
        </p:spPr>
        <p:txBody>
          <a:bodyPr wrap="square" rtlCol="0">
            <a:spAutoFit/>
          </a:bodyPr>
          <a:lstStyle/>
          <a:p>
            <a:pPr algn="ctr"/>
            <a:r>
              <a:rPr lang="en-US" sz="2400" b="1" dirty="0" smtClean="0">
                <a:solidFill>
                  <a:srgbClr val="FF0000"/>
                </a:solidFill>
              </a:rPr>
              <a:t>1.55/1.78 statement provided?</a:t>
            </a:r>
            <a:endParaRPr lang="en-US" sz="2400" b="1" dirty="0">
              <a:solidFill>
                <a:srgbClr val="FF0000"/>
              </a:solidFill>
            </a:endParaRPr>
          </a:p>
        </p:txBody>
      </p:sp>
      <p:sp>
        <p:nvSpPr>
          <p:cNvPr id="12" name="TextBox 11"/>
          <p:cNvSpPr txBox="1"/>
          <p:nvPr/>
        </p:nvSpPr>
        <p:spPr>
          <a:xfrm>
            <a:off x="2482269" y="1774566"/>
            <a:ext cx="934871" cy="215444"/>
          </a:xfrm>
          <a:prstGeom prst="rect">
            <a:avLst/>
          </a:prstGeom>
          <a:noFill/>
        </p:spPr>
        <p:txBody>
          <a:bodyPr wrap="none" rtlCol="0">
            <a:spAutoFit/>
          </a:bodyPr>
          <a:lstStyle/>
          <a:p>
            <a:r>
              <a:rPr lang="en-US" sz="800" dirty="0" smtClean="0">
                <a:latin typeface="Arial" pitchFamily="34" charset="0"/>
                <a:cs typeface="Arial" pitchFamily="34" charset="0"/>
              </a:rPr>
              <a:t>Trapping Device</a:t>
            </a:r>
            <a:endParaRPr lang="en-US" sz="800" dirty="0">
              <a:latin typeface="Arial" pitchFamily="34" charset="0"/>
              <a:cs typeface="Arial" pitchFamily="34" charset="0"/>
            </a:endParaRPr>
          </a:p>
        </p:txBody>
      </p:sp>
      <p:sp>
        <p:nvSpPr>
          <p:cNvPr id="13" name="Rectangle 12"/>
          <p:cNvSpPr/>
          <p:nvPr/>
        </p:nvSpPr>
        <p:spPr>
          <a:xfrm>
            <a:off x="2667000" y="22860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3048000" y="2113477"/>
            <a:ext cx="298480" cy="215444"/>
          </a:xfrm>
          <a:prstGeom prst="rect">
            <a:avLst/>
          </a:prstGeom>
          <a:noFill/>
        </p:spPr>
        <p:txBody>
          <a:bodyPr wrap="none" rtlCol="0">
            <a:spAutoFit/>
          </a:bodyPr>
          <a:lstStyle/>
          <a:p>
            <a:r>
              <a:rPr lang="en-US" sz="800" dirty="0" smtClean="0"/>
              <a:t>43</a:t>
            </a:r>
            <a:endParaRPr lang="en-US" sz="800" dirty="0"/>
          </a:p>
        </p:txBody>
      </p:sp>
      <p:sp>
        <p:nvSpPr>
          <p:cNvPr id="11" name="TextBox 10"/>
          <p:cNvSpPr txBox="1"/>
          <p:nvPr/>
        </p:nvSpPr>
        <p:spPr>
          <a:xfrm>
            <a:off x="533400" y="1824335"/>
            <a:ext cx="3482043" cy="461665"/>
          </a:xfrm>
          <a:prstGeom prst="rect">
            <a:avLst/>
          </a:prstGeom>
          <a:solidFill>
            <a:schemeClr val="bg1"/>
          </a:solidFill>
          <a:ln w="38100">
            <a:solidFill>
              <a:srgbClr val="002060"/>
            </a:solidFill>
          </a:ln>
        </p:spPr>
        <p:txBody>
          <a:bodyPr wrap="none" rtlCol="0">
            <a:spAutoFit/>
          </a:bodyPr>
          <a:lstStyle/>
          <a:p>
            <a:r>
              <a:rPr lang="en-US" sz="2400" b="1" dirty="0" smtClean="0">
                <a:solidFill>
                  <a:srgbClr val="002060"/>
                </a:solidFill>
              </a:rPr>
              <a:t>Filing receipt, page 2</a:t>
            </a:r>
            <a:endParaRPr lang="en-US" sz="2400" b="1" dirty="0">
              <a:solidFill>
                <a:srgbClr val="002060"/>
              </a:solidFill>
            </a:endParaRPr>
          </a:p>
        </p:txBody>
      </p:sp>
    </p:spTree>
    <p:extLst>
      <p:ext uri="{BB962C8B-B14F-4D97-AF65-F5344CB8AC3E}">
        <p14:creationId xmlns:p14="http://schemas.microsoft.com/office/powerpoint/2010/main" val="281257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latin typeface="Georgia" pitchFamily="18" charset="0"/>
              </a:rPr>
              <a:t>Tips for Filing </a:t>
            </a:r>
            <a:r>
              <a:rPr lang="en-US" sz="3200" b="1" dirty="0" smtClean="0">
                <a:solidFill>
                  <a:srgbClr val="002060"/>
                </a:solidFill>
                <a:latin typeface="Georgia" pitchFamily="18" charset="0"/>
              </a:rPr>
              <a:t>Receipts (cont.)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86</a:t>
            </a:fld>
            <a:endParaRPr lang="en-US" dirty="0">
              <a:solidFill>
                <a:prstClr val="black"/>
              </a:solidFill>
            </a:endParaRPr>
          </a:p>
        </p:txBody>
      </p:sp>
      <p:sp>
        <p:nvSpPr>
          <p:cNvPr id="7" name="TextBox 6"/>
          <p:cNvSpPr txBox="1"/>
          <p:nvPr/>
        </p:nvSpPr>
        <p:spPr>
          <a:xfrm>
            <a:off x="152400" y="1676400"/>
            <a:ext cx="8534400" cy="3785652"/>
          </a:xfrm>
          <a:prstGeom prst="rect">
            <a:avLst/>
          </a:prstGeom>
          <a:noFill/>
        </p:spPr>
        <p:txBody>
          <a:bodyPr wrap="square" rtlCol="0">
            <a:spAutoFit/>
          </a:bodyPr>
          <a:lstStyle/>
          <a:p>
            <a:pPr marL="914400" lvl="3" indent="-457200">
              <a:buFont typeface="Wingdings" pitchFamily="2" charset="2"/>
              <a:buChar char="Ø"/>
            </a:pPr>
            <a:r>
              <a:rPr lang="en-US" sz="3000" dirty="0" smtClean="0"/>
              <a:t>If </a:t>
            </a:r>
            <a:r>
              <a:rPr lang="en-US" sz="3000" dirty="0"/>
              <a:t>any information you provided on the ADS was not accurately </a:t>
            </a:r>
            <a:r>
              <a:rPr lang="en-US" sz="3000" dirty="0" smtClean="0"/>
              <a:t>captured by the USPTO, file </a:t>
            </a:r>
            <a:r>
              <a:rPr lang="en-US" sz="3000" dirty="0"/>
              <a:t>a request for a corrected filing </a:t>
            </a:r>
            <a:r>
              <a:rPr lang="en-US" sz="3000" dirty="0" smtClean="0"/>
              <a:t>receipt.</a:t>
            </a:r>
          </a:p>
          <a:p>
            <a:pPr marL="920750" lvl="3"/>
            <a:endParaRPr lang="en-US" sz="3000" dirty="0"/>
          </a:p>
          <a:p>
            <a:pPr marL="914400" lvl="3" indent="-457200">
              <a:buFont typeface="Wingdings" pitchFamily="2" charset="2"/>
              <a:buChar char="Ø"/>
            </a:pPr>
            <a:r>
              <a:rPr lang="en-US" sz="3000" dirty="0" smtClean="0"/>
              <a:t>If review of the filing receipt and the ADS identifies applicant errors, file both:</a:t>
            </a:r>
          </a:p>
          <a:p>
            <a:pPr marL="1377950" lvl="3" indent="-457200">
              <a:buFont typeface="Arial" pitchFamily="34" charset="0"/>
              <a:buChar char="•"/>
            </a:pPr>
            <a:r>
              <a:rPr lang="en-US" sz="3000" dirty="0"/>
              <a:t>a request to correct the filing </a:t>
            </a:r>
            <a:r>
              <a:rPr lang="en-US" sz="3000" dirty="0" smtClean="0"/>
              <a:t>receipt and</a:t>
            </a:r>
            <a:endParaRPr lang="en-US" sz="3000" dirty="0"/>
          </a:p>
          <a:p>
            <a:pPr marL="1377950" lvl="3" indent="-457200">
              <a:buFont typeface="Arial" pitchFamily="34" charset="0"/>
              <a:buChar char="•"/>
            </a:pPr>
            <a:r>
              <a:rPr lang="en-US" sz="3000" dirty="0" smtClean="0"/>
              <a:t>a corrected ADS</a:t>
            </a:r>
          </a:p>
        </p:txBody>
      </p:sp>
    </p:spTree>
    <p:extLst>
      <p:ext uri="{BB962C8B-B14F-4D97-AF65-F5344CB8AC3E}">
        <p14:creationId xmlns:p14="http://schemas.microsoft.com/office/powerpoint/2010/main" val="335163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marL="457200" lvl="1" fontAlgn="auto">
              <a:spcBef>
                <a:spcPts val="0"/>
              </a:spcBef>
              <a:spcAft>
                <a:spcPts val="0"/>
              </a:spcAft>
            </a:pPr>
            <a:r>
              <a:rPr lang="en-US" sz="4200" b="1" dirty="0" smtClean="0">
                <a:solidFill>
                  <a:srgbClr val="002060"/>
                </a:solidFill>
              </a:rPr>
              <a:t>Lessons Learned</a:t>
            </a:r>
            <a:endParaRPr lang="en-US" sz="4200" b="1" kern="1200" dirty="0">
              <a:solidFill>
                <a:srgbClr val="002060"/>
              </a:solidFill>
              <a:latin typeface="Georgia"/>
              <a:ea typeface="+mn-ea"/>
              <a:cs typeface="+mn-cs"/>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87</a:t>
            </a:fld>
            <a:endParaRPr lang="en-US" dirty="0">
              <a:solidFill>
                <a:prstClr val="black"/>
              </a:solidFill>
            </a:endParaRPr>
          </a:p>
        </p:txBody>
      </p:sp>
      <p:sp>
        <p:nvSpPr>
          <p:cNvPr id="7" name="TextBox 6"/>
          <p:cNvSpPr txBox="1"/>
          <p:nvPr/>
        </p:nvSpPr>
        <p:spPr>
          <a:xfrm>
            <a:off x="161441" y="1905000"/>
            <a:ext cx="8534400" cy="2800767"/>
          </a:xfrm>
          <a:prstGeom prst="rect">
            <a:avLst/>
          </a:prstGeom>
          <a:noFill/>
        </p:spPr>
        <p:txBody>
          <a:bodyPr wrap="square" rtlCol="0">
            <a:spAutoFit/>
          </a:bodyPr>
          <a:lstStyle/>
          <a:p>
            <a:pPr lvl="1" algn="ctr"/>
            <a:r>
              <a:rPr lang="en-US" sz="4800" u="sng" dirty="0" smtClean="0"/>
              <a:t>Take Home #3</a:t>
            </a:r>
          </a:p>
          <a:p>
            <a:pPr lvl="1" algn="ctr"/>
            <a:endParaRPr lang="en-US" sz="2400" dirty="0" smtClean="0"/>
          </a:p>
          <a:p>
            <a:pPr lvl="1" algn="ctr"/>
            <a:r>
              <a:rPr lang="en-US" sz="4000" dirty="0" smtClean="0"/>
              <a:t>1.55/1.78 statements are not as simple as they appear</a:t>
            </a:r>
          </a:p>
          <a:p>
            <a:pPr lvl="1"/>
            <a:endParaRPr lang="en-US" sz="2400" dirty="0"/>
          </a:p>
        </p:txBody>
      </p:sp>
    </p:spTree>
    <p:extLst>
      <p:ext uri="{BB962C8B-B14F-4D97-AF65-F5344CB8AC3E}">
        <p14:creationId xmlns:p14="http://schemas.microsoft.com/office/powerpoint/2010/main" val="22886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pPr lvl="1"/>
            <a:r>
              <a:rPr lang="en-US" sz="3200" b="1" dirty="0">
                <a:solidFill>
                  <a:srgbClr val="002060"/>
                </a:solidFill>
              </a:rPr>
              <a:t>Tips for 1.55/1.78 Statements</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88</a:t>
            </a:fld>
            <a:endParaRPr lang="en-US" dirty="0">
              <a:solidFill>
                <a:prstClr val="black"/>
              </a:solidFill>
            </a:endParaRPr>
          </a:p>
        </p:txBody>
      </p:sp>
      <p:pic>
        <p:nvPicPr>
          <p:cNvPr id="6" name="Picture 2" descr="check box on ADS for making 1.55/1.78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92" y="2590800"/>
            <a:ext cx="7251615" cy="171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30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1.55/1.78 </a:t>
            </a:r>
            <a:r>
              <a:rPr lang="en-US" sz="3200" b="1" dirty="0" smtClean="0">
                <a:solidFill>
                  <a:srgbClr val="002060"/>
                </a:solidFill>
              </a:rPr>
              <a:t>Statements (cont.)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89</a:t>
            </a:fld>
            <a:endParaRPr lang="en-US" dirty="0">
              <a:solidFill>
                <a:prstClr val="black"/>
              </a:solidFill>
            </a:endParaRPr>
          </a:p>
        </p:txBody>
      </p:sp>
      <p:sp>
        <p:nvSpPr>
          <p:cNvPr id="7" name="TextBox 6"/>
          <p:cNvSpPr txBox="1"/>
          <p:nvPr/>
        </p:nvSpPr>
        <p:spPr>
          <a:xfrm>
            <a:off x="381000" y="1219200"/>
            <a:ext cx="8077200" cy="4401205"/>
          </a:xfrm>
          <a:prstGeom prst="rect">
            <a:avLst/>
          </a:prstGeom>
          <a:noFill/>
        </p:spPr>
        <p:txBody>
          <a:bodyPr wrap="square" rtlCol="0">
            <a:spAutoFit/>
          </a:bodyPr>
          <a:lstStyle/>
          <a:p>
            <a:pPr marL="914400" lvl="1" indent="-457200" algn="ctr"/>
            <a:endParaRPr lang="en-US" sz="3200" dirty="0" smtClean="0"/>
          </a:p>
          <a:p>
            <a:pPr lvl="2" indent="-457200">
              <a:buFont typeface="Wingdings" pitchFamily="2" charset="2"/>
              <a:buChar char="Ø"/>
            </a:pPr>
            <a:r>
              <a:rPr lang="en-US" sz="3200" dirty="0" smtClean="0"/>
              <a:t>An applicant in a transition application making a 1.55/1.78 statement is asserting that a claim to an invention having an effective filing date on or after March 16, 2013 is present or ever has been present in the application.</a:t>
            </a:r>
          </a:p>
          <a:p>
            <a:pPr lvl="3"/>
            <a:endParaRPr lang="en-US" sz="2400" dirty="0"/>
          </a:p>
        </p:txBody>
      </p:sp>
    </p:spTree>
    <p:extLst>
      <p:ext uri="{BB962C8B-B14F-4D97-AF65-F5344CB8AC3E}">
        <p14:creationId xmlns:p14="http://schemas.microsoft.com/office/powerpoint/2010/main" val="327456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295400" y="2590800"/>
            <a:ext cx="6477000" cy="3600986"/>
          </a:xfrm>
          <a:prstGeom prst="rect">
            <a:avLst/>
          </a:prstGeom>
          <a:noFill/>
        </p:spPr>
        <p:txBody>
          <a:bodyPr wrap="square" rtlCol="0">
            <a:spAutoFit/>
          </a:bodyPr>
          <a:lstStyle/>
          <a:p>
            <a:pPr algn="ctr"/>
            <a:r>
              <a:rPr lang="en-US" sz="3600" b="1" dirty="0" smtClean="0">
                <a:solidFill>
                  <a:srgbClr val="002060"/>
                </a:solidFill>
              </a:rPr>
              <a:t>Will My Application</a:t>
            </a:r>
          </a:p>
          <a:p>
            <a:pPr algn="ctr"/>
            <a:r>
              <a:rPr lang="en-US" sz="3600" b="1" dirty="0" smtClean="0">
                <a:solidFill>
                  <a:srgbClr val="002060"/>
                </a:solidFill>
              </a:rPr>
              <a:t>Be Examined Under </a:t>
            </a:r>
          </a:p>
          <a:p>
            <a:pPr algn="ctr"/>
            <a:r>
              <a:rPr lang="en-US" sz="3600" b="1" dirty="0" smtClean="0">
                <a:solidFill>
                  <a:srgbClr val="002060"/>
                </a:solidFill>
              </a:rPr>
              <a:t>AIA (FITF) or Not?</a:t>
            </a:r>
          </a:p>
          <a:p>
            <a:pPr algn="ctr"/>
            <a:endParaRPr lang="en-US" sz="2000" b="1" dirty="0" smtClean="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r>
              <a:rPr lang="en-US" sz="2000" b="1" dirty="0" smtClean="0"/>
              <a:t>Cassandra Spyrou</a:t>
            </a:r>
          </a:p>
          <a:p>
            <a:pPr algn="ctr"/>
            <a:r>
              <a:rPr lang="en-US" sz="2000" b="1" dirty="0" smtClean="0"/>
              <a:t>Quality Assurance Specialist</a:t>
            </a:r>
          </a:p>
          <a:p>
            <a:pPr algn="ctr"/>
            <a:r>
              <a:rPr lang="en-US" sz="2000" b="1" dirty="0" smtClean="0"/>
              <a:t>Technology Center 2800</a:t>
            </a:r>
            <a:endParaRPr lang="en-US" sz="2000" b="1" dirty="0"/>
          </a:p>
        </p:txBody>
      </p:sp>
    </p:spTree>
    <p:extLst>
      <p:ext uri="{BB962C8B-B14F-4D97-AF65-F5344CB8AC3E}">
        <p14:creationId xmlns:p14="http://schemas.microsoft.com/office/powerpoint/2010/main" val="311633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1.55/1.78 Statements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90</a:t>
            </a:fld>
            <a:endParaRPr lang="en-US" dirty="0">
              <a:solidFill>
                <a:prstClr val="black"/>
              </a:solidFill>
            </a:endParaRPr>
          </a:p>
        </p:txBody>
      </p:sp>
      <p:sp>
        <p:nvSpPr>
          <p:cNvPr id="7" name="TextBox 6"/>
          <p:cNvSpPr txBox="1"/>
          <p:nvPr/>
        </p:nvSpPr>
        <p:spPr>
          <a:xfrm>
            <a:off x="152400" y="1829812"/>
            <a:ext cx="8991600" cy="3046988"/>
          </a:xfrm>
          <a:prstGeom prst="rect">
            <a:avLst/>
          </a:prstGeom>
          <a:noFill/>
        </p:spPr>
        <p:txBody>
          <a:bodyPr wrap="square" rtlCol="0">
            <a:spAutoFit/>
          </a:bodyPr>
          <a:lstStyle/>
          <a:p>
            <a:pPr lvl="2" indent="-463550">
              <a:buFont typeface="Wingdings" pitchFamily="2" charset="2"/>
              <a:buChar char="Ø"/>
            </a:pPr>
            <a:r>
              <a:rPr lang="en-US" sz="3200" dirty="0" smtClean="0"/>
              <a:t>Applicants can make a 1.55/1.78 statement by checking the box on the ADS or in a separate paper.</a:t>
            </a:r>
          </a:p>
          <a:p>
            <a:pPr marL="1257300" lvl="3" indent="-342900">
              <a:buFont typeface="Arial" pitchFamily="34" charset="0"/>
              <a:buChar char="•"/>
            </a:pPr>
            <a:r>
              <a:rPr lang="en-US" sz="3200" dirty="0" smtClean="0"/>
              <a:t>When 1.55/1.78 statements are made in a separate paper, they should be clear and concise statements</a:t>
            </a:r>
          </a:p>
        </p:txBody>
      </p:sp>
    </p:spTree>
    <p:extLst>
      <p:ext uri="{BB962C8B-B14F-4D97-AF65-F5344CB8AC3E}">
        <p14:creationId xmlns:p14="http://schemas.microsoft.com/office/powerpoint/2010/main" val="206002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a:solidFill>
                  <a:srgbClr val="002060"/>
                </a:solidFill>
              </a:rPr>
              <a:t>Tips for 1.55/1.78 Statements </a:t>
            </a:r>
            <a:r>
              <a:rPr lang="en-US" sz="3200" b="1" dirty="0" smtClean="0">
                <a:solidFill>
                  <a:srgbClr val="002060"/>
                </a:solidFill>
              </a:rPr>
              <a:t>(cont.)</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91</a:t>
            </a:fld>
            <a:endParaRPr lang="en-US" dirty="0">
              <a:solidFill>
                <a:prstClr val="black"/>
              </a:solidFill>
            </a:endParaRPr>
          </a:p>
        </p:txBody>
      </p:sp>
      <p:sp>
        <p:nvSpPr>
          <p:cNvPr id="7" name="TextBox 6"/>
          <p:cNvSpPr txBox="1"/>
          <p:nvPr/>
        </p:nvSpPr>
        <p:spPr>
          <a:xfrm>
            <a:off x="-152400" y="1644908"/>
            <a:ext cx="9220200" cy="4062651"/>
          </a:xfrm>
          <a:prstGeom prst="rect">
            <a:avLst/>
          </a:prstGeom>
          <a:noFill/>
        </p:spPr>
        <p:txBody>
          <a:bodyPr wrap="square" rtlCol="0">
            <a:spAutoFit/>
          </a:bodyPr>
          <a:lstStyle/>
          <a:p>
            <a:pPr lvl="2" indent="-463550">
              <a:buFont typeface="Wingdings" pitchFamily="2" charset="2"/>
              <a:buChar char="Ø"/>
            </a:pPr>
            <a:r>
              <a:rPr lang="en-US" sz="2400" dirty="0" smtClean="0"/>
              <a:t>If an applicant discovers that a 1.55/1.78 statement was made in error, the statement can be rescinded.</a:t>
            </a:r>
          </a:p>
          <a:p>
            <a:pPr marL="1377950" lvl="2" indent="-463550">
              <a:buFont typeface="Arial" pitchFamily="34" charset="0"/>
              <a:buChar char="•"/>
            </a:pPr>
            <a:r>
              <a:rPr lang="en-US" sz="2400" dirty="0"/>
              <a:t>When making or rescinding a </a:t>
            </a:r>
            <a:r>
              <a:rPr lang="en-US" sz="2400" dirty="0" smtClean="0"/>
              <a:t>1.55/1.78 statement </a:t>
            </a:r>
            <a:r>
              <a:rPr lang="en-US" sz="2400" dirty="0"/>
              <a:t>i</a:t>
            </a:r>
            <a:r>
              <a:rPr lang="en-US" sz="2400" dirty="0" smtClean="0"/>
              <a:t>n </a:t>
            </a:r>
            <a:r>
              <a:rPr lang="en-US" sz="2400" dirty="0"/>
              <a:t>a separate paper, </a:t>
            </a:r>
            <a:r>
              <a:rPr lang="en-US" sz="2400" dirty="0" smtClean="0"/>
              <a:t>the paper must be clearly identified as either:</a:t>
            </a:r>
          </a:p>
          <a:p>
            <a:pPr marL="1828800" lvl="3" indent="-463550">
              <a:buFont typeface="Georgia" pitchFamily="18" charset="0"/>
              <a:buChar char="─"/>
            </a:pPr>
            <a:r>
              <a:rPr lang="en-US" sz="2300" dirty="0" smtClean="0"/>
              <a:t>“Statement </a:t>
            </a:r>
            <a:r>
              <a:rPr lang="en-US" sz="2300" dirty="0"/>
              <a:t>under </a:t>
            </a:r>
            <a:r>
              <a:rPr lang="en-US" sz="2300" dirty="0" smtClean="0"/>
              <a:t>37 CFR 1.55 or 1.78;” </a:t>
            </a:r>
            <a:r>
              <a:rPr lang="en-US" sz="2300" dirty="0"/>
              <a:t>or </a:t>
            </a:r>
            <a:endParaRPr lang="en-US" sz="2300" dirty="0" smtClean="0"/>
          </a:p>
          <a:p>
            <a:pPr marL="1828800" lvl="3" indent="-463550">
              <a:buFont typeface="Georgia" pitchFamily="18" charset="0"/>
              <a:buChar char="─"/>
            </a:pPr>
            <a:r>
              <a:rPr lang="en-US" sz="2300" dirty="0" smtClean="0"/>
              <a:t>“Rescission </a:t>
            </a:r>
            <a:r>
              <a:rPr lang="en-US" sz="2300" dirty="0"/>
              <a:t>of a </a:t>
            </a:r>
            <a:r>
              <a:rPr lang="en-US" sz="2300" dirty="0" smtClean="0"/>
              <a:t>Statement </a:t>
            </a:r>
            <a:r>
              <a:rPr lang="en-US" sz="2300" dirty="0"/>
              <a:t>under 37 CFR 1.55 </a:t>
            </a:r>
            <a:r>
              <a:rPr lang="en-US" sz="2300" dirty="0" smtClean="0"/>
              <a:t>or 1.78”</a:t>
            </a:r>
          </a:p>
          <a:p>
            <a:pPr marL="793750" lvl="2" indent="-342900">
              <a:buFont typeface="Wingdings" pitchFamily="2" charset="2"/>
              <a:buChar char="Ø"/>
            </a:pPr>
            <a:r>
              <a:rPr lang="en-US" sz="2400" dirty="0"/>
              <a:t>When filing the </a:t>
            </a:r>
            <a:r>
              <a:rPr lang="en-US" sz="2400" dirty="0" smtClean="0"/>
              <a:t>1.55/1.78 </a:t>
            </a:r>
            <a:r>
              <a:rPr lang="en-US" sz="2400" dirty="0"/>
              <a:t>statement </a:t>
            </a:r>
            <a:r>
              <a:rPr lang="en-US" sz="2400" dirty="0" smtClean="0"/>
              <a:t>online in a separate paper, </a:t>
            </a:r>
            <a:r>
              <a:rPr lang="en-US" sz="2400" dirty="0"/>
              <a:t>applicant must select the document description “Make/Rescind AIA (First Inventor to File) 1.55/1.78 </a:t>
            </a:r>
            <a:r>
              <a:rPr lang="en-US" sz="2400" dirty="0" smtClean="0"/>
              <a:t>Stmnt”</a:t>
            </a:r>
          </a:p>
          <a:p>
            <a:pPr lvl="2"/>
            <a:endParaRPr lang="en-US" sz="2000" dirty="0" smtClean="0"/>
          </a:p>
        </p:txBody>
      </p:sp>
    </p:spTree>
    <p:extLst>
      <p:ext uri="{BB962C8B-B14F-4D97-AF65-F5344CB8AC3E}">
        <p14:creationId xmlns:p14="http://schemas.microsoft.com/office/powerpoint/2010/main" val="14174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200" b="1" dirty="0" smtClean="0">
                <a:solidFill>
                  <a:srgbClr val="002060"/>
                </a:solidFill>
              </a:rPr>
              <a:t>Summary of Lessons Learned</a:t>
            </a:r>
            <a:endParaRPr lang="en-US" sz="3200" dirty="0">
              <a:solidFill>
                <a:srgbClr val="002060"/>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92</a:t>
            </a:fld>
            <a:endParaRPr lang="en-US" dirty="0">
              <a:solidFill>
                <a:prstClr val="black"/>
              </a:solidFill>
            </a:endParaRPr>
          </a:p>
        </p:txBody>
      </p:sp>
      <p:sp>
        <p:nvSpPr>
          <p:cNvPr id="7" name="TextBox 6"/>
          <p:cNvSpPr txBox="1"/>
          <p:nvPr/>
        </p:nvSpPr>
        <p:spPr>
          <a:xfrm>
            <a:off x="381000" y="2209800"/>
            <a:ext cx="8534400" cy="3046988"/>
          </a:xfrm>
          <a:prstGeom prst="rect">
            <a:avLst/>
          </a:prstGeom>
          <a:noFill/>
        </p:spPr>
        <p:txBody>
          <a:bodyPr wrap="square" rtlCol="0">
            <a:spAutoFit/>
          </a:bodyPr>
          <a:lstStyle/>
          <a:p>
            <a:pPr marL="1371600" lvl="2" indent="-457200">
              <a:buFont typeface="+mj-lt"/>
              <a:buAutoNum type="arabicParenR"/>
            </a:pPr>
            <a:r>
              <a:rPr lang="en-US" sz="2400" dirty="0" smtClean="0"/>
              <a:t>Make sure your Application Data Sheets are complete and accurate</a:t>
            </a:r>
          </a:p>
          <a:p>
            <a:pPr marL="1371600" lvl="2" indent="-457200">
              <a:buFont typeface="+mj-lt"/>
              <a:buAutoNum type="arabicParenR"/>
            </a:pPr>
            <a:endParaRPr lang="en-US" sz="2400" dirty="0" smtClean="0"/>
          </a:p>
          <a:p>
            <a:pPr marL="1371600" lvl="2" indent="-457200">
              <a:buFont typeface="+mj-lt"/>
              <a:buAutoNum type="arabicParenR"/>
            </a:pPr>
            <a:r>
              <a:rPr lang="en-US" sz="2400" dirty="0" smtClean="0"/>
              <a:t>Check your filing receipts</a:t>
            </a:r>
          </a:p>
          <a:p>
            <a:pPr marL="1371600" lvl="2" indent="-457200">
              <a:buFont typeface="+mj-lt"/>
              <a:buAutoNum type="arabicParenR"/>
            </a:pPr>
            <a:endParaRPr lang="en-US" sz="2400" dirty="0" smtClean="0"/>
          </a:p>
          <a:p>
            <a:pPr marL="1371600" lvl="2" indent="-457200">
              <a:buFont typeface="+mj-lt"/>
              <a:buAutoNum type="arabicParenR"/>
            </a:pPr>
            <a:r>
              <a:rPr lang="en-US" sz="2400" dirty="0" smtClean="0"/>
              <a:t>1.55/1.78 statements are not as simple as they appear</a:t>
            </a:r>
          </a:p>
          <a:p>
            <a:pPr marL="1257300" lvl="2" indent="-342900">
              <a:buFont typeface="Wingdings" pitchFamily="2" charset="2"/>
              <a:buChar char="Ø"/>
            </a:pPr>
            <a:endParaRPr lang="en-US" sz="2400" dirty="0" smtClean="0"/>
          </a:p>
        </p:txBody>
      </p:sp>
    </p:spTree>
    <p:extLst>
      <p:ext uri="{BB962C8B-B14F-4D97-AF65-F5344CB8AC3E}">
        <p14:creationId xmlns:p14="http://schemas.microsoft.com/office/powerpoint/2010/main" val="342198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sz="4400" b="1" dirty="0" smtClean="0"/>
              <a:t/>
            </a:r>
            <a:br>
              <a:rPr lang="en-US" sz="4400" b="1" dirty="0" smtClean="0"/>
            </a:br>
            <a:r>
              <a:rPr lang="en-US" sz="4400" b="1" dirty="0" smtClean="0"/>
              <a:t/>
            </a:r>
            <a:br>
              <a:rPr lang="en-US" sz="4400" b="1" dirty="0" smtClean="0"/>
            </a:br>
            <a:r>
              <a:rPr lang="en-US" b="1" dirty="0" smtClean="0"/>
              <a:t/>
            </a:r>
            <a:br>
              <a:rPr lang="en-US" b="1" dirty="0" smtClean="0"/>
            </a:br>
            <a:endParaRPr lang="en-US" sz="3200" b="1" dirty="0"/>
          </a:p>
        </p:txBody>
      </p:sp>
      <p:sp>
        <p:nvSpPr>
          <p:cNvPr id="6" name="TextBox 5"/>
          <p:cNvSpPr txBox="1"/>
          <p:nvPr/>
        </p:nvSpPr>
        <p:spPr>
          <a:xfrm flipH="1">
            <a:off x="1143000" y="1676400"/>
            <a:ext cx="7010400" cy="3970318"/>
          </a:xfrm>
          <a:prstGeom prst="rect">
            <a:avLst/>
          </a:prstGeom>
          <a:noFill/>
        </p:spPr>
        <p:txBody>
          <a:bodyPr wrap="square" rtlCol="0">
            <a:spAutoFit/>
          </a:bodyPr>
          <a:lstStyle/>
          <a:p>
            <a:pPr algn="ctr"/>
            <a:endParaRPr lang="en-US" sz="3600" b="1" dirty="0" smtClean="0">
              <a:solidFill>
                <a:srgbClr val="002060"/>
              </a:solidFill>
            </a:endParaRPr>
          </a:p>
          <a:p>
            <a:pPr algn="ctr"/>
            <a:r>
              <a:rPr lang="en-US" sz="3600" b="1" dirty="0" smtClean="0">
                <a:solidFill>
                  <a:srgbClr val="002060"/>
                </a:solidFill>
              </a:rPr>
              <a:t>FITF Overview and</a:t>
            </a:r>
          </a:p>
          <a:p>
            <a:pPr algn="ctr"/>
            <a:r>
              <a:rPr lang="en-US" sz="3600" b="1" dirty="0" smtClean="0">
                <a:solidFill>
                  <a:srgbClr val="002060"/>
                </a:solidFill>
              </a:rPr>
              <a:t>Tips on Responding</a:t>
            </a:r>
          </a:p>
          <a:p>
            <a:pPr algn="ctr"/>
            <a:r>
              <a:rPr lang="en-US" sz="3600" b="1" dirty="0" smtClean="0">
                <a:solidFill>
                  <a:srgbClr val="002060"/>
                </a:solidFill>
              </a:rPr>
              <a:t>to Prior Art Rejections</a:t>
            </a:r>
          </a:p>
          <a:p>
            <a:pPr algn="ctr"/>
            <a:endParaRPr lang="en-US" sz="2400" b="1" dirty="0" smtClean="0">
              <a:solidFill>
                <a:srgbClr val="00B050"/>
              </a:solidFill>
            </a:endParaRPr>
          </a:p>
          <a:p>
            <a:pPr algn="ctr"/>
            <a:endParaRPr lang="en-US" sz="2400" b="1" dirty="0">
              <a:solidFill>
                <a:srgbClr val="00B050"/>
              </a:solidFill>
            </a:endParaRPr>
          </a:p>
          <a:p>
            <a:pPr algn="ctr"/>
            <a:r>
              <a:rPr lang="en-US" sz="2000" b="1" dirty="0" smtClean="0"/>
              <a:t>Kathleen K. Fonda</a:t>
            </a:r>
          </a:p>
          <a:p>
            <a:pPr algn="ctr"/>
            <a:r>
              <a:rPr lang="en-US" sz="2000" b="1" dirty="0" smtClean="0"/>
              <a:t>Senior Legal Advisor</a:t>
            </a:r>
          </a:p>
          <a:p>
            <a:pPr algn="ctr"/>
            <a:r>
              <a:rPr lang="en-US" sz="2000" b="1" dirty="0" smtClean="0"/>
              <a:t>Office of Patent Legal Administration</a:t>
            </a:r>
            <a:endParaRPr lang="en-US" sz="2000" b="1" dirty="0"/>
          </a:p>
        </p:txBody>
      </p:sp>
    </p:spTree>
    <p:extLst>
      <p:ext uri="{BB962C8B-B14F-4D97-AF65-F5344CB8AC3E}">
        <p14:creationId xmlns:p14="http://schemas.microsoft.com/office/powerpoint/2010/main" val="136615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600" b="1" dirty="0">
                <a:solidFill>
                  <a:srgbClr val="002060"/>
                </a:solidFill>
              </a:rPr>
              <a:t>Potential Prior Art Is Identified in</a:t>
            </a:r>
            <a:br>
              <a:rPr lang="en-US" sz="3600" b="1" dirty="0">
                <a:solidFill>
                  <a:srgbClr val="002060"/>
                </a:solidFill>
              </a:rPr>
            </a:br>
            <a:r>
              <a:rPr lang="en-US" sz="3600" b="1" dirty="0">
                <a:solidFill>
                  <a:srgbClr val="002060"/>
                </a:solidFill>
              </a:rPr>
              <a:t>35 U.S.C. 102(a)(1) and 102(a)(2)</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94</a:t>
            </a:fld>
            <a:endParaRPr lang="en-US" dirty="0">
              <a:solidFill>
                <a:prstClr val="black"/>
              </a:solidFill>
            </a:endParaRPr>
          </a:p>
        </p:txBody>
      </p:sp>
      <p:sp>
        <p:nvSpPr>
          <p:cNvPr id="6" name="Content Placeholder 2"/>
          <p:cNvSpPr txBox="1">
            <a:spLocks/>
          </p:cNvSpPr>
          <p:nvPr/>
        </p:nvSpPr>
        <p:spPr>
          <a:xfrm>
            <a:off x="228600" y="1890765"/>
            <a:ext cx="8663152" cy="41910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400" u="sng" dirty="0" smtClean="0">
                <a:latin typeface="Georgia" pitchFamily="18" charset="0"/>
              </a:rPr>
              <a:t>Only two</a:t>
            </a:r>
            <a:r>
              <a:rPr lang="en-US" sz="2400" dirty="0" smtClean="0">
                <a:latin typeface="Georgia" pitchFamily="18" charset="0"/>
              </a:rPr>
              <a:t> subsections of the AIA identify potential prior art:</a:t>
            </a:r>
          </a:p>
          <a:p>
            <a:pPr marL="0" indent="0">
              <a:buFontTx/>
              <a:buNone/>
            </a:pPr>
            <a:endParaRPr lang="en-US" sz="800" dirty="0" smtClean="0">
              <a:latin typeface="Georgia" pitchFamily="18" charset="0"/>
            </a:endParaRPr>
          </a:p>
          <a:p>
            <a:pPr marL="685800"/>
            <a:r>
              <a:rPr lang="en-US" sz="2400" b="1" dirty="0" smtClean="0">
                <a:latin typeface="Georgia" pitchFamily="18" charset="0"/>
              </a:rPr>
              <a:t>102(a)(1) </a:t>
            </a:r>
            <a:r>
              <a:rPr lang="en-US" sz="2400" dirty="0" smtClean="0">
                <a:latin typeface="Georgia" pitchFamily="18" charset="0"/>
              </a:rPr>
              <a:t>is for </a:t>
            </a:r>
            <a:r>
              <a:rPr lang="en-US" sz="2400" b="1" dirty="0" smtClean="0">
                <a:latin typeface="Georgia" pitchFamily="18" charset="0"/>
              </a:rPr>
              <a:t>public disclosures</a:t>
            </a:r>
            <a:r>
              <a:rPr lang="en-US" sz="2400" dirty="0" smtClean="0">
                <a:latin typeface="Georgia" pitchFamily="18" charset="0"/>
              </a:rPr>
              <a:t> that have a public availability date </a:t>
            </a:r>
            <a:r>
              <a:rPr lang="en-US" sz="2400" i="1" dirty="0" smtClean="0">
                <a:latin typeface="Georgia" pitchFamily="18" charset="0"/>
              </a:rPr>
              <a:t>before the effective filing date </a:t>
            </a:r>
            <a:r>
              <a:rPr lang="en-US" sz="2400" dirty="0" smtClean="0">
                <a:latin typeface="Georgia" pitchFamily="18" charset="0"/>
              </a:rPr>
              <a:t>of the claimed invention under examination. </a:t>
            </a:r>
          </a:p>
          <a:p>
            <a:pPr marL="909638" indent="0" defTabSz="684213">
              <a:buFontTx/>
              <a:buNone/>
            </a:pPr>
            <a:endParaRPr lang="en-US" sz="2400" dirty="0" smtClean="0">
              <a:latin typeface="Georgia" pitchFamily="18" charset="0"/>
            </a:endParaRPr>
          </a:p>
          <a:p>
            <a:pPr marL="685800"/>
            <a:endParaRPr lang="en-US" sz="800" dirty="0" smtClean="0">
              <a:latin typeface="Georgia" pitchFamily="18" charset="0"/>
            </a:endParaRPr>
          </a:p>
          <a:p>
            <a:pPr marL="685800"/>
            <a:r>
              <a:rPr lang="en-US" sz="2400" b="1" dirty="0" smtClean="0">
                <a:latin typeface="Georgia" pitchFamily="18" charset="0"/>
              </a:rPr>
              <a:t>102(a)(2) </a:t>
            </a:r>
            <a:r>
              <a:rPr lang="en-US" sz="2400" dirty="0" smtClean="0">
                <a:latin typeface="Georgia" pitchFamily="18" charset="0"/>
              </a:rPr>
              <a:t>is for </a:t>
            </a:r>
            <a:r>
              <a:rPr lang="en-US" sz="2400" u="sng" dirty="0" smtClean="0">
                <a:latin typeface="Georgia" pitchFamily="18" charset="0"/>
              </a:rPr>
              <a:t>issued or published</a:t>
            </a:r>
            <a:r>
              <a:rPr lang="en-US" sz="2400" dirty="0" smtClean="0">
                <a:latin typeface="Georgia" pitchFamily="18" charset="0"/>
              </a:rPr>
              <a:t> </a:t>
            </a:r>
            <a:r>
              <a:rPr lang="en-US" sz="2400" b="1" dirty="0" smtClean="0">
                <a:latin typeface="Georgia" pitchFamily="18" charset="0"/>
              </a:rPr>
              <a:t>U.S. patent documents </a:t>
            </a:r>
            <a:r>
              <a:rPr lang="en-US" sz="2400" dirty="0" smtClean="0">
                <a:latin typeface="Georgia" pitchFamily="18" charset="0"/>
              </a:rPr>
              <a:t>that are by another and that have an effectively filed date that is </a:t>
            </a:r>
            <a:r>
              <a:rPr lang="en-US" sz="2400" i="1" dirty="0" smtClean="0">
                <a:latin typeface="Georgia" pitchFamily="18" charset="0"/>
              </a:rPr>
              <a:t>before the effective filing date </a:t>
            </a:r>
            <a:r>
              <a:rPr lang="en-US" sz="2400" dirty="0" smtClean="0">
                <a:latin typeface="Georgia" pitchFamily="18" charset="0"/>
              </a:rPr>
              <a:t>of the claimed invention under examination.  </a:t>
            </a: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184391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1143000"/>
          </a:xfrm>
        </p:spPr>
        <p:txBody>
          <a:bodyPr/>
          <a:lstStyle/>
          <a:p>
            <a:r>
              <a:rPr lang="en-US" sz="3600" b="1" dirty="0">
                <a:solidFill>
                  <a:srgbClr val="002060"/>
                </a:solidFill>
              </a:rPr>
              <a:t>Effective Filing Date under the AIA</a:t>
            </a:r>
          </a:p>
        </p:txBody>
      </p:sp>
      <p:sp>
        <p:nvSpPr>
          <p:cNvPr id="5" name="Slide Number Placeholder 4"/>
          <p:cNvSpPr>
            <a:spLocks noGrp="1"/>
          </p:cNvSpPr>
          <p:nvPr>
            <p:ph type="sldNum" sz="quarter" idx="12"/>
          </p:nvPr>
        </p:nvSpPr>
        <p:spPr/>
        <p:txBody>
          <a:bodyPr/>
          <a:lstStyle/>
          <a:p>
            <a:fld id="{1ADC5146-C27A-46CA-9FBC-4D182533795C}" type="slidenum">
              <a:rPr lang="en-US" smtClean="0"/>
              <a:pPr/>
              <a:t>95</a:t>
            </a:fld>
            <a:endParaRPr lang="en-US" dirty="0"/>
          </a:p>
        </p:txBody>
      </p:sp>
      <p:sp>
        <p:nvSpPr>
          <p:cNvPr id="9" name="Content Placeholder 2"/>
          <p:cNvSpPr txBox="1">
            <a:spLocks/>
          </p:cNvSpPr>
          <p:nvPr/>
        </p:nvSpPr>
        <p:spPr>
          <a:xfrm>
            <a:off x="304800" y="1600200"/>
            <a:ext cx="8534400" cy="44196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latin typeface="Georgia" pitchFamily="18" charset="0"/>
              </a:rPr>
              <a:t>The availability of a disclosure as prior art under 102(a)(1) or 102(a)(2) depends upon the </a:t>
            </a:r>
            <a:r>
              <a:rPr lang="en-US" sz="2000" u="sng" dirty="0" smtClean="0">
                <a:latin typeface="Georgia" pitchFamily="18" charset="0"/>
              </a:rPr>
              <a:t>effective filing date</a:t>
            </a:r>
            <a:r>
              <a:rPr lang="en-US" sz="2000" dirty="0" smtClean="0">
                <a:latin typeface="Georgia" pitchFamily="18" charset="0"/>
              </a:rPr>
              <a:t> (EFD) of the claimed invention.</a:t>
            </a:r>
            <a:endParaRPr lang="en-US" sz="2000" dirty="0" smtClean="0"/>
          </a:p>
          <a:p>
            <a:endParaRPr lang="en-US" sz="1000" dirty="0" smtClean="0">
              <a:latin typeface="Georgia" pitchFamily="18" charset="0"/>
            </a:endParaRPr>
          </a:p>
          <a:p>
            <a:r>
              <a:rPr lang="en-US" sz="2000" dirty="0" smtClean="0">
                <a:latin typeface="Georgia" pitchFamily="18" charset="0"/>
              </a:rPr>
              <a:t>Unlike pre-AIA law, the AIA provides that a foreign priority date can be the effective filing date of a claimed invention.  </a:t>
            </a:r>
          </a:p>
          <a:p>
            <a:endParaRPr lang="en-US" sz="1000" dirty="0" smtClean="0">
              <a:latin typeface="Georgia" pitchFamily="18" charset="0"/>
            </a:endParaRPr>
          </a:p>
          <a:p>
            <a:pPr marL="338138" indent="-338138">
              <a:buFont typeface="Arial" pitchFamily="34" charset="0"/>
              <a:buChar char="•"/>
            </a:pPr>
            <a:r>
              <a:rPr lang="en-US" sz="2000" b="1" dirty="0" smtClean="0">
                <a:latin typeface="Georgia" pitchFamily="18" charset="0"/>
              </a:rPr>
              <a:t>During examination, the foreign priority date is treated as  the effective filing date of the claimed invention IF</a:t>
            </a:r>
            <a:endParaRPr lang="en-US" sz="2000" dirty="0" smtClean="0">
              <a:latin typeface="Georgia" pitchFamily="18" charset="0"/>
            </a:endParaRPr>
          </a:p>
          <a:p>
            <a:pPr marL="914400" lvl="1" indent="-457200">
              <a:buFont typeface="Georgia" pitchFamily="18" charset="0"/>
              <a:buChar char="-"/>
            </a:pPr>
            <a:r>
              <a:rPr lang="en-US" sz="2000" dirty="0" smtClean="0">
                <a:latin typeface="Georgia" pitchFamily="18" charset="0"/>
              </a:rPr>
              <a:t>the foreign application supports the claimed invention under 112(a), AND</a:t>
            </a:r>
          </a:p>
          <a:p>
            <a:pPr marL="914400" lvl="1" indent="-457200">
              <a:buFont typeface="Georgia" pitchFamily="18" charset="0"/>
              <a:buChar char="-"/>
            </a:pPr>
            <a:r>
              <a:rPr lang="en-US" sz="2000" dirty="0" smtClean="0">
                <a:latin typeface="Georgia" pitchFamily="18" charset="0"/>
              </a:rPr>
              <a:t>the applicant has perfected the right of priority by providing:</a:t>
            </a:r>
          </a:p>
          <a:p>
            <a:pPr marL="1768475" lvl="1" indent="-396875">
              <a:buFont typeface="Wingdings" pitchFamily="2" charset="2"/>
              <a:buChar char="Ø"/>
            </a:pPr>
            <a:r>
              <a:rPr lang="en-US" sz="2000" dirty="0" smtClean="0">
                <a:latin typeface="Georgia" pitchFamily="18" charset="0"/>
              </a:rPr>
              <a:t>a certified copy of the priority application, and</a:t>
            </a:r>
          </a:p>
          <a:p>
            <a:pPr marL="1768475" lvl="1" indent="-396875">
              <a:buFont typeface="Wingdings" pitchFamily="2" charset="2"/>
              <a:buChar char="Ø"/>
            </a:pPr>
            <a:r>
              <a:rPr lang="en-US" sz="2000" dirty="0" smtClean="0">
                <a:latin typeface="Georgia" pitchFamily="18" charset="0"/>
              </a:rPr>
              <a:t>a translation of the priority application (if not in English).</a:t>
            </a:r>
            <a:endParaRPr lang="en-US" sz="2000" dirty="0">
              <a:latin typeface="Georgia" pitchFamily="18" charset="0"/>
            </a:endParaRPr>
          </a:p>
        </p:txBody>
      </p:sp>
    </p:spTree>
    <p:extLst>
      <p:ext uri="{BB962C8B-B14F-4D97-AF65-F5344CB8AC3E}">
        <p14:creationId xmlns:p14="http://schemas.microsoft.com/office/powerpoint/2010/main" val="276377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lstStyle/>
          <a:p>
            <a:r>
              <a:rPr lang="en-US" sz="3600" b="1" dirty="0"/>
              <a:t>AIA Statutory Framework</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96</a:t>
            </a:fld>
            <a:endParaRPr lang="en-US" dirty="0">
              <a:solidFill>
                <a:prstClr val="black"/>
              </a:solidFill>
            </a:endParaRPr>
          </a:p>
        </p:txBody>
      </p:sp>
      <p:graphicFrame>
        <p:nvGraphicFramePr>
          <p:cNvPr id="6" name="Content Placeholder 4" descr="AIA statutory framework chart showing 102(a)(1), 102(a)(2), 102(b)(1), and 102(b)(2)"/>
          <p:cNvGraphicFramePr>
            <a:graphicFrameLocks/>
          </p:cNvGraphicFramePr>
          <p:nvPr>
            <p:extLst>
              <p:ext uri="{D42A27DB-BD31-4B8C-83A1-F6EECF244321}">
                <p14:modId xmlns:p14="http://schemas.microsoft.com/office/powerpoint/2010/main" val="81737810"/>
              </p:ext>
            </p:extLst>
          </p:nvPr>
        </p:nvGraphicFramePr>
        <p:xfrm>
          <a:off x="762001" y="1614502"/>
          <a:ext cx="7772399" cy="4710098"/>
        </p:xfrm>
        <a:graphic>
          <a:graphicData uri="http://schemas.openxmlformats.org/drawingml/2006/table">
            <a:tbl>
              <a:tblPr firstRow="1" bandRow="1">
                <a:effectLst>
                  <a:innerShdw blurRad="114300">
                    <a:prstClr val="black"/>
                  </a:innerShdw>
                </a:effectLst>
                <a:tableStyleId>{93296810-A885-4BE3-A3E7-6D5BEEA58F35}</a:tableStyleId>
              </a:tblPr>
              <a:tblGrid>
                <a:gridCol w="2321073"/>
                <a:gridCol w="1783221"/>
                <a:gridCol w="3668105"/>
              </a:tblGrid>
              <a:tr h="1205482">
                <a:tc>
                  <a:txBody>
                    <a:bodyPr/>
                    <a:lstStyle/>
                    <a:p>
                      <a:pPr algn="ctr"/>
                      <a:r>
                        <a:rPr lang="en-US" sz="2000" dirty="0" smtClean="0">
                          <a:solidFill>
                            <a:schemeClr val="tx1"/>
                          </a:solidFill>
                        </a:rPr>
                        <a:t>Prior</a:t>
                      </a:r>
                      <a:r>
                        <a:rPr lang="en-US" sz="2000" baseline="0" dirty="0" smtClean="0">
                          <a:solidFill>
                            <a:schemeClr val="tx1"/>
                          </a:solidFill>
                        </a:rPr>
                        <a:t> Art </a:t>
                      </a:r>
                    </a:p>
                    <a:p>
                      <a:pPr algn="ctr"/>
                      <a:r>
                        <a:rPr lang="en-US" sz="2000" baseline="0" dirty="0" smtClean="0">
                          <a:solidFill>
                            <a:schemeClr val="tx1"/>
                          </a:solidFill>
                        </a:rPr>
                        <a:t>35 U.S.C. 102(a)</a:t>
                      </a:r>
                      <a:br>
                        <a:rPr lang="en-US" sz="2000" baseline="0" dirty="0" smtClean="0">
                          <a:solidFill>
                            <a:schemeClr val="tx1"/>
                          </a:solidFill>
                        </a:rPr>
                      </a:br>
                      <a:r>
                        <a:rPr lang="en-US" sz="1600" baseline="0" dirty="0" smtClean="0">
                          <a:solidFill>
                            <a:schemeClr val="tx1"/>
                          </a:solidFill>
                        </a:rPr>
                        <a:t>(Basis for Rejection</a:t>
                      </a:r>
                      <a:r>
                        <a:rPr lang="en-US" sz="2000" baseline="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gridSpan="2">
                  <a:txBody>
                    <a:bodyPr/>
                    <a:lstStyle/>
                    <a:p>
                      <a:pPr algn="ctr"/>
                      <a:r>
                        <a:rPr lang="en-US" sz="2000" dirty="0" smtClean="0">
                          <a:solidFill>
                            <a:schemeClr val="tx1"/>
                          </a:solidFill>
                        </a:rPr>
                        <a:t>Exceptions</a:t>
                      </a:r>
                    </a:p>
                    <a:p>
                      <a:pPr algn="ctr"/>
                      <a:r>
                        <a:rPr lang="en-US" sz="2000" dirty="0" smtClean="0">
                          <a:solidFill>
                            <a:schemeClr val="tx1"/>
                          </a:solidFill>
                        </a:rPr>
                        <a:t>35 U.S.C. 102(b)</a:t>
                      </a:r>
                    </a:p>
                    <a:p>
                      <a:pPr algn="ctr"/>
                      <a:r>
                        <a:rPr lang="en-US" sz="1600" dirty="0" smtClean="0">
                          <a:solidFill>
                            <a:schemeClr val="tx1"/>
                          </a:solidFill>
                        </a:rPr>
                        <a:t>(Not Basis</a:t>
                      </a:r>
                      <a:r>
                        <a:rPr lang="en-US" sz="1600" baseline="0" dirty="0" smtClean="0">
                          <a:solidFill>
                            <a:schemeClr val="tx1"/>
                          </a:solidFill>
                        </a:rPr>
                        <a:t> for Rejection</a:t>
                      </a:r>
                      <a:r>
                        <a:rPr lang="en-US" sz="2000" baseline="0" dirty="0" smtClean="0">
                          <a:solidFill>
                            <a:schemeClr val="tx1"/>
                          </a:solidFill>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hMerge="1">
                  <a:txBody>
                    <a:bodyPr/>
                    <a:lstStyle/>
                    <a:p>
                      <a:pPr algn="ctr"/>
                      <a:endParaRPr lang="en-US" sz="2400" dirty="0">
                        <a:solidFill>
                          <a:srgbClr val="FFFF00"/>
                        </a:solidFill>
                      </a:endParaRPr>
                    </a:p>
                  </a:txBody>
                  <a:tcPr/>
                </a:tc>
              </a:tr>
              <a:tr h="793854">
                <a:tc rowSpan="2">
                  <a:txBody>
                    <a:bodyPr/>
                    <a:lstStyle/>
                    <a:p>
                      <a:pPr algn="ctr"/>
                      <a:r>
                        <a:rPr lang="en-US" sz="1600" b="1" dirty="0" smtClean="0">
                          <a:latin typeface="Georgia" pitchFamily="18" charset="0"/>
                        </a:rPr>
                        <a:t>102(a)(1)</a:t>
                      </a:r>
                    </a:p>
                    <a:p>
                      <a:pPr algn="ctr"/>
                      <a:r>
                        <a:rPr lang="en-US" sz="1600" dirty="0" smtClean="0">
                          <a:latin typeface="Georgia" pitchFamily="18" charset="0"/>
                        </a:rPr>
                        <a:t>Disclosure</a:t>
                      </a:r>
                      <a:r>
                        <a:rPr lang="en-US" sz="1600" baseline="0" dirty="0" smtClean="0">
                          <a:latin typeface="Georgia" pitchFamily="18" charset="0"/>
                        </a:rPr>
                        <a:t> with Prior Public Availability Date</a:t>
                      </a:r>
                      <a:endParaRPr lang="en-US" sz="1600" dirty="0">
                        <a:latin typeface="Georg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en-US" sz="1600" b="1" dirty="0" smtClean="0">
                          <a:solidFill>
                            <a:schemeClr val="tx1"/>
                          </a:solidFill>
                          <a:latin typeface="Georgia" pitchFamily="18" charset="0"/>
                        </a:rPr>
                        <a:t>102(b)(1)</a:t>
                      </a:r>
                      <a:endParaRPr lang="en-US" sz="1600" dirty="0" smtClean="0">
                        <a:solidFill>
                          <a:schemeClr val="tx1"/>
                        </a:solidFill>
                        <a:latin typeface="Georgia" pitchFamily="18" charset="0"/>
                      </a:endParaRPr>
                    </a:p>
                    <a:p>
                      <a:pPr algn="l"/>
                      <a:endParaRPr lang="en-US" sz="1600" dirty="0">
                        <a:latin typeface="Georg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latin typeface="Georgia" pitchFamily="18" charset="0"/>
                        </a:rPr>
                        <a:t>(A)</a:t>
                      </a:r>
                    </a:p>
                    <a:p>
                      <a:pPr algn="ctr"/>
                      <a:r>
                        <a:rPr lang="en-US" sz="1600" dirty="0" smtClean="0">
                          <a:solidFill>
                            <a:schemeClr val="tx1"/>
                          </a:solidFill>
                          <a:latin typeface="Georgia" pitchFamily="18" charset="0"/>
                        </a:rPr>
                        <a:t>Grace Period Disclosure by Inventor or Obtained from Inventor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793854">
                <a:tc vMerge="1">
                  <a:txBody>
                    <a:bodyPr/>
                    <a:lstStyle/>
                    <a:p>
                      <a:pPr algn="ctr"/>
                      <a:endParaRPr lang="en-US" sz="2000" dirty="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Grace Period Intervening</a:t>
                      </a:r>
                      <a:r>
                        <a:rPr lang="en-US" sz="1600" baseline="0" dirty="0" smtClean="0">
                          <a:solidFill>
                            <a:schemeClr val="tx1"/>
                          </a:solidFill>
                          <a:latin typeface="Georgia" pitchFamily="18" charset="0"/>
                        </a:rPr>
                        <a:t> Disclosure by Third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5863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Georgia" pitchFamily="18" charset="0"/>
                          <a:ea typeface="+mn-ea"/>
                          <a:cs typeface="+mn-cs"/>
                        </a:rPr>
                        <a:t>102(a)(2)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Georgia" pitchFamily="18" charset="0"/>
                          <a:ea typeface="+mn-ea"/>
                          <a:cs typeface="+mn-cs"/>
                        </a:rPr>
                        <a:t>U.S. Patent,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Georgia" pitchFamily="18" charset="0"/>
                          <a:ea typeface="+mn-ea"/>
                          <a:cs typeface="+mn-cs"/>
                        </a:rPr>
                        <a:t>Published</a:t>
                      </a:r>
                      <a:r>
                        <a:rPr kumimoji="0" lang="en-US" sz="1600" b="0" i="0" u="none" strike="noStrike" kern="1200" cap="none" spc="0" normalizeH="0" baseline="0" noProof="0" dirty="0" smtClean="0">
                          <a:ln>
                            <a:noFill/>
                          </a:ln>
                          <a:solidFill>
                            <a:srgbClr val="FF0000"/>
                          </a:solidFill>
                          <a:effectLst/>
                          <a:uLnTx/>
                          <a:uFillTx/>
                          <a:latin typeface="Georgia" pitchFamily="18" charset="0"/>
                          <a:ea typeface="+mn-ea"/>
                          <a:cs typeface="+mn-cs"/>
                        </a:rPr>
                        <a:t> </a:t>
                      </a:r>
                      <a:r>
                        <a:rPr kumimoji="0" lang="en-US" sz="1600" b="0" i="0" u="none" strike="noStrike" kern="1200" cap="none" spc="0" normalizeH="0" baseline="0" noProof="0" dirty="0" smtClean="0">
                          <a:ln>
                            <a:noFill/>
                          </a:ln>
                          <a:solidFill>
                            <a:srgbClr val="000000"/>
                          </a:solidFill>
                          <a:effectLst/>
                          <a:uLnTx/>
                          <a:uFillTx/>
                          <a:latin typeface="Georgia" pitchFamily="18" charset="0"/>
                          <a:ea typeface="+mn-ea"/>
                          <a:cs typeface="+mn-cs"/>
                        </a:rPr>
                        <a:t>U.S. Patent Application, and </a:t>
                      </a:r>
                      <a:r>
                        <a:rPr kumimoji="0" lang="en-US" sz="1600" b="0" i="0" u="none" strike="noStrike" kern="1200" cap="none" spc="0" normalizeH="0" baseline="0" noProof="0" dirty="0" smtClean="0">
                          <a:ln>
                            <a:noFill/>
                          </a:ln>
                          <a:solidFill>
                            <a:schemeClr val="tx1"/>
                          </a:solidFill>
                          <a:effectLst/>
                          <a:uLnTx/>
                          <a:uFillTx/>
                          <a:latin typeface="Georgia" pitchFamily="18" charset="0"/>
                          <a:ea typeface="+mn-ea"/>
                          <a:cs typeface="+mn-cs"/>
                        </a:rPr>
                        <a:t>Published</a:t>
                      </a:r>
                      <a:r>
                        <a:rPr kumimoji="0" lang="en-US" sz="1600" b="0" i="0" u="none" strike="noStrike" kern="1200" cap="none" spc="0" normalizeH="0" baseline="0" noProof="0" dirty="0" smtClean="0">
                          <a:ln>
                            <a:noFill/>
                          </a:ln>
                          <a:solidFill>
                            <a:srgbClr val="FF0000"/>
                          </a:solidFill>
                          <a:effectLst/>
                          <a:uLnTx/>
                          <a:uFillTx/>
                          <a:latin typeface="Georgia" pitchFamily="18" charset="0"/>
                          <a:ea typeface="+mn-ea"/>
                          <a:cs typeface="+mn-cs"/>
                        </a:rPr>
                        <a:t> </a:t>
                      </a:r>
                      <a:r>
                        <a:rPr kumimoji="0" lang="en-US" sz="1600" b="0" i="0" u="none" strike="noStrike" kern="1200" cap="none" spc="0" normalizeH="0" baseline="0" noProof="0" dirty="0" smtClean="0">
                          <a:ln>
                            <a:noFill/>
                          </a:ln>
                          <a:solidFill>
                            <a:srgbClr val="000000"/>
                          </a:solidFill>
                          <a:effectLst/>
                          <a:uLnTx/>
                          <a:uFillTx/>
                          <a:latin typeface="Georgia" pitchFamily="18" charset="0"/>
                          <a:ea typeface="+mn-ea"/>
                          <a:cs typeface="+mn-cs"/>
                        </a:rPr>
                        <a:t>PCT Application with Prior Filing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a:txBody>
                    <a:bodyPr/>
                    <a:lstStyle/>
                    <a:p>
                      <a:pPr algn="ctr"/>
                      <a:r>
                        <a:rPr lang="en-US" sz="1600" b="1" dirty="0" smtClean="0">
                          <a:solidFill>
                            <a:schemeClr val="tx1"/>
                          </a:solidFill>
                          <a:latin typeface="Georgia" pitchFamily="18" charset="0"/>
                        </a:rPr>
                        <a:t>102(b)(2)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b="1" dirty="0" smtClean="0">
                          <a:latin typeface="Georgia" pitchFamily="18"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Georgia" pitchFamily="18" charset="0"/>
                        </a:rPr>
                        <a:t>Disclosure Obtained from Inventor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56258">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Intervening</a:t>
                      </a:r>
                      <a:r>
                        <a:rPr lang="en-US" sz="1600" baseline="0" dirty="0" smtClean="0">
                          <a:solidFill>
                            <a:schemeClr val="tx1"/>
                          </a:solidFill>
                          <a:latin typeface="Georgia" pitchFamily="18" charset="0"/>
                        </a:rPr>
                        <a:t> Disclosure by Third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63912">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p>
                      <a:pPr algn="ctr"/>
                      <a:r>
                        <a:rPr lang="en-US" sz="1600" b="1" dirty="0" smtClean="0">
                          <a:latin typeface="Georgia" pitchFamily="18" charset="0"/>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Commonly</a:t>
                      </a:r>
                      <a:r>
                        <a:rPr lang="en-US" sz="1600" baseline="0" dirty="0" smtClean="0">
                          <a:solidFill>
                            <a:schemeClr val="tx1"/>
                          </a:solidFill>
                          <a:latin typeface="Georgia" pitchFamily="18" charset="0"/>
                        </a:rPr>
                        <a:t> Owned Disclosures</a:t>
                      </a:r>
                      <a:endParaRPr lang="en-US" sz="1600" dirty="0" smtClean="0">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8004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382000" cy="1143000"/>
          </a:xfrm>
        </p:spPr>
        <p:txBody>
          <a:bodyPr/>
          <a:lstStyle/>
          <a:p>
            <a:r>
              <a:rPr lang="en-US" sz="2200" b="1" dirty="0">
                <a:solidFill>
                  <a:srgbClr val="002060"/>
                </a:solidFill>
              </a:rPr>
              <a:t>35 U.S.C. 102(a)(1):  </a:t>
            </a:r>
            <a:r>
              <a:rPr lang="en-US" sz="2200" b="1" dirty="0" smtClean="0">
                <a:solidFill>
                  <a:srgbClr val="002060"/>
                </a:solidFill>
              </a:rPr>
              <a:t/>
            </a:r>
            <a:br>
              <a:rPr lang="en-US" sz="2200" b="1" dirty="0" smtClean="0">
                <a:solidFill>
                  <a:srgbClr val="002060"/>
                </a:solidFill>
              </a:rPr>
            </a:br>
            <a:r>
              <a:rPr lang="en-US" sz="2200" b="1" dirty="0" smtClean="0">
                <a:solidFill>
                  <a:srgbClr val="002060"/>
                </a:solidFill>
              </a:rPr>
              <a:t>Public </a:t>
            </a:r>
            <a:r>
              <a:rPr lang="en-US" sz="2200" b="1" dirty="0">
                <a:solidFill>
                  <a:srgbClr val="002060"/>
                </a:solidFill>
              </a:rPr>
              <a:t>Disclosure with Public Availability Date before the Effective Filing Date of the Claimed Invention</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97</a:t>
            </a:fld>
            <a:endParaRPr lang="en-US" dirty="0">
              <a:solidFill>
                <a:prstClr val="black"/>
              </a:solidFill>
            </a:endParaRPr>
          </a:p>
        </p:txBody>
      </p:sp>
      <p:sp>
        <p:nvSpPr>
          <p:cNvPr id="6" name="Content Placeholder 2"/>
          <p:cNvSpPr txBox="1">
            <a:spLocks/>
          </p:cNvSpPr>
          <p:nvPr/>
        </p:nvSpPr>
        <p:spPr>
          <a:xfrm>
            <a:off x="538248" y="1524000"/>
            <a:ext cx="8454189" cy="5338465"/>
          </a:xfrm>
          <a:prstGeom prst="rect">
            <a:avLst/>
          </a:prstGeom>
          <a:ln>
            <a:noFill/>
          </a:ln>
          <a:effectLst/>
          <a:scene3d>
            <a:camera prst="orthographicFront">
              <a:rot lat="0" lon="0" rev="0"/>
            </a:camera>
            <a:lightRig rig="contrasting" dir="t">
              <a:rot lat="0" lon="0" rev="7800000"/>
            </a:lightRig>
          </a:scene3d>
          <a:sp3d>
            <a:bevelT w="139700" h="139700"/>
          </a:sp3d>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000" dirty="0" smtClean="0">
                <a:latin typeface="Georgia" pitchFamily="18" charset="0"/>
              </a:rPr>
              <a:t>102(a)(1) potential prior art includes </a:t>
            </a:r>
            <a:r>
              <a:rPr lang="en-US" sz="2000" b="1" dirty="0" smtClean="0">
                <a:latin typeface="Georgia" pitchFamily="18" charset="0"/>
              </a:rPr>
              <a:t>public disclosures </a:t>
            </a:r>
            <a:r>
              <a:rPr lang="en-US" sz="2000" dirty="0" smtClean="0">
                <a:latin typeface="Georgia" pitchFamily="18" charset="0"/>
              </a:rPr>
              <a:t>that have a public availability date before the effective filing date of the claimed invention and are:</a:t>
            </a:r>
          </a:p>
          <a:p>
            <a:pPr lvl="1">
              <a:buFont typeface="Arial" pitchFamily="34" charset="0"/>
              <a:buChar char="•"/>
            </a:pPr>
            <a:r>
              <a:rPr lang="en-US" sz="2000" dirty="0" smtClean="0">
                <a:latin typeface="Georgia" pitchFamily="18" charset="0"/>
              </a:rPr>
              <a:t>patented;</a:t>
            </a:r>
          </a:p>
          <a:p>
            <a:pPr lvl="1">
              <a:buFont typeface="Arial" pitchFamily="34" charset="0"/>
              <a:buChar char="•"/>
            </a:pPr>
            <a:r>
              <a:rPr lang="en-US" sz="2000" dirty="0" smtClean="0">
                <a:latin typeface="Georgia" pitchFamily="18" charset="0"/>
              </a:rPr>
              <a:t>described in a printed publication;</a:t>
            </a:r>
          </a:p>
          <a:p>
            <a:pPr lvl="1">
              <a:buFont typeface="Arial" pitchFamily="34" charset="0"/>
              <a:buChar char="•"/>
            </a:pPr>
            <a:r>
              <a:rPr lang="en-US" sz="2000" dirty="0" smtClean="0">
                <a:latin typeface="Georgia" pitchFamily="18" charset="0"/>
              </a:rPr>
              <a:t>in public use;</a:t>
            </a:r>
          </a:p>
          <a:p>
            <a:pPr lvl="1">
              <a:buFont typeface="Arial" pitchFamily="34" charset="0"/>
              <a:buChar char="•"/>
            </a:pPr>
            <a:r>
              <a:rPr lang="en-US" sz="2000" dirty="0" smtClean="0">
                <a:latin typeface="Georgia" pitchFamily="18" charset="0"/>
              </a:rPr>
              <a:t>on sale; or</a:t>
            </a:r>
          </a:p>
          <a:p>
            <a:pPr lvl="1">
              <a:buFont typeface="Arial" pitchFamily="34" charset="0"/>
              <a:buChar char="•"/>
            </a:pPr>
            <a:r>
              <a:rPr lang="en-US" sz="2000" dirty="0" smtClean="0">
                <a:latin typeface="Georgia" pitchFamily="18" charset="0"/>
              </a:rPr>
              <a:t>otherwise available to the public.</a:t>
            </a:r>
          </a:p>
          <a:p>
            <a:pPr marL="457200" lvl="1" indent="0">
              <a:buFontTx/>
              <a:buNone/>
            </a:pPr>
            <a:endParaRPr lang="en-US" sz="2000" dirty="0" smtClean="0">
              <a:latin typeface="Georgia" pitchFamily="18" charset="0"/>
            </a:endParaRPr>
          </a:p>
          <a:p>
            <a:pPr marL="0" indent="0">
              <a:buFontTx/>
              <a:buNone/>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a:p>
            <a:pPr>
              <a:buFont typeface="Arial" pitchFamily="34" charset="0"/>
              <a:buChar char="•"/>
            </a:pPr>
            <a:endParaRPr lang="en-US" sz="2000" dirty="0" smtClean="0">
              <a:latin typeface="Georgia" pitchFamily="18" charset="0"/>
            </a:endParaRPr>
          </a:p>
        </p:txBody>
      </p:sp>
      <p:cxnSp>
        <p:nvCxnSpPr>
          <p:cNvPr id="8" name="Straight Connector 7" descr="timeline showing 102(a)(1) prior art"/>
          <p:cNvCxnSpPr/>
          <p:nvPr/>
        </p:nvCxnSpPr>
        <p:spPr bwMode="auto">
          <a:xfrm>
            <a:off x="461211" y="5334000"/>
            <a:ext cx="8382000" cy="11304"/>
          </a:xfrm>
          <a:prstGeom prst="line">
            <a:avLst/>
          </a:prstGeom>
          <a:solidFill>
            <a:schemeClr val="accent1"/>
          </a:solidFill>
          <a:ln w="1143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200400" y="4038600"/>
            <a:ext cx="1547003" cy="646331"/>
          </a:xfrm>
          <a:prstGeom prst="rect">
            <a:avLst/>
          </a:prstGeom>
          <a:noFill/>
        </p:spPr>
        <p:txBody>
          <a:bodyPr wrap="square" rtlCol="0">
            <a:spAutoFit/>
          </a:bodyPr>
          <a:lstStyle/>
          <a:p>
            <a:pPr algn="ctr"/>
            <a:endParaRPr lang="en-US" b="1" dirty="0" smtClean="0">
              <a:solidFill>
                <a:srgbClr val="0000FF"/>
              </a:solidFill>
            </a:endParaRPr>
          </a:p>
          <a:p>
            <a:pPr algn="ctr"/>
            <a:r>
              <a:rPr lang="en-US" b="1" dirty="0" smtClean="0">
                <a:solidFill>
                  <a:srgbClr val="00863D"/>
                </a:solidFill>
                <a:latin typeface="Helvetica" pitchFamily="34" charset="0"/>
                <a:cs typeface="Helvetica" pitchFamily="34" charset="0"/>
              </a:rPr>
              <a:t>Prior Art</a:t>
            </a:r>
            <a:endParaRPr lang="en-US" b="1" dirty="0">
              <a:solidFill>
                <a:srgbClr val="00863D"/>
              </a:solidFill>
              <a:latin typeface="Helvetica" pitchFamily="34" charset="0"/>
              <a:cs typeface="Helvetica" pitchFamily="34" charset="0"/>
            </a:endParaRPr>
          </a:p>
        </p:txBody>
      </p:sp>
      <p:cxnSp>
        <p:nvCxnSpPr>
          <p:cNvPr id="10" name="Straight Connector 9"/>
          <p:cNvCxnSpPr/>
          <p:nvPr/>
        </p:nvCxnSpPr>
        <p:spPr>
          <a:xfrm>
            <a:off x="4267200" y="5334000"/>
            <a:ext cx="0" cy="5334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5867400"/>
            <a:ext cx="2971800" cy="646331"/>
          </a:xfrm>
          <a:prstGeom prst="rect">
            <a:avLst/>
          </a:prstGeom>
          <a:noFill/>
        </p:spPr>
        <p:txBody>
          <a:bodyPr wrap="square" rtlCol="0">
            <a:spAutoFit/>
          </a:bodyPr>
          <a:lstStyle/>
          <a:p>
            <a:pPr algn="ctr"/>
            <a:r>
              <a:rPr lang="en-US" b="1" dirty="0">
                <a:latin typeface="Helvetica" pitchFamily="34" charset="0"/>
                <a:cs typeface="Helvetica" pitchFamily="34" charset="0"/>
              </a:rPr>
              <a:t>e</a:t>
            </a:r>
            <a:r>
              <a:rPr lang="en-US" b="1" dirty="0" smtClean="0">
                <a:latin typeface="Helvetica" pitchFamily="34" charset="0"/>
                <a:cs typeface="Helvetica" pitchFamily="34" charset="0"/>
              </a:rPr>
              <a:t>ffective filing date of claimed invention</a:t>
            </a:r>
            <a:endParaRPr lang="en-US" b="1" dirty="0">
              <a:latin typeface="Helvetica" pitchFamily="34" charset="0"/>
              <a:cs typeface="Helvetica" pitchFamily="34" charset="0"/>
            </a:endParaRPr>
          </a:p>
        </p:txBody>
      </p:sp>
      <p:cxnSp>
        <p:nvCxnSpPr>
          <p:cNvPr id="12" name="Straight Connector 11"/>
          <p:cNvCxnSpPr/>
          <p:nvPr/>
        </p:nvCxnSpPr>
        <p:spPr>
          <a:xfrm>
            <a:off x="7315200" y="5334000"/>
            <a:ext cx="0" cy="5334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533400" y="4724400"/>
            <a:ext cx="6663489" cy="0"/>
          </a:xfrm>
          <a:prstGeom prst="line">
            <a:avLst/>
          </a:prstGeom>
          <a:solidFill>
            <a:schemeClr val="accent1"/>
          </a:solidFill>
          <a:ln w="127000" cap="flat" cmpd="sng" algn="ctr">
            <a:solidFill>
              <a:srgbClr val="00B050"/>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7206414" y="4724400"/>
            <a:ext cx="1" cy="533400"/>
          </a:xfrm>
          <a:prstGeom prst="line">
            <a:avLst/>
          </a:prstGeom>
          <a:solidFill>
            <a:schemeClr val="accent1"/>
          </a:solidFill>
          <a:ln w="127000" cap="rnd"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819400" y="5858470"/>
            <a:ext cx="2971800" cy="923330"/>
          </a:xfrm>
          <a:prstGeom prst="rect">
            <a:avLst/>
          </a:prstGeom>
          <a:noFill/>
        </p:spPr>
        <p:txBody>
          <a:bodyPr wrap="square" rtlCol="0">
            <a:spAutoFit/>
          </a:bodyPr>
          <a:lstStyle/>
          <a:p>
            <a:pPr algn="ctr"/>
            <a:r>
              <a:rPr lang="en-US" b="1" dirty="0" smtClean="0">
                <a:solidFill>
                  <a:srgbClr val="00863D"/>
                </a:solidFill>
                <a:latin typeface="Helvetica" pitchFamily="34" charset="0"/>
                <a:cs typeface="Helvetica" pitchFamily="34" charset="0"/>
              </a:rPr>
              <a:t>102(a)(1) date</a:t>
            </a:r>
            <a:endParaRPr lang="en-US" b="1" dirty="0">
              <a:solidFill>
                <a:srgbClr val="00863D"/>
              </a:solidFill>
              <a:latin typeface="Helvetica" pitchFamily="34" charset="0"/>
              <a:cs typeface="Helvetica" pitchFamily="34" charset="0"/>
            </a:endParaRPr>
          </a:p>
          <a:p>
            <a:pPr algn="ctr"/>
            <a:r>
              <a:rPr lang="en-US" b="1" dirty="0" smtClean="0">
                <a:solidFill>
                  <a:srgbClr val="00863D"/>
                </a:solidFill>
                <a:latin typeface="Helvetica" pitchFamily="34" charset="0"/>
                <a:cs typeface="Helvetica" pitchFamily="34" charset="0"/>
              </a:rPr>
              <a:t> (the public availability date of the disclosure)</a:t>
            </a:r>
            <a:r>
              <a:rPr lang="en-US" b="1" dirty="0" smtClean="0">
                <a:solidFill>
                  <a:srgbClr val="7030A0"/>
                </a:solidFill>
                <a:latin typeface="Helvetica" pitchFamily="34" charset="0"/>
                <a:cs typeface="Helvetica" pitchFamily="34" charset="0"/>
              </a:rPr>
              <a:t> </a:t>
            </a:r>
            <a:endParaRPr lang="en-US" b="1" dirty="0">
              <a:solidFill>
                <a:srgbClr val="7030A0"/>
              </a:solidFill>
              <a:latin typeface="Helvetica" pitchFamily="34" charset="0"/>
              <a:cs typeface="Helvetica" pitchFamily="34" charset="0"/>
            </a:endParaRPr>
          </a:p>
        </p:txBody>
      </p:sp>
    </p:spTree>
    <p:extLst>
      <p:ext uri="{BB962C8B-B14F-4D97-AF65-F5344CB8AC3E}">
        <p14:creationId xmlns:p14="http://schemas.microsoft.com/office/powerpoint/2010/main" val="318750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276" y="304800"/>
            <a:ext cx="8305800" cy="1020762"/>
          </a:xfrm>
        </p:spPr>
        <p:txBody>
          <a:bodyPr/>
          <a:lstStyle/>
          <a:p>
            <a:r>
              <a:rPr lang="en-US" sz="3200" b="1" dirty="0">
                <a:solidFill>
                  <a:srgbClr val="002060"/>
                </a:solidFill>
              </a:rPr>
              <a:t>102(b)(1)(A) Exception to Potential Prior Art under 35 U.S.C. 102(a)(1)</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solidFill>
                  <a:prstClr val="black"/>
                </a:solidFill>
              </a:rPr>
              <a:pPr>
                <a:defRPr/>
              </a:pPr>
              <a:t>98</a:t>
            </a:fld>
            <a:endParaRPr lang="en-US" dirty="0">
              <a:solidFill>
                <a:prstClr val="black"/>
              </a:solidFill>
            </a:endParaRPr>
          </a:p>
        </p:txBody>
      </p:sp>
      <p:sp>
        <p:nvSpPr>
          <p:cNvPr id="7" name="TextBox 6"/>
          <p:cNvSpPr txBox="1"/>
          <p:nvPr/>
        </p:nvSpPr>
        <p:spPr>
          <a:xfrm>
            <a:off x="914400" y="1600200"/>
            <a:ext cx="7848600" cy="430887"/>
          </a:xfrm>
          <a:prstGeom prst="rect">
            <a:avLst/>
          </a:prstGeom>
          <a:noFill/>
        </p:spPr>
        <p:txBody>
          <a:bodyPr wrap="square" rtlCol="0">
            <a:spAutoFit/>
          </a:bodyPr>
          <a:lstStyle/>
          <a:p>
            <a:pPr marL="342900" indent="-342900">
              <a:buFont typeface="Wingdings" pitchFamily="2" charset="2"/>
              <a:buChar char="Ø"/>
            </a:pPr>
            <a:endParaRPr lang="en-US" sz="2200" dirty="0" smtClean="0"/>
          </a:p>
        </p:txBody>
      </p:sp>
      <p:sp>
        <p:nvSpPr>
          <p:cNvPr id="6" name="Content Placeholder 2"/>
          <p:cNvSpPr txBox="1">
            <a:spLocks/>
          </p:cNvSpPr>
          <p:nvPr/>
        </p:nvSpPr>
        <p:spPr>
          <a:xfrm>
            <a:off x="228600" y="1890765"/>
            <a:ext cx="8663152" cy="41910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sz="2400" dirty="0">
                <a:solidFill>
                  <a:srgbClr val="000000"/>
                </a:solidFill>
                <a:latin typeface="Georgia" pitchFamily="18" charset="0"/>
              </a:rPr>
              <a:t>For the 102(b)(1)(A) exception to apply to a public disclosure under 102(a)(1), the public disclosure must be:</a:t>
            </a:r>
          </a:p>
          <a:p>
            <a:pPr marL="0" lvl="0" indent="0">
              <a:buNone/>
            </a:pPr>
            <a:endParaRPr lang="en-US" sz="2400" dirty="0">
              <a:solidFill>
                <a:srgbClr val="000000"/>
              </a:solidFill>
              <a:latin typeface="Georgia" pitchFamily="18" charset="0"/>
            </a:endParaRPr>
          </a:p>
          <a:p>
            <a:pPr lvl="0">
              <a:buFont typeface="Arial" pitchFamily="34" charset="0"/>
              <a:buChar char="•"/>
            </a:pPr>
            <a:r>
              <a:rPr lang="en-US" sz="2400" dirty="0">
                <a:solidFill>
                  <a:srgbClr val="000000"/>
                </a:solidFill>
                <a:latin typeface="Georgia" pitchFamily="18" charset="0"/>
              </a:rPr>
              <a:t>within the grace period </a:t>
            </a:r>
            <a:r>
              <a:rPr lang="en-US" sz="2400" u="sng" dirty="0">
                <a:solidFill>
                  <a:srgbClr val="000000"/>
                </a:solidFill>
                <a:latin typeface="Georgia" pitchFamily="18" charset="0"/>
              </a:rPr>
              <a:t>and</a:t>
            </a:r>
          </a:p>
          <a:p>
            <a:pPr lvl="0">
              <a:buFont typeface="Arial" pitchFamily="34" charset="0"/>
              <a:buChar char="•"/>
            </a:pPr>
            <a:endParaRPr lang="en-US" sz="2400" dirty="0">
              <a:solidFill>
                <a:srgbClr val="000000"/>
              </a:solidFill>
              <a:latin typeface="Georgia" pitchFamily="18" charset="0"/>
            </a:endParaRPr>
          </a:p>
          <a:p>
            <a:pPr lvl="0">
              <a:buFont typeface="Arial" pitchFamily="34" charset="0"/>
              <a:buChar char="•"/>
            </a:pPr>
            <a:r>
              <a:rPr lang="en-US" sz="2400" dirty="0">
                <a:solidFill>
                  <a:srgbClr val="000000"/>
                </a:solidFill>
                <a:latin typeface="Georgia" pitchFamily="18" charset="0"/>
              </a:rPr>
              <a:t>an "inventor-originated disclosure" (i.e., the subject matter in the public disclosure must be attributable to the inventor, one or more co-inventors, or another who obtained the subject matter directly or indirectly from the inventor or a co-inventor).</a:t>
            </a:r>
          </a:p>
          <a:p>
            <a:pPr indent="0">
              <a:buNone/>
            </a:pPr>
            <a:r>
              <a:rPr lang="en-US" sz="2400" dirty="0" smtClean="0">
                <a:latin typeface="Georgia" pitchFamily="18" charset="0"/>
              </a:rPr>
              <a:t> </a:t>
            </a:r>
            <a:endParaRPr lang="en-US" sz="800" dirty="0" smtClean="0">
              <a:latin typeface="Georgia" pitchFamily="18" charset="0"/>
            </a:endParaRPr>
          </a:p>
          <a:p>
            <a:endParaRPr lang="en-US" sz="1600" dirty="0" smtClean="0">
              <a:latin typeface="Georgia" pitchFamily="18" charset="0"/>
            </a:endParaRPr>
          </a:p>
          <a:p>
            <a:pPr marL="0" indent="0">
              <a:buFontTx/>
              <a:buNone/>
            </a:pPr>
            <a:endParaRPr lang="en-US" sz="2400" dirty="0"/>
          </a:p>
        </p:txBody>
      </p:sp>
    </p:spTree>
    <p:extLst>
      <p:ext uri="{BB962C8B-B14F-4D97-AF65-F5344CB8AC3E}">
        <p14:creationId xmlns:p14="http://schemas.microsoft.com/office/powerpoint/2010/main" val="310268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2060"/>
                </a:solidFill>
              </a:rPr>
              <a:t>102(b)(1)(B) Exception to Potential Prior Art under 35 U.S.C. 102(a)(1)</a:t>
            </a:r>
          </a:p>
        </p:txBody>
      </p:sp>
      <p:sp>
        <p:nvSpPr>
          <p:cNvPr id="5" name="Slide Number Placeholder 4"/>
          <p:cNvSpPr>
            <a:spLocks noGrp="1"/>
          </p:cNvSpPr>
          <p:nvPr>
            <p:ph type="sldNum" sz="quarter" idx="12"/>
          </p:nvPr>
        </p:nvSpPr>
        <p:spPr/>
        <p:txBody>
          <a:bodyPr/>
          <a:lstStyle/>
          <a:p>
            <a:fld id="{1ADC5146-C27A-46CA-9FBC-4D182533795C}" type="slidenum">
              <a:rPr lang="en-US" smtClean="0"/>
              <a:pPr/>
              <a:t>99</a:t>
            </a:fld>
            <a:endParaRPr lang="en-US" dirty="0"/>
          </a:p>
        </p:txBody>
      </p:sp>
      <p:sp>
        <p:nvSpPr>
          <p:cNvPr id="9" name="Content Placeholder 2"/>
          <p:cNvSpPr txBox="1">
            <a:spLocks/>
          </p:cNvSpPr>
          <p:nvPr/>
        </p:nvSpPr>
        <p:spPr>
          <a:xfrm>
            <a:off x="609600" y="1676400"/>
            <a:ext cx="8077200" cy="44196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sz="2200" dirty="0">
                <a:solidFill>
                  <a:srgbClr val="000000"/>
                </a:solidFill>
                <a:latin typeface="Georgia" pitchFamily="18" charset="0"/>
              </a:rPr>
              <a:t>For the 102(b)(1)(B)  exception to apply to a third party's disclosure under 102(a)(1):</a:t>
            </a:r>
          </a:p>
          <a:p>
            <a:pPr marL="0" lvl="0" indent="0">
              <a:buNone/>
            </a:pPr>
            <a:endParaRPr lang="en-US" sz="2200" dirty="0">
              <a:solidFill>
                <a:srgbClr val="000000"/>
              </a:solidFill>
              <a:latin typeface="Georgia" pitchFamily="18" charset="0"/>
            </a:endParaRPr>
          </a:p>
          <a:p>
            <a:pPr lvl="0"/>
            <a:r>
              <a:rPr lang="en-US" sz="2200" dirty="0">
                <a:solidFill>
                  <a:srgbClr val="000000"/>
                </a:solidFill>
                <a:latin typeface="Georgia" pitchFamily="18" charset="0"/>
              </a:rPr>
              <a:t>the third party's disclosure must have been made </a:t>
            </a:r>
            <a:r>
              <a:rPr lang="en-US" sz="2200" u="sng" dirty="0">
                <a:solidFill>
                  <a:srgbClr val="000000"/>
                </a:solidFill>
                <a:latin typeface="Georgia" pitchFamily="18" charset="0"/>
              </a:rPr>
              <a:t>during the grace period </a:t>
            </a:r>
            <a:r>
              <a:rPr lang="en-US" sz="2200" dirty="0">
                <a:solidFill>
                  <a:srgbClr val="000000"/>
                </a:solidFill>
                <a:latin typeface="Georgia" pitchFamily="18" charset="0"/>
              </a:rPr>
              <a:t>of the claimed invention,</a:t>
            </a:r>
          </a:p>
          <a:p>
            <a:pPr lvl="0"/>
            <a:endParaRPr lang="en-US" sz="2200" dirty="0">
              <a:solidFill>
                <a:srgbClr val="000000"/>
              </a:solidFill>
              <a:latin typeface="Georgia" pitchFamily="18" charset="0"/>
            </a:endParaRPr>
          </a:p>
          <a:p>
            <a:pPr lvl="0"/>
            <a:r>
              <a:rPr lang="en-US" sz="2200" dirty="0">
                <a:solidFill>
                  <a:srgbClr val="000000"/>
                </a:solidFill>
                <a:latin typeface="Georgia" pitchFamily="18" charset="0"/>
              </a:rPr>
              <a:t>an inventor-originated disclosure (i.e</a:t>
            </a:r>
            <a:r>
              <a:rPr lang="en-US" sz="2200" dirty="0" smtClean="0">
                <a:solidFill>
                  <a:srgbClr val="000000"/>
                </a:solidFill>
                <a:latin typeface="Georgia" pitchFamily="18" charset="0"/>
              </a:rPr>
              <a:t>., </a:t>
            </a:r>
            <a:r>
              <a:rPr lang="en-US" sz="2200" dirty="0">
                <a:solidFill>
                  <a:srgbClr val="000000"/>
                </a:solidFill>
                <a:latin typeface="Georgia" pitchFamily="18" charset="0"/>
              </a:rPr>
              <a:t>shielding disclosure) must have been made </a:t>
            </a:r>
            <a:r>
              <a:rPr lang="en-US" sz="2200" u="sng" dirty="0">
                <a:solidFill>
                  <a:srgbClr val="000000"/>
                </a:solidFill>
                <a:latin typeface="Georgia" pitchFamily="18" charset="0"/>
              </a:rPr>
              <a:t>prior</a:t>
            </a:r>
            <a:r>
              <a:rPr lang="en-US" sz="2200" dirty="0">
                <a:solidFill>
                  <a:srgbClr val="000000"/>
                </a:solidFill>
                <a:latin typeface="Georgia" pitchFamily="18" charset="0"/>
              </a:rPr>
              <a:t> to the third party's disclosure, </a:t>
            </a:r>
            <a:r>
              <a:rPr lang="en-US" sz="2200" u="sng" dirty="0">
                <a:solidFill>
                  <a:srgbClr val="000000"/>
                </a:solidFill>
                <a:latin typeface="Georgia" pitchFamily="18" charset="0"/>
              </a:rPr>
              <a:t>and</a:t>
            </a:r>
          </a:p>
          <a:p>
            <a:pPr lvl="0"/>
            <a:endParaRPr lang="en-US" sz="2200" dirty="0">
              <a:solidFill>
                <a:srgbClr val="000000"/>
              </a:solidFill>
              <a:latin typeface="Georgia" pitchFamily="18" charset="0"/>
            </a:endParaRPr>
          </a:p>
          <a:p>
            <a:pPr lvl="0"/>
            <a:r>
              <a:rPr lang="en-US" sz="2200" dirty="0">
                <a:solidFill>
                  <a:srgbClr val="000000"/>
                </a:solidFill>
                <a:latin typeface="Georgia" pitchFamily="18" charset="0"/>
              </a:rPr>
              <a:t>both the third party's disclosure and the inventor-originated disclosure must have disclosed </a:t>
            </a:r>
            <a:r>
              <a:rPr lang="en-US" sz="2200" u="sng" dirty="0">
                <a:solidFill>
                  <a:srgbClr val="000000"/>
                </a:solidFill>
                <a:latin typeface="Georgia" pitchFamily="18" charset="0"/>
              </a:rPr>
              <a:t>the same subject matter</a:t>
            </a:r>
            <a:r>
              <a:rPr lang="en-US" sz="2200" dirty="0">
                <a:solidFill>
                  <a:srgbClr val="000000"/>
                </a:solidFill>
                <a:latin typeface="Georgia" pitchFamily="18" charset="0"/>
              </a:rPr>
              <a:t>.</a:t>
            </a:r>
          </a:p>
        </p:txBody>
      </p:sp>
    </p:spTree>
    <p:extLst>
      <p:ext uri="{BB962C8B-B14F-4D97-AF65-F5344CB8AC3E}">
        <p14:creationId xmlns:p14="http://schemas.microsoft.com/office/powerpoint/2010/main" val="87069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5">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BE9BD06B8706428C21B2B05008EE75" ma:contentTypeVersion="0" ma:contentTypeDescription="Create a new document." ma:contentTypeScope="" ma:versionID="b45419a80416c80476924b51c188d3e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8AE495B-D819-4B14-A7B9-A2CA69EC97BC}">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3.xml><?xml version="1.0" encoding="utf-8"?>
<ds:datastoreItem xmlns:ds="http://schemas.openxmlformats.org/officeDocument/2006/customXml" ds:itemID="{D2473369-1A1C-446E-BC99-B3D800A91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7312</TotalTime>
  <Words>11456</Words>
  <Application>Microsoft Office PowerPoint</Application>
  <PresentationFormat>On-screen Show (4:3)</PresentationFormat>
  <Paragraphs>1768</Paragraphs>
  <Slides>157</Slides>
  <Notes>156</Notes>
  <HiddenSlides>0</HiddenSlides>
  <MMClips>0</MMClips>
  <ScaleCrop>false</ScaleCrop>
  <HeadingPairs>
    <vt:vector size="4" baseType="variant">
      <vt:variant>
        <vt:lpstr>Theme</vt:lpstr>
      </vt:variant>
      <vt:variant>
        <vt:i4>4</vt:i4>
      </vt:variant>
      <vt:variant>
        <vt:lpstr>Slide Titles</vt:lpstr>
      </vt:variant>
      <vt:variant>
        <vt:i4>157</vt:i4>
      </vt:variant>
    </vt:vector>
  </HeadingPairs>
  <TitlesOfParts>
    <vt:vector size="161" baseType="lpstr">
      <vt:lpstr>45</vt:lpstr>
      <vt:lpstr>template</vt:lpstr>
      <vt:lpstr>1_USPTO_campus</vt:lpstr>
      <vt:lpstr>17_USPTO_campus</vt:lpstr>
      <vt:lpstr>     </vt:lpstr>
      <vt:lpstr>Public Forum Agenda</vt:lpstr>
      <vt:lpstr>Test Your Knowledge!</vt:lpstr>
      <vt:lpstr>Polling Notes</vt:lpstr>
      <vt:lpstr>Polling Introductory Question</vt:lpstr>
      <vt:lpstr>Polling Introductory Question</vt:lpstr>
      <vt:lpstr>POLLING  SLIDE</vt:lpstr>
      <vt:lpstr>Public Forum Agenda</vt:lpstr>
      <vt:lpstr>     </vt:lpstr>
      <vt:lpstr>Overview</vt:lpstr>
      <vt:lpstr>PowerPoint Presentation</vt:lpstr>
      <vt:lpstr>PowerPoint Presentation</vt:lpstr>
      <vt:lpstr>PowerPoint Presentation</vt:lpstr>
      <vt:lpstr>PowerPoint Presentation</vt:lpstr>
      <vt:lpstr>PowerPoint Presentation</vt:lpstr>
      <vt:lpstr>Application Types Used to Determine When AIA (FITF) Applies</vt:lpstr>
      <vt:lpstr>Transition Applications</vt:lpstr>
      <vt:lpstr>Transition Applications Can Be Either  Pre-AIA or AIA (FITF)</vt:lpstr>
      <vt:lpstr>1.55/1.78 Statements for AIA (FITF) Transition Applications</vt:lpstr>
      <vt:lpstr>1.55/1.78 Statements for AIA (FITF) Transition Applications</vt:lpstr>
      <vt:lpstr>Forms for Making a 1.55/1.78 Statement</vt:lpstr>
      <vt:lpstr>Application Data Sheet with         1.55/1.78 Statement Check Box</vt:lpstr>
      <vt:lpstr>1.55/1.78 Statement Reflected in the Filing Receipt</vt:lpstr>
      <vt:lpstr>Making or Rescinding a 1.55/1.78 Statement Using a Separate Paper</vt:lpstr>
      <vt:lpstr>AIA (FITF) Application Types</vt:lpstr>
      <vt:lpstr>1.55/1.78 Statement</vt:lpstr>
      <vt:lpstr>1.55/1.78 Statement</vt:lpstr>
      <vt:lpstr>1.55/1.78 Statement</vt:lpstr>
      <vt:lpstr>1.55/1.78 Statement</vt:lpstr>
      <vt:lpstr> </vt:lpstr>
      <vt:lpstr>Test Your Knowledge!</vt:lpstr>
      <vt:lpstr>Polling Scenario A.1</vt:lpstr>
      <vt:lpstr>POLLING  SLIDE</vt:lpstr>
      <vt:lpstr>Polling Scenario A.1</vt:lpstr>
      <vt:lpstr>Scenario A.2</vt:lpstr>
      <vt:lpstr>Scenario A.2</vt:lpstr>
      <vt:lpstr>Scenario A.2</vt:lpstr>
      <vt:lpstr>Polling Scenario B.1</vt:lpstr>
      <vt:lpstr>POLLING  SLIDE</vt:lpstr>
      <vt:lpstr>Polling Scenario B.1</vt:lpstr>
      <vt:lpstr>Scenario B.2</vt:lpstr>
      <vt:lpstr>Scenario B.2</vt:lpstr>
      <vt:lpstr>Scenario B.3</vt:lpstr>
      <vt:lpstr>Scenario B.3</vt:lpstr>
      <vt:lpstr>Scenario C.1</vt:lpstr>
      <vt:lpstr>Scenario C.1</vt:lpstr>
      <vt:lpstr>Scenario C.2</vt:lpstr>
      <vt:lpstr>Scenario C.2</vt:lpstr>
      <vt:lpstr>Scenario D.1</vt:lpstr>
      <vt:lpstr>Scenario D.1</vt:lpstr>
      <vt:lpstr>Polling Scenario E.1</vt:lpstr>
      <vt:lpstr>POLLING  SLIDE</vt:lpstr>
      <vt:lpstr>Polling Scenario E.1</vt:lpstr>
      <vt:lpstr>Scenario E.2</vt:lpstr>
      <vt:lpstr>Scenario E.2</vt:lpstr>
      <vt:lpstr>Polling Bonus Scenario</vt:lpstr>
      <vt:lpstr>POLLING  SLIDE</vt:lpstr>
      <vt:lpstr>Polling Bonus Scenario</vt:lpstr>
      <vt:lpstr>PowerPoint Presentation</vt:lpstr>
      <vt:lpstr>     </vt:lpstr>
      <vt:lpstr>Overview</vt:lpstr>
      <vt:lpstr>Review of Examiner Training</vt:lpstr>
      <vt:lpstr>Review of Examiner Training</vt:lpstr>
      <vt:lpstr>Review of Examiner Training</vt:lpstr>
      <vt:lpstr>Review of Examiner Training</vt:lpstr>
      <vt:lpstr>AIA (FITF) Indicator in PAIR</vt:lpstr>
      <vt:lpstr>AIA and AIA (FITF)</vt:lpstr>
      <vt:lpstr>First Inventor To File (FITF) Statistics</vt:lpstr>
      <vt:lpstr>First Inventor To File (FITF) Statistics</vt:lpstr>
      <vt:lpstr>First Inventor To File (FITF) Statistics</vt:lpstr>
      <vt:lpstr>Lesson Learned</vt:lpstr>
      <vt:lpstr>Application Data Sheets, Filing Receipts and 1.55/1.78 Statements</vt:lpstr>
      <vt:lpstr>Lessons Learned</vt:lpstr>
      <vt:lpstr>Tips for Application Data Sheets</vt:lpstr>
      <vt:lpstr>Tips for Application Data Sheets (cont.)</vt:lpstr>
      <vt:lpstr>Tips for Application Data Sheets (cont.)</vt:lpstr>
      <vt:lpstr>Tips for Application Data Sheets (cont.)</vt:lpstr>
      <vt:lpstr>Tips for Application Data Sheets (cont.)</vt:lpstr>
      <vt:lpstr>Tips for Application Data Sheets (cont.)</vt:lpstr>
      <vt:lpstr>Tips for Application Data Sheets (cont.)</vt:lpstr>
      <vt:lpstr>Tips for Application Data Sheets (cont.)</vt:lpstr>
      <vt:lpstr>Lessons Learned</vt:lpstr>
      <vt:lpstr>Tips for Filing Receipts</vt:lpstr>
      <vt:lpstr>Tips for Filing Receipts (cont.)</vt:lpstr>
      <vt:lpstr>Tips for Filing Receipts (cont.)</vt:lpstr>
      <vt:lpstr>Tips for Filing Receipts (cont.)</vt:lpstr>
      <vt:lpstr>Lessons Learned</vt:lpstr>
      <vt:lpstr>Tips for 1.55/1.78 Statements</vt:lpstr>
      <vt:lpstr>Tips for 1.55/1.78 Statements (cont.)</vt:lpstr>
      <vt:lpstr>Tips for 1.55/1.78 Statements (cont.)</vt:lpstr>
      <vt:lpstr>Tips for 1.55/1.78 Statements (cont.)</vt:lpstr>
      <vt:lpstr>Summary of Lessons Learned</vt:lpstr>
      <vt:lpstr>     </vt:lpstr>
      <vt:lpstr>Potential Prior Art Is Identified in 35 U.S.C. 102(a)(1) and 102(a)(2)</vt:lpstr>
      <vt:lpstr>Effective Filing Date under the AIA</vt:lpstr>
      <vt:lpstr>AIA Statutory Framework</vt:lpstr>
      <vt:lpstr>35 U.S.C. 102(a)(1):   Public Disclosure with Public Availability Date before the Effective Filing Date of the Claimed Invention</vt:lpstr>
      <vt:lpstr>102(b)(1)(A) Exception to Potential Prior Art under 35 U.S.C. 102(a)(1)</vt:lpstr>
      <vt:lpstr>102(b)(1)(B) Exception to Potential Prior Art under 35 U.S.C. 102(a)(1)</vt:lpstr>
      <vt:lpstr>Recognizing a 102(b)(1)(A) or 102(b)(1)(B) Exception to a Potential 102(a)(1) Reference</vt:lpstr>
      <vt:lpstr>35 U.S.C. 102(a)(2):   U.S. Patent Documents with Effectively Filed Date before Effective Filing Date of the Claimed Invention</vt:lpstr>
      <vt:lpstr>102(b)(2)(A) Exception to Potential Prior Art under 35 U.S.C. 102(a)(2)</vt:lpstr>
      <vt:lpstr>102(b)(2)(B) Exception to Potential Prior Art under 35 U.S.C. 102(a)(2)</vt:lpstr>
      <vt:lpstr>Recognizing a 102(b)(2)(A) or 102(b)(2)(B) Exception to a Potential 102(a)(2) Reference</vt:lpstr>
      <vt:lpstr>102(b)(2)(C) Exception to Potential Prior Art under 35 U.S.C. 102(a)(2)</vt:lpstr>
      <vt:lpstr>Recognizing a 102(b)(2)(C) Exception to a Potential 102(a)(2) Reference</vt:lpstr>
      <vt:lpstr>     </vt:lpstr>
      <vt:lpstr>Test Your Knowledge!</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1.  Traversing a Rejection under 35 U.S.C. 102(a)(1)</vt:lpstr>
      <vt:lpstr>Scenario 2.  Traversing a Rejection under 35 U.S.C. 102(a)(2)</vt:lpstr>
      <vt:lpstr>Scenario 2.  Traversing a Rejection under 35 U.S.C. 102(a)(2)</vt:lpstr>
      <vt:lpstr>Polling Scenario 2.  Traversing a Rejection under 35 U.S.C. 102(a)(2)</vt:lpstr>
      <vt:lpstr>POLLING  SLIDE</vt:lpstr>
      <vt:lpstr>Polling Scenario 2.  Traversing a Rejection under 35 U.S.C. 102(a)(2)</vt:lpstr>
      <vt:lpstr>Scenario 2.  Traversing a Rejection under 35 U.S.C. 102(a)(2)</vt:lpstr>
      <vt:lpstr>Scenario 2.  Traversing a Rejection under 35 U.S.C. 102(a)(2)</vt:lpstr>
      <vt:lpstr>Scenario 3.  Relying on the Common Ownership Exception under 35 U.S.C. 102(b)(2)(C)</vt:lpstr>
      <vt:lpstr>Scenario 3.  Relying on the Common Ownership Exception under 35 U.S.C. 102(b)(2)(C)</vt:lpstr>
      <vt:lpstr>Polling Scenario 3.  Relying on the Common Ownership Exception under 35 U.S.C. 102(b)(2)(C)</vt:lpstr>
      <vt:lpstr>POLLING  SLIDE</vt:lpstr>
      <vt:lpstr>Polling Scenario 3.  Relying on the Common Ownership Exception under 35 U.S.C. 102(b)(2)(C)</vt:lpstr>
      <vt:lpstr>Scenario 3.  Relying on the Common Ownership Exception under 35 U.S.C. 102(b)(2)(C)</vt:lpstr>
      <vt:lpstr>Scenario 3.  Relying on the Common Ownership Exception under 35 U.S.C. 102(b)(2)(C)</vt:lpstr>
      <vt:lpstr>Scenario 3.  Relying on the Common Ownership Exception under 35 U.S.C. 102(b)(2)(C)</vt:lpstr>
      <vt:lpstr>Scenario 3.  Relying on the Common Ownership Exception under 35 U.S.C. 102(b)(2)(C)</vt:lpstr>
      <vt:lpstr>Scenario 3A.  Relying on the Common Ownership Exception under 35 U.S.C. 102(b)(2)(C)</vt:lpstr>
      <vt:lpstr>Scenario 3A.  Relying on the Common Ownership Exception under 35 U.S.C. 102(b)(2)(C)</vt:lpstr>
      <vt:lpstr>Scenario 3A.  Relying on the Common Ownership Exception under 35 U.S.C. 102(b)(2)(C)</vt:lpstr>
      <vt:lpstr>Scenario 4.  Traversing a Rejection under 35 U.S.C. 102(a)(1) or 102(a)(2)</vt:lpstr>
      <vt:lpstr>Polling Scenario 4.  Traversing a Rejection under 35 U.S.C. 102(a)(1) or 102(a)(2)</vt:lpstr>
      <vt:lpstr>POLLING  SLIDE</vt:lpstr>
      <vt:lpstr>Polling Scenario 4.  Traversing a Rejection under 35 U.S.C. 102(a)(1) or 102(a)(2)</vt:lpstr>
      <vt:lpstr>Scenario 4.  Traversing a Rejection under 35 U.S.C. 102(a)(1) or 102(a)(2)</vt:lpstr>
      <vt:lpstr>Scenario 4.  Traversing a Rejection under 35 U.S.C. 102(a)(1) or 102(a)(2)</vt:lpstr>
      <vt:lpstr>Scenario 5.  Traversing a Rejection under 35 U.S.C. 102(a)(1)</vt:lpstr>
      <vt:lpstr>Polling Scenario 5.  Traversing a Rejection under 35 U.S.C. 102(a)(1)</vt:lpstr>
      <vt:lpstr>POLLING  SLIDE</vt:lpstr>
      <vt:lpstr>Polling Scenario 5.  Traversing a Rejection under 35 U.S.C. 102(a)(1)</vt:lpstr>
      <vt:lpstr>Scenario 5.  Traversing a Rejection under 35 U.S.C. 102(a)(1)</vt:lpstr>
      <vt:lpstr>Scenario 5.  Traversing a Rejection under 35 U.S.C. 102(a)(1)</vt:lpstr>
      <vt:lpstr>Scenario 5.  Traversing a Rejection under 35 U.S.C. 102(a)(1)</vt:lpstr>
      <vt:lpstr>Scenario 5.  Traversing a Rejection under 35 U.S.C. 102(a)(1)</vt:lpstr>
      <vt:lpstr>Scenario 5.  Traversing a Rejection under 35 U.S.C. 102(a)(1)</vt:lpstr>
      <vt:lpstr>Scenario 5.  Traversing a Rejection under 35 U.S.C. 102(a)(1)</vt:lpstr>
      <vt:lpstr>QUESTIONS?</vt:lpstr>
      <vt:lpstr>     </vt:lpstr>
      <vt:lpstr>     </vt:lpstr>
      <vt:lpstr>     </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570</cp:revision>
  <cp:lastPrinted>2014-03-14T00:42:21Z</cp:lastPrinted>
  <dcterms:created xsi:type="dcterms:W3CDTF">2012-02-03T20:35:25Z</dcterms:created>
  <dcterms:modified xsi:type="dcterms:W3CDTF">2014-04-07T16:48:57Z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0x010100B1BE9BD06B8706428C21B2B05008EE75</vt:lpwstr>
  </property>
  <property fmtid="{D5CDD505-2E9C-101B-9397-08002B2CF9AE}" pid="3" name="_NewReviewCycle">
    <vt:lpwstr/>
  </property>
</Properties>
</file>